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1" r:id="rId2"/>
    <p:sldId id="297" r:id="rId3"/>
    <p:sldId id="299" r:id="rId4"/>
    <p:sldId id="300" r:id="rId5"/>
    <p:sldId id="290" r:id="rId6"/>
    <p:sldId id="291" r:id="rId7"/>
    <p:sldId id="292" r:id="rId8"/>
    <p:sldId id="295" r:id="rId9"/>
    <p:sldId id="294" r:id="rId10"/>
    <p:sldId id="298" r:id="rId11"/>
    <p:sldId id="296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50"/>
    <a:srgbClr val="10A03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882" autoAdjust="0"/>
  </p:normalViewPr>
  <p:slideViewPr>
    <p:cSldViewPr>
      <p:cViewPr>
        <p:scale>
          <a:sx n="80" d="100"/>
          <a:sy n="80" d="100"/>
        </p:scale>
        <p:origin x="-127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298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6CF8C-52B6-424A-9DDB-970FCE17A7E5}" type="datetimeFigureOut">
              <a:rPr lang="cs-CZ" smtClean="0"/>
              <a:pPr/>
              <a:t>18. 11. 2017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72BA0-4B2B-4183-BED9-4214C963A8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548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A0E05-2046-468C-A974-292A5E6A3157}" type="datetimeFigureOut">
              <a:rPr lang="cs-CZ" smtClean="0"/>
              <a:pPr/>
              <a:t>18. 11. 2017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9F905-2C89-43A1-8C09-E185303EED1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6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9F905-2C89-43A1-8C09-E185303EED1A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48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5250"/>
                </a:solidFill>
              </a:defRPr>
            </a:lvl1pPr>
          </a:lstStyle>
          <a:p>
            <a:r>
              <a:rPr lang="cs-CZ" dirty="0"/>
              <a:t>Název prezentace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005064"/>
            <a:ext cx="6400800" cy="64807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Autoři</a:t>
            </a:r>
          </a:p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Plánování adaptací na změnu klimatu ve městech s využitím přírodě blízkých řešení  |  17.-18. října 2016  |  Praha</a:t>
            </a: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10400" y="6491691"/>
            <a:ext cx="2133600" cy="365125"/>
          </a:xfrm>
        </p:spPr>
        <p:txBody>
          <a:bodyPr/>
          <a:lstStyle/>
          <a:p>
            <a:fld id="{93B353A9-5199-42B5-B1EA-8146777EA3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Vývojový diagram: postup 7"/>
          <p:cNvSpPr/>
          <p:nvPr userDrawn="1"/>
        </p:nvSpPr>
        <p:spPr>
          <a:xfrm>
            <a:off x="3381" y="0"/>
            <a:ext cx="9144000" cy="2060848"/>
          </a:xfrm>
          <a:prstGeom prst="flowChartProcess">
            <a:avLst/>
          </a:prstGeom>
          <a:solidFill>
            <a:srgbClr val="005250"/>
          </a:solidFill>
          <a:ln>
            <a:solidFill>
              <a:srgbClr val="005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5250"/>
                </a:solidFill>
              </a:ln>
            </a:endParaRPr>
          </a:p>
        </p:txBody>
      </p:sp>
      <p:sp>
        <p:nvSpPr>
          <p:cNvPr id="11" name="Zástupný symbol pro text 2"/>
          <p:cNvSpPr>
            <a:spLocks noGrp="1"/>
          </p:cNvSpPr>
          <p:nvPr>
            <p:ph type="body" idx="13" hasCustomPrompt="1"/>
          </p:nvPr>
        </p:nvSpPr>
        <p:spPr>
          <a:xfrm>
            <a:off x="1371600" y="5307815"/>
            <a:ext cx="6400800" cy="713473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Organizace</a:t>
            </a:r>
            <a:endParaRPr lang="en-US" dirty="0"/>
          </a:p>
        </p:txBody>
      </p:sp>
      <p:pic>
        <p:nvPicPr>
          <p:cNvPr id="13" name="Picture 2" descr="Výsledek obrázku pro Faculty of Humanities uk logo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56"/>
          <a:stretch/>
        </p:blipFill>
        <p:spPr bwMode="auto">
          <a:xfrm>
            <a:off x="755576" y="476672"/>
            <a:ext cx="3387084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Jan\Desktop\LOGO_FSE_EN_RGB_standard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r="6447" b="11427"/>
          <a:stretch/>
        </p:blipFill>
        <p:spPr bwMode="auto">
          <a:xfrm>
            <a:off x="5364088" y="476672"/>
            <a:ext cx="3032800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7" t="33402" r="18601" b="50782"/>
          <a:stretch/>
        </p:blipFill>
        <p:spPr bwMode="auto">
          <a:xfrm>
            <a:off x="6617687" y="1423566"/>
            <a:ext cx="2094265" cy="45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17"/>
          <p:cNvSpPr txBox="1"/>
          <p:nvPr userDrawn="1"/>
        </p:nvSpPr>
        <p:spPr>
          <a:xfrm>
            <a:off x="7372361" y="1484784"/>
            <a:ext cx="1331640" cy="31892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Institute for Economic</a:t>
            </a:r>
          </a:p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and Environmental Policy</a:t>
            </a:r>
          </a:p>
        </p:txBody>
      </p:sp>
    </p:spTree>
    <p:extLst>
      <p:ext uri="{BB962C8B-B14F-4D97-AF65-F5344CB8AC3E}">
        <p14:creationId xmlns:p14="http://schemas.microsoft.com/office/powerpoint/2010/main" val="181574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764704"/>
            <a:ext cx="8229600" cy="504056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005250"/>
                </a:solidFill>
              </a:defRPr>
            </a:lvl1pPr>
          </a:lstStyle>
          <a:p>
            <a:r>
              <a:rPr lang="cs-CZ" dirty="0"/>
              <a:t>Nadpis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Plánování adaptací na změnu klimatu ve městech s využitím přírodě blízkých řešení  |  17.-18. října 2016  |  Praha</a:t>
            </a: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15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764704"/>
            <a:ext cx="8229600" cy="504056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005250"/>
                </a:solidFill>
              </a:defRPr>
            </a:lvl1pPr>
          </a:lstStyle>
          <a:p>
            <a:r>
              <a:rPr lang="cs-CZ" dirty="0"/>
              <a:t>Nadpis</a:t>
            </a:r>
            <a:endParaRPr lang="en-GB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380" y="6237312"/>
            <a:ext cx="3560507" cy="280291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Plánování adaptací na změnu klimatu ve městech s využitím přírodě blízkých řešení  |  17.-18. října 2016  |  Praha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82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GB"/>
              <a:t>Plánování adaptací na změnu klimatu ve městech s využitím přírodě blízkých řešení  |  17.-18. října 2016  |  Praha</a:t>
            </a:r>
            <a:endParaRPr lang="en-GB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764704"/>
            <a:ext cx="8229600" cy="504056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005250"/>
                </a:solidFill>
              </a:defRPr>
            </a:lvl1pPr>
          </a:lstStyle>
          <a:p>
            <a:r>
              <a:rPr lang="cs-CZ" dirty="0"/>
              <a:t>Nadpis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94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GB"/>
              <a:t>Plánování adaptací na změnu klimatu ve městech s využitím přírodě blízkých řešení  |  17.-18. října 2016  |  Praha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764704"/>
            <a:ext cx="8229600" cy="504056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005250"/>
                </a:solidFill>
              </a:defRPr>
            </a:lvl1pPr>
          </a:lstStyle>
          <a:p>
            <a:r>
              <a:rPr lang="cs-CZ" dirty="0"/>
              <a:t>Nadpis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2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GB"/>
              <a:t>Plánování adaptací na změnu klimatu ve městech s využitím přírodě blízkých řešení  |  17.-18. října 2016  |  Praha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02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764704"/>
            <a:ext cx="5111750" cy="53614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008313" cy="485740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GB"/>
              <a:t>Plánování adaptací na změnu klimatu ve městech s využitím přírodě blízkých řešení  |  17.-18. října 2016  |  Praha</a:t>
            </a:r>
            <a:endParaRPr lang="en-GB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764704"/>
            <a:ext cx="3008313" cy="504056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005250"/>
                </a:solidFill>
              </a:defRPr>
            </a:lvl1pPr>
          </a:lstStyle>
          <a:p>
            <a:r>
              <a:rPr lang="cs-CZ" dirty="0"/>
              <a:t>Nadpis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21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026343"/>
          </a:xfrm>
        </p:spPr>
        <p:txBody>
          <a:bodyPr anchor="t"/>
          <a:lstStyle>
            <a:lvl1pPr marL="0" indent="0" algn="ctr">
              <a:buNone/>
              <a:defRPr sz="2000" b="1">
                <a:solidFill>
                  <a:srgbClr val="00525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Autoři</a:t>
            </a:r>
          </a:p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GB"/>
              <a:t>Plánování adaptací na změnu klimatu ve městech s využitím přírodě blízkých řešení  |  17.-18. října 2016  |  Praha</a:t>
            </a: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Vývojový diagram: postup 6"/>
          <p:cNvSpPr/>
          <p:nvPr userDrawn="1"/>
        </p:nvSpPr>
        <p:spPr>
          <a:xfrm>
            <a:off x="3381" y="0"/>
            <a:ext cx="9144000" cy="2060848"/>
          </a:xfrm>
          <a:prstGeom prst="flowChartProcess">
            <a:avLst/>
          </a:prstGeom>
          <a:solidFill>
            <a:srgbClr val="005250"/>
          </a:solidFill>
          <a:ln>
            <a:solidFill>
              <a:srgbClr val="005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5250"/>
                </a:solidFill>
              </a:ln>
            </a:endParaRPr>
          </a:p>
        </p:txBody>
      </p:sp>
      <p:sp>
        <p:nvSpPr>
          <p:cNvPr id="8" name="Obdélník 7"/>
          <p:cNvSpPr/>
          <p:nvPr userDrawn="1"/>
        </p:nvSpPr>
        <p:spPr>
          <a:xfrm>
            <a:off x="2247372" y="1075383"/>
            <a:ext cx="4656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Děkuji za pozornost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type="body" idx="13" hasCustomPrompt="1"/>
          </p:nvPr>
        </p:nvSpPr>
        <p:spPr>
          <a:xfrm>
            <a:off x="722313" y="3933896"/>
            <a:ext cx="7772400" cy="917926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Organizace</a:t>
            </a:r>
            <a:endParaRPr lang="en-US" dirty="0"/>
          </a:p>
        </p:txBody>
      </p:sp>
      <p:sp>
        <p:nvSpPr>
          <p:cNvPr id="11" name="Zástupný symbol pro obsah 2"/>
          <p:cNvSpPr>
            <a:spLocks noGrp="1"/>
          </p:cNvSpPr>
          <p:nvPr>
            <p:ph sz="half" idx="14" hasCustomPrompt="1"/>
          </p:nvPr>
        </p:nvSpPr>
        <p:spPr>
          <a:xfrm>
            <a:off x="722313" y="5085184"/>
            <a:ext cx="7772399" cy="10409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Prostor pro loga</a:t>
            </a:r>
            <a:endParaRPr lang="en-GB" dirty="0"/>
          </a:p>
        </p:txBody>
      </p:sp>
      <p:sp>
        <p:nvSpPr>
          <p:cNvPr id="9" name="Vývojový diagram: postup 8"/>
          <p:cNvSpPr/>
          <p:nvPr userDrawn="1"/>
        </p:nvSpPr>
        <p:spPr>
          <a:xfrm>
            <a:off x="3381" y="0"/>
            <a:ext cx="9144000" cy="2060848"/>
          </a:xfrm>
          <a:prstGeom prst="flowChartProcess">
            <a:avLst/>
          </a:prstGeom>
          <a:solidFill>
            <a:srgbClr val="005250"/>
          </a:solidFill>
          <a:ln>
            <a:solidFill>
              <a:srgbClr val="005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5250"/>
                </a:solidFill>
              </a:ln>
            </a:endParaRPr>
          </a:p>
        </p:txBody>
      </p:sp>
      <p:sp>
        <p:nvSpPr>
          <p:cNvPr id="12" name="Obdélník 11"/>
          <p:cNvSpPr/>
          <p:nvPr userDrawn="1"/>
        </p:nvSpPr>
        <p:spPr>
          <a:xfrm>
            <a:off x="1017355" y="1106574"/>
            <a:ext cx="71160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Thank you for your attention!</a:t>
            </a:r>
            <a:endParaRPr lang="cs-CZ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7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ývojový diagram: postup 8"/>
          <p:cNvSpPr/>
          <p:nvPr userDrawn="1"/>
        </p:nvSpPr>
        <p:spPr>
          <a:xfrm>
            <a:off x="3381" y="6237312"/>
            <a:ext cx="9144000" cy="280291"/>
          </a:xfrm>
          <a:prstGeom prst="flowChartProcess">
            <a:avLst/>
          </a:prstGeom>
          <a:solidFill>
            <a:srgbClr val="005250"/>
          </a:solidFill>
          <a:ln>
            <a:solidFill>
              <a:srgbClr val="005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GB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380" y="6237312"/>
            <a:ext cx="3560507" cy="2802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/>
              <a:t>Plánování adaptací na změnu klimatu ve městech s využitím přírodě blízkých řešení  |  17.-18. října 2016  |  Praha</a:t>
            </a:r>
            <a:endParaRPr lang="en-GB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13781" y="64902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353A9-5199-42B5-B1EA-8146777EA35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Vývojový diagram: postup 7"/>
          <p:cNvSpPr/>
          <p:nvPr userDrawn="1"/>
        </p:nvSpPr>
        <p:spPr>
          <a:xfrm>
            <a:off x="3381" y="0"/>
            <a:ext cx="9144000" cy="548680"/>
          </a:xfrm>
          <a:prstGeom prst="flowChartProcess">
            <a:avLst/>
          </a:prstGeom>
          <a:solidFill>
            <a:srgbClr val="005250"/>
          </a:solidFill>
          <a:ln>
            <a:solidFill>
              <a:srgbClr val="005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5250"/>
                </a:solidFill>
              </a:ln>
            </a:endParaRPr>
          </a:p>
        </p:txBody>
      </p:sp>
      <p:pic>
        <p:nvPicPr>
          <p:cNvPr id="14" name="Picture 2" descr="Výsledek obrázku pro Faculty of Humanities uk logo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56"/>
          <a:stretch/>
        </p:blipFill>
        <p:spPr bwMode="auto">
          <a:xfrm>
            <a:off x="14230" y="31801"/>
            <a:ext cx="1635144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Jan\Desktop\LOGO_FSE_EN_RGB_standard.jp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r="6447" b="11427"/>
          <a:stretch/>
        </p:blipFill>
        <p:spPr bwMode="auto">
          <a:xfrm>
            <a:off x="7672251" y="31801"/>
            <a:ext cx="1464115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62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1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zemkova@e-academia.e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391023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b="1" dirty="0" err="1"/>
              <a:t>Assessing</a:t>
            </a:r>
            <a:r>
              <a:rPr lang="cs-CZ" sz="2800" b="1" dirty="0"/>
              <a:t> </a:t>
            </a: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local</a:t>
            </a:r>
            <a:r>
              <a:rPr lang="cs-CZ" sz="2800" b="1" dirty="0"/>
              <a:t> </a:t>
            </a:r>
            <a:r>
              <a:rPr lang="cs-CZ" sz="2800" b="1" dirty="0" err="1"/>
              <a:t>impacts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building</a:t>
            </a:r>
            <a:r>
              <a:rPr lang="cs-CZ" sz="2800" b="1" dirty="0"/>
              <a:t> RES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648072"/>
          </a:xfrm>
        </p:spPr>
        <p:txBody>
          <a:bodyPr>
            <a:noAutofit/>
          </a:bodyPr>
          <a:lstStyle/>
          <a:p>
            <a:r>
              <a:rPr lang="cs-CZ" dirty="0"/>
              <a:t>Lenka Zemková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3"/>
          </p:nvPr>
        </p:nvSpPr>
        <p:spPr>
          <a:xfrm>
            <a:off x="683568" y="5229200"/>
            <a:ext cx="7776864" cy="1008112"/>
          </a:xfrm>
        </p:spPr>
        <p:txBody>
          <a:bodyPr>
            <a:normAutofit/>
          </a:bodyPr>
          <a:lstStyle/>
          <a:p>
            <a:r>
              <a:rPr lang="cs-CZ" sz="1800" dirty="0" err="1"/>
              <a:t>Faculty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Humanities</a:t>
            </a:r>
            <a:r>
              <a:rPr lang="cs-CZ" sz="1800" dirty="0"/>
              <a:t>, Charles University</a:t>
            </a:r>
          </a:p>
          <a:p>
            <a:r>
              <a:rPr lang="en-GB" sz="1800" dirty="0"/>
              <a:t> Institute for Economic and Environmental Policy</a:t>
            </a:r>
            <a:r>
              <a:rPr lang="cs-CZ" sz="1800" dirty="0"/>
              <a:t>, FSE, </a:t>
            </a:r>
            <a:r>
              <a:rPr lang="en-US" sz="1800" dirty="0"/>
              <a:t>J</a:t>
            </a:r>
            <a:r>
              <a:rPr lang="cs-CZ" sz="1800" dirty="0"/>
              <a:t>.</a:t>
            </a:r>
            <a:r>
              <a:rPr lang="en-US" sz="1800" dirty="0"/>
              <a:t> E</a:t>
            </a:r>
            <a:r>
              <a:rPr lang="cs-CZ" sz="1800" dirty="0"/>
              <a:t>.</a:t>
            </a:r>
            <a:r>
              <a:rPr lang="en-US" sz="1800" dirty="0"/>
              <a:t> </a:t>
            </a:r>
            <a:r>
              <a:rPr lang="en-US" sz="1800" dirty="0" err="1"/>
              <a:t>Purkyně</a:t>
            </a:r>
            <a:r>
              <a:rPr lang="en-US" sz="1800" dirty="0"/>
              <a:t> University</a:t>
            </a:r>
            <a:endParaRPr lang="cs-CZ" sz="1800" dirty="0"/>
          </a:p>
          <a:p>
            <a:endParaRPr lang="en-US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25824" y="6237312"/>
            <a:ext cx="9140620" cy="280291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</p:spTree>
    <p:extLst>
      <p:ext uri="{BB962C8B-B14F-4D97-AF65-F5344CB8AC3E}">
        <p14:creationId xmlns:p14="http://schemas.microsoft.com/office/powerpoint/2010/main" val="323139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D6B47D77-6255-4875-A2AE-CD6A1B8D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0" y="6237312"/>
            <a:ext cx="4928660" cy="280291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4C1C43D1-740B-4D6A-9CB9-9DDDDBB7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D276518-1F79-436E-882F-F3289173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30" y="764704"/>
            <a:ext cx="7146540" cy="51052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8B9F5888-D2CD-437B-80F1-6B34F7226AA8}"/>
              </a:ext>
            </a:extLst>
          </p:cNvPr>
          <p:cNvSpPr txBox="1"/>
          <p:nvPr/>
        </p:nvSpPr>
        <p:spPr>
          <a:xfrm>
            <a:off x="998730" y="5869958"/>
            <a:ext cx="357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Source: www.kozarov.cz</a:t>
            </a:r>
          </a:p>
        </p:txBody>
      </p:sp>
    </p:spTree>
    <p:extLst>
      <p:ext uri="{BB962C8B-B14F-4D97-AF65-F5344CB8AC3E}">
        <p14:creationId xmlns:p14="http://schemas.microsoft.com/office/powerpoint/2010/main" val="159839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5D8B039-45C1-4ABE-BE2D-08FB4204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037214E-48AB-4FBA-BBC5-F6600C87C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Increasing demand for complex framework which will help mayors in decision-making </a:t>
            </a:r>
            <a:r>
              <a:rPr lang="en-AU" dirty="0" err="1"/>
              <a:t>proces</a:t>
            </a:r>
            <a:r>
              <a:rPr lang="cs-CZ" dirty="0"/>
              <a:t>s</a:t>
            </a:r>
            <a:r>
              <a:rPr lang="en-AU" dirty="0"/>
              <a:t> (what will this kind of RES bring to the municipality?)</a:t>
            </a:r>
          </a:p>
          <a:p>
            <a:r>
              <a:rPr lang="en-AU" dirty="0"/>
              <a:t>RIA x EIA x LIA          </a:t>
            </a:r>
            <a:r>
              <a:rPr lang="en-AU" dirty="0" err="1"/>
              <a:t>RegioIAF</a:t>
            </a:r>
            <a:endParaRPr lang="en-AU" dirty="0"/>
          </a:p>
          <a:p>
            <a:r>
              <a:rPr lang="en-AU" dirty="0"/>
              <a:t>Multicriteria analysis consisting of all impacts (building and operation of RES)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F1C9145F-F996-4E93-AD73-E4F900E9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0" y="6237312"/>
            <a:ext cx="4712636" cy="220291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FEA1591-BFC3-4BB4-8B53-75E960DE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xmlns="" id="{5DDD78BD-DD83-41F6-B78B-495CECBA4F33}"/>
              </a:ext>
            </a:extLst>
          </p:cNvPr>
          <p:cNvSpPr/>
          <p:nvPr/>
        </p:nvSpPr>
        <p:spPr>
          <a:xfrm>
            <a:off x="2771800" y="292494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50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722313" y="2690689"/>
            <a:ext cx="7772400" cy="1026343"/>
          </a:xfrm>
        </p:spPr>
        <p:txBody>
          <a:bodyPr>
            <a:noAutofit/>
          </a:bodyPr>
          <a:lstStyle/>
          <a:p>
            <a:r>
              <a:rPr lang="cs-CZ" sz="2400" dirty="0"/>
              <a:t>Lenka Zemková, </a:t>
            </a:r>
            <a:r>
              <a:rPr lang="cs-CZ" sz="2400" dirty="0">
                <a:hlinkClick r:id="rId2"/>
              </a:rPr>
              <a:t>zemkova@e-academia.eu</a:t>
            </a:r>
            <a:endParaRPr lang="cs-CZ" sz="2400" dirty="0"/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  <a:p>
            <a:r>
              <a:rPr lang="en-GB" dirty="0"/>
              <a:t>Faculty of Humanities</a:t>
            </a:r>
          </a:p>
          <a:p>
            <a:r>
              <a:rPr lang="en-GB" dirty="0"/>
              <a:t>Charles University</a:t>
            </a:r>
          </a:p>
        </p:txBody>
      </p:sp>
      <p:pic>
        <p:nvPicPr>
          <p:cNvPr id="5" name="Picture 2" descr="Výsledek obrázku pro Faculty of Humanities uk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56"/>
          <a:stretch/>
        </p:blipFill>
        <p:spPr bwMode="auto">
          <a:xfrm>
            <a:off x="251520" y="5229200"/>
            <a:ext cx="29199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an\Desktop\LOGO_FSE_EN_RGB_standar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r="6447" b="11427"/>
          <a:stretch/>
        </p:blipFill>
        <p:spPr bwMode="auto">
          <a:xfrm>
            <a:off x="6444208" y="5194141"/>
            <a:ext cx="2716329" cy="93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380" y="6237312"/>
            <a:ext cx="9140620" cy="280291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</p:spTree>
    <p:extLst>
      <p:ext uri="{BB962C8B-B14F-4D97-AF65-F5344CB8AC3E}">
        <p14:creationId xmlns:p14="http://schemas.microsoft.com/office/powerpoint/2010/main" val="299991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B6379A-B6DD-4901-A62B-495A50D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en-AU" dirty="0"/>
              <a:t>RESTEP“ project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10DFAF0-2382-499B-B8E9-E364A9A30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</a:t>
            </a:r>
            <a:r>
              <a:rPr lang="en-US" dirty="0" err="1"/>
              <a:t>nteractive</a:t>
            </a:r>
            <a:r>
              <a:rPr lang="en-US" dirty="0"/>
              <a:t> </a:t>
            </a:r>
            <a:r>
              <a:rPr lang="cs-CZ" dirty="0"/>
              <a:t>m</a:t>
            </a:r>
            <a:r>
              <a:rPr lang="en-US" dirty="0" err="1"/>
              <a:t>ap</a:t>
            </a:r>
            <a:r>
              <a:rPr lang="en-US" dirty="0"/>
              <a:t> of </a:t>
            </a:r>
            <a:r>
              <a:rPr lang="cs-CZ" dirty="0"/>
              <a:t>RES</a:t>
            </a:r>
            <a:r>
              <a:rPr lang="en-US" dirty="0"/>
              <a:t> for </a:t>
            </a:r>
            <a:r>
              <a:rPr lang="cs-CZ" dirty="0"/>
              <a:t>r</a:t>
            </a:r>
            <a:r>
              <a:rPr lang="en-US" dirty="0" err="1"/>
              <a:t>egional</a:t>
            </a:r>
            <a:r>
              <a:rPr lang="en-US" dirty="0"/>
              <a:t> </a:t>
            </a:r>
            <a:r>
              <a:rPr lang="cs-CZ" dirty="0"/>
              <a:t>s</a:t>
            </a:r>
            <a:r>
              <a:rPr lang="en-US" dirty="0" err="1"/>
              <a:t>ustainable</a:t>
            </a:r>
            <a:r>
              <a:rPr lang="en-US" dirty="0"/>
              <a:t> </a:t>
            </a:r>
            <a:r>
              <a:rPr lang="cs-CZ" dirty="0"/>
              <a:t>e</a:t>
            </a:r>
            <a:r>
              <a:rPr lang="en-US" dirty="0" err="1"/>
              <a:t>nergy</a:t>
            </a:r>
            <a:r>
              <a:rPr lang="en-US" dirty="0"/>
              <a:t> </a:t>
            </a:r>
            <a:r>
              <a:rPr lang="cs-CZ" dirty="0"/>
              <a:t>p</a:t>
            </a:r>
            <a:r>
              <a:rPr lang="en-US" dirty="0" err="1"/>
              <a:t>lanning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F22B6F3-FDDD-4844-9474-12015B28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237312"/>
            <a:ext cx="4536504" cy="252894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8F2C0744-A86A-4E17-8F64-6DB77527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A6E6FBD-1D23-4677-96E1-6E6E05B18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411554"/>
            <a:ext cx="6372200" cy="365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B6379A-B6DD-4901-A62B-495A50D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en-AU" dirty="0"/>
              <a:t>RESTEP“ </a:t>
            </a:r>
            <a:r>
              <a:rPr lang="en-AU" dirty="0" smtClean="0"/>
              <a:t>project</a:t>
            </a:r>
            <a:r>
              <a:rPr lang="cs-CZ" dirty="0" smtClean="0"/>
              <a:t> – </a:t>
            </a:r>
            <a:r>
              <a:rPr lang="cs-CZ" dirty="0" err="1" smtClean="0"/>
              <a:t>current</a:t>
            </a:r>
            <a:r>
              <a:rPr lang="cs-CZ" dirty="0" smtClean="0"/>
              <a:t> RES</a:t>
            </a:r>
            <a:endParaRPr lang="en-AU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F22B6F3-FDDD-4844-9474-12015B28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237312"/>
            <a:ext cx="4536504" cy="252894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8F2C0744-A86A-4E17-8F64-6DB77527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2" t="10000" b="9555"/>
          <a:stretch/>
        </p:blipFill>
        <p:spPr bwMode="auto">
          <a:xfrm>
            <a:off x="395536" y="1495078"/>
            <a:ext cx="8273628" cy="415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24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FB6379A-B6DD-4901-A62B-495A50D0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80120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en-AU" dirty="0"/>
              <a:t>RESTEP“ </a:t>
            </a:r>
            <a:r>
              <a:rPr lang="en-AU" dirty="0" smtClean="0"/>
              <a:t>project</a:t>
            </a:r>
            <a:r>
              <a:rPr lang="cs-CZ" dirty="0" smtClean="0"/>
              <a:t> – </a:t>
            </a:r>
            <a:r>
              <a:rPr lang="cs-CZ" dirty="0" err="1" smtClean="0"/>
              <a:t>appropriate</a:t>
            </a:r>
            <a:r>
              <a:rPr lang="cs-CZ" dirty="0" smtClean="0"/>
              <a:t> </a:t>
            </a:r>
            <a:r>
              <a:rPr lang="cs-CZ" dirty="0" err="1" smtClean="0"/>
              <a:t>areas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/>
              <a:t>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power</a:t>
            </a:r>
            <a:r>
              <a:rPr lang="cs-CZ" dirty="0"/>
              <a:t> plant</a:t>
            </a:r>
            <a:br>
              <a:rPr lang="cs-CZ" dirty="0"/>
            </a:br>
            <a:endParaRPr lang="en-AU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F22B6F3-FDDD-4844-9474-12015B28D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237312"/>
            <a:ext cx="4536504" cy="252894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8F2C0744-A86A-4E17-8F64-6DB77527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3" t="9880" r="3370" b="10400"/>
          <a:stretch/>
        </p:blipFill>
        <p:spPr bwMode="auto">
          <a:xfrm>
            <a:off x="467544" y="1628800"/>
            <a:ext cx="822818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30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87D30CF-77A9-4C56-9340-936FC1E1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0818868-3EE2-471D-8449-7FBB8EA0B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 goal of 20% share of renewables in 2020 to mitigate CO2 emissions</a:t>
            </a:r>
          </a:p>
          <a:p>
            <a:r>
              <a:rPr lang="en-GB" dirty="0"/>
              <a:t>Czech Republic committed to the goal of 13%</a:t>
            </a:r>
          </a:p>
          <a:p>
            <a:r>
              <a:rPr lang="en-GB" dirty="0"/>
              <a:t>Decision for mayors: To built or not to built</a:t>
            </a:r>
          </a:p>
          <a:p>
            <a:r>
              <a:rPr lang="en-GB" dirty="0"/>
              <a:t>The complex impact assessment is missing</a:t>
            </a:r>
          </a:p>
          <a:p>
            <a:r>
              <a:rPr lang="en-GB" dirty="0"/>
              <a:t>Quantitative x qualitative point of view</a:t>
            </a:r>
          </a:p>
          <a:p>
            <a:r>
              <a:rPr lang="en-GB" dirty="0"/>
              <a:t>Number of evaluation methods </a:t>
            </a:r>
          </a:p>
          <a:p>
            <a:r>
              <a:rPr lang="en-GB" dirty="0"/>
              <a:t>Increasing demand for a complex tool at regional level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C9E9CA68-1329-44DF-ADDF-CDC080F45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0" y="6237313"/>
            <a:ext cx="4640628" cy="252894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F50DB455-8CBC-4729-A8BF-886B5027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565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276D61-4118-4621-87C9-E29D45AB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RegioIAF</a:t>
            </a:r>
            <a:r>
              <a:rPr lang="en-GB" dirty="0"/>
              <a:t> Development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0B1495C-12F9-4983-A444-268A4D42D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RIA – Regulatory Impact Assessment</a:t>
            </a:r>
          </a:p>
          <a:p>
            <a:r>
              <a:rPr lang="en-GB" dirty="0"/>
              <a:t>EIA – Environmental Impact Assessment</a:t>
            </a:r>
          </a:p>
          <a:p>
            <a:r>
              <a:rPr lang="en-GB" dirty="0"/>
              <a:t>LIA – Local Impact Assessment</a:t>
            </a:r>
          </a:p>
          <a:p>
            <a:endParaRPr lang="en-GB" dirty="0"/>
          </a:p>
          <a:p>
            <a:pPr marL="914400" lvl="2" indent="0">
              <a:buNone/>
            </a:pPr>
            <a:r>
              <a:rPr lang="en-GB" sz="3200" dirty="0"/>
              <a:t>Regional Impact Assessment Framework (</a:t>
            </a:r>
            <a:r>
              <a:rPr lang="en-GB" sz="3200" dirty="0" err="1"/>
              <a:t>RegioIAF</a:t>
            </a:r>
            <a:r>
              <a:rPr lang="en-GB" sz="3200" dirty="0"/>
              <a:t>)</a:t>
            </a:r>
            <a:endParaRPr lang="cs-CZ" sz="3200" dirty="0"/>
          </a:p>
          <a:p>
            <a:pPr marL="914400" lvl="2" indent="0">
              <a:buNone/>
            </a:pPr>
            <a:endParaRPr lang="cs-CZ" sz="3200" dirty="0"/>
          </a:p>
          <a:p>
            <a:r>
              <a:rPr lang="en-GB" dirty="0"/>
              <a:t>Renewable energy sources: </a:t>
            </a:r>
          </a:p>
          <a:p>
            <a:pPr lvl="1"/>
            <a:r>
              <a:rPr lang="en-GB" dirty="0"/>
              <a:t>Photovoltaic</a:t>
            </a:r>
          </a:p>
          <a:p>
            <a:pPr lvl="1"/>
            <a:r>
              <a:rPr lang="en-GB" dirty="0"/>
              <a:t>Wind </a:t>
            </a:r>
          </a:p>
          <a:p>
            <a:pPr lvl="1"/>
            <a:r>
              <a:rPr lang="en-GB" dirty="0"/>
              <a:t>Water </a:t>
            </a:r>
          </a:p>
          <a:p>
            <a:pPr lvl="1"/>
            <a:r>
              <a:rPr lang="en-GB" dirty="0"/>
              <a:t>Geothermal </a:t>
            </a:r>
          </a:p>
          <a:p>
            <a:pPr lvl="1"/>
            <a:r>
              <a:rPr lang="en-GB" dirty="0"/>
              <a:t>Biogas stations</a:t>
            </a:r>
          </a:p>
          <a:p>
            <a:pPr marL="914400" lvl="2" indent="0">
              <a:buNone/>
            </a:pPr>
            <a:endParaRPr lang="cs-CZ" sz="2400" dirty="0"/>
          </a:p>
          <a:p>
            <a:pPr marL="914400" lvl="2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2FE8227D-DB54-4BE1-9F35-03C6E146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0" y="6237312"/>
            <a:ext cx="5504724" cy="280291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DD0177AA-84A7-4B46-8649-DBBA6E6F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xmlns="" id="{A875B399-BEEE-4685-9C02-D7C81455D926}"/>
              </a:ext>
            </a:extLst>
          </p:cNvPr>
          <p:cNvSpPr/>
          <p:nvPr/>
        </p:nvSpPr>
        <p:spPr>
          <a:xfrm>
            <a:off x="457200" y="3077874"/>
            <a:ext cx="874440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744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A7BC1E4-8584-4486-95B5-38B383CB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Regional Impact Assessment Framework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15494E5-52A4-4706-9D46-FF29EE182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Brings a complex evaluation framework for mayors (or investors) for decision-making processes</a:t>
            </a:r>
          </a:p>
          <a:p>
            <a:r>
              <a:rPr lang="en-GB" dirty="0"/>
              <a:t>Social, economic, environmental impacts at regional level</a:t>
            </a:r>
            <a:endParaRPr lang="cs-CZ" dirty="0"/>
          </a:p>
          <a:p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cs-CZ" dirty="0" err="1"/>
              <a:t>impacts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CO2 </a:t>
            </a:r>
            <a:r>
              <a:rPr lang="cs-CZ" dirty="0" err="1"/>
              <a:t>emission</a:t>
            </a:r>
            <a:endParaRPr lang="cs-CZ" dirty="0"/>
          </a:p>
          <a:p>
            <a:pPr lvl="1"/>
            <a:r>
              <a:rPr lang="cs-CZ" dirty="0" err="1"/>
              <a:t>Erosion</a:t>
            </a:r>
            <a:endParaRPr lang="cs-CZ" dirty="0"/>
          </a:p>
          <a:p>
            <a:pPr lvl="1"/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and </a:t>
            </a:r>
            <a:r>
              <a:rPr lang="cs-CZ" dirty="0" err="1"/>
              <a:t>consumption</a:t>
            </a:r>
            <a:endParaRPr lang="cs-CZ" dirty="0"/>
          </a:p>
          <a:p>
            <a:pPr lvl="1"/>
            <a:r>
              <a:rPr lang="cs-CZ" dirty="0"/>
              <a:t>Biodiversity</a:t>
            </a:r>
          </a:p>
          <a:p>
            <a:pPr lvl="1"/>
            <a:r>
              <a:rPr lang="cs-CZ" dirty="0"/>
              <a:t>Air </a:t>
            </a:r>
            <a:r>
              <a:rPr lang="cs-CZ" dirty="0" err="1"/>
              <a:t>quality</a:t>
            </a:r>
            <a:endParaRPr lang="cs-CZ" dirty="0"/>
          </a:p>
          <a:p>
            <a:pPr lvl="1"/>
            <a:r>
              <a:rPr lang="cs-CZ" dirty="0" err="1"/>
              <a:t>Noice</a:t>
            </a:r>
            <a:endParaRPr lang="en-GB" dirty="0"/>
          </a:p>
          <a:p>
            <a:r>
              <a:rPr lang="en-GB" dirty="0"/>
              <a:t>Multi-criteria analysis (better/worse, impact weight)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98B107B5-EDFC-4047-814A-01B052B8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0" y="6237312"/>
            <a:ext cx="5360708" cy="280291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19A20AB9-A425-483E-9A41-90975E429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80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FEFAB3-2E77-493B-9242-096B4D8B0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Primary Impacts: Multi-criteria analysis</a:t>
            </a:r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xmlns="" id="{FA451EFF-997D-4C49-85E3-F155C7C0B3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137498"/>
              </p:ext>
            </p:extLst>
          </p:nvPr>
        </p:nvGraphicFramePr>
        <p:xfrm>
          <a:off x="1331640" y="1268760"/>
          <a:ext cx="6624737" cy="48543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0632">
                  <a:extLst>
                    <a:ext uri="{9D8B030D-6E8A-4147-A177-3AD203B41FA5}">
                      <a16:colId xmlns:a16="http://schemas.microsoft.com/office/drawing/2014/main" xmlns="" val="4036136691"/>
                    </a:ext>
                  </a:extLst>
                </a:gridCol>
                <a:gridCol w="439579">
                  <a:extLst>
                    <a:ext uri="{9D8B030D-6E8A-4147-A177-3AD203B41FA5}">
                      <a16:colId xmlns:a16="http://schemas.microsoft.com/office/drawing/2014/main" xmlns="" val="2791438917"/>
                    </a:ext>
                  </a:extLst>
                </a:gridCol>
                <a:gridCol w="442441">
                  <a:extLst>
                    <a:ext uri="{9D8B030D-6E8A-4147-A177-3AD203B41FA5}">
                      <a16:colId xmlns:a16="http://schemas.microsoft.com/office/drawing/2014/main" xmlns="" val="451424005"/>
                    </a:ext>
                  </a:extLst>
                </a:gridCol>
                <a:gridCol w="442441">
                  <a:extLst>
                    <a:ext uri="{9D8B030D-6E8A-4147-A177-3AD203B41FA5}">
                      <a16:colId xmlns:a16="http://schemas.microsoft.com/office/drawing/2014/main" xmlns="" val="2540339787"/>
                    </a:ext>
                  </a:extLst>
                </a:gridCol>
                <a:gridCol w="441725">
                  <a:extLst>
                    <a:ext uri="{9D8B030D-6E8A-4147-A177-3AD203B41FA5}">
                      <a16:colId xmlns:a16="http://schemas.microsoft.com/office/drawing/2014/main" xmlns="" val="2923046758"/>
                    </a:ext>
                  </a:extLst>
                </a:gridCol>
                <a:gridCol w="453702">
                  <a:extLst>
                    <a:ext uri="{9D8B030D-6E8A-4147-A177-3AD203B41FA5}">
                      <a16:colId xmlns:a16="http://schemas.microsoft.com/office/drawing/2014/main" xmlns="" val="2461568237"/>
                    </a:ext>
                  </a:extLst>
                </a:gridCol>
                <a:gridCol w="637655">
                  <a:extLst>
                    <a:ext uri="{9D8B030D-6E8A-4147-A177-3AD203B41FA5}">
                      <a16:colId xmlns:a16="http://schemas.microsoft.com/office/drawing/2014/main" xmlns="" val="1661675207"/>
                    </a:ext>
                  </a:extLst>
                </a:gridCol>
                <a:gridCol w="523342">
                  <a:extLst>
                    <a:ext uri="{9D8B030D-6E8A-4147-A177-3AD203B41FA5}">
                      <a16:colId xmlns:a16="http://schemas.microsoft.com/office/drawing/2014/main" xmlns="" val="2882701079"/>
                    </a:ext>
                  </a:extLst>
                </a:gridCol>
                <a:gridCol w="398053">
                  <a:extLst>
                    <a:ext uri="{9D8B030D-6E8A-4147-A177-3AD203B41FA5}">
                      <a16:colId xmlns:a16="http://schemas.microsoft.com/office/drawing/2014/main" xmlns="" val="583965269"/>
                    </a:ext>
                  </a:extLst>
                </a:gridCol>
                <a:gridCol w="385167">
                  <a:extLst>
                    <a:ext uri="{9D8B030D-6E8A-4147-A177-3AD203B41FA5}">
                      <a16:colId xmlns:a16="http://schemas.microsoft.com/office/drawing/2014/main" xmlns="" val="2327364770"/>
                    </a:ext>
                  </a:extLst>
                </a:gridCol>
              </a:tblGrid>
              <a:tr h="208800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Regional Impact Type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Influence degree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Criterion weight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vert="vert270" anchor="ctr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Overall impact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vert="vert270" anchor="ctr"/>
                </a:tc>
                <a:extLst>
                  <a:ext uri="{0D108BD9-81ED-4DB2-BD59-A6C34878D82A}">
                    <a16:rowId xmlns:a16="http://schemas.microsoft.com/office/drawing/2014/main" xmlns="" val="2752526093"/>
                  </a:ext>
                </a:extLst>
              </a:tr>
              <a:tr h="2088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NEGATIVE (-)</a:t>
                      </a:r>
                      <a:endParaRPr lang="cs-CZ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No</a:t>
                      </a:r>
                      <a:endParaRPr lang="cs-CZ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POSITIVE (+)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0172809"/>
                  </a:ext>
                </a:extLst>
              </a:tr>
              <a:tr h="105484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significant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middle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middle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4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significant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0481285"/>
                  </a:ext>
                </a:extLst>
              </a:tr>
              <a:tr h="4176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-3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-2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+1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+2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+3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6187039"/>
                  </a:ext>
                </a:extLst>
              </a:tr>
              <a:tr h="3638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Long-term employment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/>
                </a:tc>
                <a:extLst>
                  <a:ext uri="{0D108BD9-81ED-4DB2-BD59-A6C34878D82A}">
                    <a16:rowId xmlns:a16="http://schemas.microsoft.com/office/drawing/2014/main" xmlns="" val="552901520"/>
                  </a:ext>
                </a:extLst>
              </a:tr>
              <a:tr h="3638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Short-term employment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/>
                </a:tc>
                <a:extLst>
                  <a:ext uri="{0D108BD9-81ED-4DB2-BD59-A6C34878D82A}">
                    <a16:rowId xmlns:a16="http://schemas.microsoft.com/office/drawing/2014/main" xmlns="" val="211891723"/>
                  </a:ext>
                </a:extLst>
              </a:tr>
              <a:tr h="3638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Regional GDP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/>
                </a:tc>
                <a:extLst>
                  <a:ext uri="{0D108BD9-81ED-4DB2-BD59-A6C34878D82A}">
                    <a16:rowId xmlns:a16="http://schemas.microsoft.com/office/drawing/2014/main" xmlns="" val="1155647385"/>
                  </a:ext>
                </a:extLst>
              </a:tr>
              <a:tr h="3638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Revenues for the municipality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/>
                </a:tc>
                <a:extLst>
                  <a:ext uri="{0D108BD9-81ED-4DB2-BD59-A6C34878D82A}">
                    <a16:rowId xmlns:a16="http://schemas.microsoft.com/office/drawing/2014/main" xmlns="" val="3487466367"/>
                  </a:ext>
                </a:extLst>
              </a:tr>
              <a:tr h="3638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Costs for the municipality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/>
                </a:tc>
                <a:extLst>
                  <a:ext uri="{0D108BD9-81ED-4DB2-BD59-A6C34878D82A}">
                    <a16:rowId xmlns:a16="http://schemas.microsoft.com/office/drawing/2014/main" xmlns="" val="1565016498"/>
                  </a:ext>
                </a:extLst>
              </a:tr>
              <a:tr h="3638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Environmental impacts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/>
                </a:tc>
                <a:extLst>
                  <a:ext uri="{0D108BD9-81ED-4DB2-BD59-A6C34878D82A}">
                    <a16:rowId xmlns:a16="http://schemas.microsoft.com/office/drawing/2014/main" xmlns="" val="3790505173"/>
                  </a:ext>
                </a:extLst>
              </a:tr>
              <a:tr h="3638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Agriculture/Forestry/Water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/>
                </a:tc>
                <a:extLst>
                  <a:ext uri="{0D108BD9-81ED-4DB2-BD59-A6C34878D82A}">
                    <a16:rowId xmlns:a16="http://schemas.microsoft.com/office/drawing/2014/main" xmlns="" val="3431222934"/>
                  </a:ext>
                </a:extLst>
              </a:tr>
              <a:tr h="417602">
                <a:tc gridSpan="8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b="1" dirty="0">
                          <a:effectLst/>
                        </a:rPr>
                        <a:t>Overall impact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100%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cs-CZ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16" marR="44216" marT="0" marB="0"/>
                </a:tc>
                <a:extLst>
                  <a:ext uri="{0D108BD9-81ED-4DB2-BD59-A6C34878D82A}">
                    <a16:rowId xmlns:a16="http://schemas.microsoft.com/office/drawing/2014/main" xmlns="" val="3181561976"/>
                  </a:ext>
                </a:extLst>
              </a:tr>
            </a:tbl>
          </a:graphicData>
        </a:graphic>
      </p:graphicFrame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4406A8F-4FED-499E-BFC1-008D3B48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0" y="6237312"/>
            <a:ext cx="4928660" cy="280291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B66111FC-C67C-4655-A8D6-9970485A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78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4D056C-5383-4AE9-938D-91CB7EDC3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Secondary Impacts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38EAE89-A9D6-4D99-9678-CF09716B2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Secondary impacts (induced by the primary impacts and may not </a:t>
            </a:r>
            <a:r>
              <a:rPr lang="en-GB" dirty="0" err="1"/>
              <a:t>oc</a:t>
            </a:r>
            <a:r>
              <a:rPr lang="cs-CZ" dirty="0"/>
              <a:t>c</a:t>
            </a:r>
            <a:r>
              <a:rPr lang="en-GB" dirty="0" err="1"/>
              <a:t>ur</a:t>
            </a:r>
            <a:r>
              <a:rPr lang="en-GB" dirty="0"/>
              <a:t> in each case)</a:t>
            </a:r>
          </a:p>
          <a:p>
            <a:pPr lvl="1"/>
            <a:r>
              <a:rPr lang="en-GB" dirty="0"/>
              <a:t>Energy prices</a:t>
            </a:r>
          </a:p>
          <a:p>
            <a:pPr lvl="1"/>
            <a:r>
              <a:rPr lang="en-GB" dirty="0"/>
              <a:t>Business environment</a:t>
            </a:r>
          </a:p>
          <a:p>
            <a:pPr lvl="1"/>
            <a:r>
              <a:rPr lang="en-GB" dirty="0"/>
              <a:t>Infrastructure level</a:t>
            </a:r>
          </a:p>
          <a:p>
            <a:pPr lvl="1"/>
            <a:r>
              <a:rPr lang="en-GB" dirty="0"/>
              <a:t>Municipality development</a:t>
            </a:r>
          </a:p>
          <a:p>
            <a:pPr lvl="1"/>
            <a:r>
              <a:rPr lang="en-GB" dirty="0"/>
              <a:t>Education and human capital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EB16507-D532-460A-B5B7-1E5CCF78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237312"/>
            <a:ext cx="5076056" cy="252894"/>
          </a:xfrm>
        </p:spPr>
        <p:txBody>
          <a:bodyPr/>
          <a:lstStyle/>
          <a:p>
            <a:r>
              <a:rPr lang="cs-CZ" dirty="0"/>
              <a:t>CZ-AT EEG </a:t>
            </a:r>
            <a:r>
              <a:rPr lang="cs-CZ" dirty="0" err="1"/>
              <a:t>Seminar</a:t>
            </a:r>
            <a:r>
              <a:rPr lang="cs-CZ" dirty="0"/>
              <a:t> 2017|  </a:t>
            </a:r>
            <a:r>
              <a:rPr lang="cs-CZ" dirty="0" err="1"/>
              <a:t>November</a:t>
            </a:r>
            <a:r>
              <a:rPr lang="cs-CZ" dirty="0"/>
              <a:t> 20</a:t>
            </a:r>
            <a:r>
              <a:rPr lang="en-GB" dirty="0"/>
              <a:t>, 2017</a:t>
            </a:r>
            <a:r>
              <a:rPr lang="cs-CZ" dirty="0"/>
              <a:t>  |  Prague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FFAD5B70-EB68-4026-A377-FCDF19AD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353A9-5199-42B5-B1EA-8146777EA35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761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4578</TotalTime>
  <Words>501</Words>
  <Application>Microsoft Office PowerPoint</Application>
  <PresentationFormat>Předvádění na obrazovce (4:3)</PresentationFormat>
  <Paragraphs>176</Paragraphs>
  <Slides>12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Motiv systému Office</vt:lpstr>
      <vt:lpstr>Assessing the local impacts of building RES</vt:lpstr>
      <vt:lpstr>„RESTEP“ project</vt:lpstr>
      <vt:lpstr>„RESTEP“ project – current RES</vt:lpstr>
      <vt:lpstr>„RESTEP“ project – appropriate areas for wind power plant </vt:lpstr>
      <vt:lpstr>Introduction</vt:lpstr>
      <vt:lpstr>RegioIAF Development</vt:lpstr>
      <vt:lpstr>Regional Impact Assessment Framework</vt:lpstr>
      <vt:lpstr>Primary Impacts: Multi-criteria analysis</vt:lpstr>
      <vt:lpstr>Secondary Impacts</vt:lpstr>
      <vt:lpstr>Prezentace aplikace PowerPoint</vt:lpstr>
      <vt:lpstr>Conclusions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</dc:creator>
  <cp:lastModifiedBy>Jan</cp:lastModifiedBy>
  <cp:revision>169</cp:revision>
  <dcterms:created xsi:type="dcterms:W3CDTF">2016-10-07T14:48:15Z</dcterms:created>
  <dcterms:modified xsi:type="dcterms:W3CDTF">2017-11-18T11:03:02Z</dcterms:modified>
</cp:coreProperties>
</file>