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546" r:id="rId3"/>
    <p:sldId id="276" r:id="rId4"/>
    <p:sldId id="565" r:id="rId5"/>
    <p:sldId id="629" r:id="rId6"/>
    <p:sldId id="722" r:id="rId7"/>
    <p:sldId id="721" r:id="rId8"/>
    <p:sldId id="567" r:id="rId9"/>
    <p:sldId id="568" r:id="rId10"/>
    <p:sldId id="564" r:id="rId11"/>
    <p:sldId id="552" r:id="rId12"/>
    <p:sldId id="538" r:id="rId13"/>
    <p:sldId id="643" r:id="rId14"/>
    <p:sldId id="539" r:id="rId15"/>
    <p:sldId id="628" r:id="rId16"/>
    <p:sldId id="648" r:id="rId17"/>
    <p:sldId id="649" r:id="rId18"/>
    <p:sldId id="650" r:id="rId19"/>
    <p:sldId id="651" r:id="rId20"/>
    <p:sldId id="708" r:id="rId21"/>
    <p:sldId id="655" r:id="rId22"/>
    <p:sldId id="656" r:id="rId23"/>
    <p:sldId id="710" r:id="rId24"/>
    <p:sldId id="729" r:id="rId25"/>
    <p:sldId id="732" r:id="rId26"/>
    <p:sldId id="723" r:id="rId27"/>
    <p:sldId id="631" r:id="rId28"/>
    <p:sldId id="634" r:id="rId29"/>
    <p:sldId id="635" r:id="rId30"/>
    <p:sldId id="718" r:id="rId31"/>
    <p:sldId id="733" r:id="rId32"/>
    <p:sldId id="717" r:id="rId33"/>
    <p:sldId id="658" r:id="rId34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66FFFF"/>
    <a:srgbClr val="FF66FF"/>
    <a:srgbClr val="FF33CC"/>
    <a:srgbClr val="00FF00"/>
    <a:srgbClr val="339933"/>
    <a:srgbClr val="FF0000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>
        <p:scale>
          <a:sx n="81" d="100"/>
          <a:sy n="81" d="100"/>
        </p:scale>
        <p:origin x="-166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A00020-783F-4042-B2ED-0C115C6157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1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6311"/>
            <a:ext cx="5608975" cy="41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EE893F-7547-4097-81DB-9FBEFC1CAF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893F-7547-4097-81DB-9FBEFC1CAF4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4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6504-4DDE-42B1-B0F8-45375DBE6B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BB26-8D8A-4D8E-A261-7A29DEB7E3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0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CED1C-92EF-499E-82C9-5A80BAF176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61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71B34A-3950-42A2-B0AF-97D83B8A1C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88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FF2A-6FDC-4B2E-8B74-C81A7EC5705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14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20B1-1461-47E2-B5A4-4C31D79D974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853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0C42-933A-43EC-BAD9-05F53ACC5095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90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1CEA-783A-45F3-8527-FD3A2D5B36B0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84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418D-16BA-45FF-9906-AEF67ECEFDB4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93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2918A-6437-4C47-A0D9-90488AD0520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843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40D7A-DBA2-4AF2-9FE2-7BD3B4469502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20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1127-8634-48A3-BEE3-048F5863A61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45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00DC-13DB-4AC2-82A5-E6265214BFC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16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8CE67-A04D-4D09-8DAD-5BE0AB78BF74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02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64B5-FA64-483C-A701-F44A7DF9C6C7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56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660D-B20E-436F-AE50-87DE3157BA23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00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7F1DE-EA10-4D70-81AC-40C6D737D20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9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385F-BC76-4C28-8336-03235C0ED5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2AD0-3058-4844-870E-7290A70D44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36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49019-F448-4EFD-97B6-3A51B12D8E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8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71100-FFE2-43C7-915B-462AA267C14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4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FDC8-12D4-4FAD-8BF3-70791B45634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0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BA0C-0D3D-41AA-86B3-436D9E5BE07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34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D92FF85-9CCE-4FF4-BC65-685323279BD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AT" sz="4400">
                <a:solidFill>
                  <a:schemeClr val="tx2"/>
                </a:solidFill>
              </a:rPr>
              <a:t>Titelmasterformat durch Klicken bearbeiten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Textmasterformate durch Klicken bearbeiten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Zweite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Dritte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Vierte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Fünfte Ebene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2730D06-2984-439A-A4CE-038C34748A43}" type="slidenum">
              <a:rPr lang="de-AT" sz="1400">
                <a:solidFill>
                  <a:schemeClr val="tx1"/>
                </a:solidFill>
              </a:rPr>
              <a:pPr algn="r"/>
              <a:t>‹Nr.›</a:t>
            </a:fld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EEG ne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26" y="210817"/>
            <a:ext cx="615778" cy="6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58DC43-A7C6-4A98-B812-274A04EC761F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EEG ne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107" name="Picture 11" descr="tu-en-voll-blau-pos-k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0013"/>
            <a:ext cx="16065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at/url?sa=i&amp;rct=j&amp;q=&amp;esrc=s&amp;source=images&amp;cd=&amp;cad=rja&amp;uact=8&amp;ved=0ahUKEwiI0YKMndrRAhUFcBoKHZi0AM8QjRwIBw&amp;url=http://www.volker-quaschning.de/artikel/2012-10-52gw/index.php&amp;psig=AFQjCNHDFe-tu1DN-qJttxZuS-KvtK5PSQ&amp;ust=1485328237448406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08050"/>
            <a:ext cx="89725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832769" y="3861048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600" b="1" dirty="0" smtClean="0">
                <a:solidFill>
                  <a:srgbClr val="0000FF"/>
                </a:solidFill>
              </a:rPr>
              <a:t>Reinhard HAAS</a:t>
            </a:r>
            <a:endParaRPr lang="de-DE" sz="3600" dirty="0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219200" y="5949950"/>
            <a:ext cx="67371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de-DE" sz="3600" b="1" dirty="0">
                <a:solidFill>
                  <a:srgbClr val="00CC00"/>
                </a:solidFill>
              </a:rPr>
              <a:t>   </a:t>
            </a:r>
            <a:r>
              <a:rPr lang="de-DE" sz="3600" b="1" dirty="0" smtClean="0">
                <a:solidFill>
                  <a:srgbClr val="00CC00"/>
                </a:solidFill>
              </a:rPr>
              <a:t>Praha</a:t>
            </a:r>
            <a:r>
              <a:rPr lang="de-DE" sz="3600" b="1" dirty="0" smtClean="0">
                <a:solidFill>
                  <a:srgbClr val="00CC00"/>
                </a:solidFill>
              </a:rPr>
              <a:t>, </a:t>
            </a:r>
            <a:r>
              <a:rPr lang="de-DE" sz="3600" b="1" dirty="0" smtClean="0">
                <a:solidFill>
                  <a:srgbClr val="00CC00"/>
                </a:solidFill>
              </a:rPr>
              <a:t>20</a:t>
            </a:r>
            <a:r>
              <a:rPr lang="de-DE" sz="3600" b="1" dirty="0" smtClean="0">
                <a:solidFill>
                  <a:srgbClr val="00CC00"/>
                </a:solidFill>
              </a:rPr>
              <a:t> </a:t>
            </a:r>
            <a:r>
              <a:rPr lang="de-DE" sz="3600" b="1" dirty="0" smtClean="0">
                <a:solidFill>
                  <a:srgbClr val="00CC00"/>
                </a:solidFill>
              </a:rPr>
              <a:t>November 2017</a:t>
            </a:r>
            <a:endParaRPr lang="de-DE" sz="3600" b="1" dirty="0">
              <a:solidFill>
                <a:srgbClr val="00FF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63688" y="1268760"/>
            <a:ext cx="767328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endParaRPr lang="de-AT" sz="4000" dirty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ELECTRICITY MARKET </a:t>
            </a:r>
            <a:r>
              <a:rPr lang="en-US" sz="4000" b="1" dirty="0" smtClean="0">
                <a:solidFill>
                  <a:srgbClr val="FF0000"/>
                </a:solidFill>
              </a:rPr>
              <a:t>3.0: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WHERE TO HEAD AFTER LIBERALISATION? 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45915" y="4725144"/>
            <a:ext cx="7108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dirty="0"/>
              <a:t>Energy Economics Group</a:t>
            </a:r>
            <a:r>
              <a:rPr lang="de-DE" dirty="0" smtClean="0"/>
              <a:t>,  </a:t>
            </a:r>
            <a:r>
              <a:rPr lang="de-DE" dirty="0"/>
              <a:t>TU Wien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67544" y="2204864"/>
            <a:ext cx="79689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RENEWABLES IMPACT THE </a:t>
            </a:r>
            <a:r>
              <a:rPr lang="en-GB" sz="3600" b="1" cap="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system and </a:t>
            </a:r>
            <a:r>
              <a:rPr lang="de-DE" sz="3600" b="1" cap="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 IN ELECTRICITY MARKETS </a:t>
            </a:r>
          </a:p>
        </p:txBody>
      </p:sp>
    </p:spTree>
    <p:extLst>
      <p:ext uri="{BB962C8B-B14F-4D97-AF65-F5344CB8AC3E}">
        <p14:creationId xmlns:p14="http://schemas.microsoft.com/office/powerpoint/2010/main" val="11777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723900" y="6405562"/>
            <a:ext cx="8383738" cy="612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723900" y="1484313"/>
            <a:ext cx="0" cy="49212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5400000">
            <a:off x="-1071562" y="3187700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/>
              <a:t>Costs,Price (EUR/MWh)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812088" y="6488113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/>
              <a:t>MW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7812088" y="4354682"/>
            <a:ext cx="11112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>
                <a:solidFill>
                  <a:srgbClr val="FF0000"/>
                </a:solidFill>
              </a:rPr>
              <a:t>Supply 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 smtClean="0">
                <a:solidFill>
                  <a:srgbClr val="FF0000"/>
                </a:solidFill>
              </a:rPr>
              <a:t>curve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w/ PV</a:t>
            </a: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4853119" y="1878556"/>
            <a:ext cx="2335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Demand D</a:t>
            </a:r>
            <a:r>
              <a:rPr lang="de-DE" sz="2000" b="1" baseline="-25000" dirty="0"/>
              <a:t>t</a:t>
            </a:r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890464" y="3645024"/>
            <a:ext cx="4418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Price  = </a:t>
            </a:r>
            <a:r>
              <a:rPr lang="de-DE" sz="2400" dirty="0" smtClean="0"/>
              <a:t>System</a:t>
            </a:r>
            <a:r>
              <a:rPr lang="de-DE" sz="2400" dirty="0"/>
              <a:t> </a:t>
            </a:r>
            <a:r>
              <a:rPr lang="de-DE" sz="2400" dirty="0" smtClean="0"/>
              <a:t>marginal </a:t>
            </a:r>
            <a:r>
              <a:rPr lang="de-DE" sz="2400" dirty="0"/>
              <a:t>costs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6356349" y="1556791"/>
            <a:ext cx="1157289" cy="4780509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723900" y="5877272"/>
            <a:ext cx="56165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3212493" y="5725262"/>
            <a:ext cx="2096168" cy="704850"/>
          </a:xfrm>
          <a:prstGeom prst="left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PV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5523" y="4862513"/>
            <a:ext cx="2234829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171105" y="5745450"/>
            <a:ext cx="29944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FF0000"/>
                </a:solidFill>
              </a:rPr>
              <a:t>Supply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err="1" smtClean="0">
                <a:solidFill>
                  <a:srgbClr val="FF0000"/>
                </a:solidFill>
              </a:rPr>
              <a:t>curve</a:t>
            </a:r>
            <a:r>
              <a:rPr lang="de-DE" sz="2000" b="1" dirty="0" smtClean="0">
                <a:solidFill>
                  <a:srgbClr val="FF0000"/>
                </a:solidFill>
              </a:rPr>
              <a:t>  w/o PV</a:t>
            </a: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53798" y="7052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PV</a:t>
            </a:r>
            <a:endParaRPr lang="de-DE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725487" y="3386137"/>
            <a:ext cx="67881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03648" y="1973318"/>
            <a:ext cx="6522666" cy="4463143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563888" y="1990193"/>
            <a:ext cx="6522666" cy="4463143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55956" y="5251769"/>
            <a:ext cx="2100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Price </a:t>
            </a:r>
            <a:r>
              <a:rPr lang="de-DE" sz="2400" dirty="0" err="1" smtClean="0"/>
              <a:t>with</a:t>
            </a:r>
            <a:r>
              <a:rPr lang="de-DE" sz="2400" dirty="0" smtClean="0"/>
              <a:t> PV!</a:t>
            </a:r>
            <a:endParaRPr lang="de-DE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33" grpId="0"/>
      <p:bldP spid="440337" grpId="0" animBg="1"/>
      <p:bldP spid="440342" grpId="0" animBg="1"/>
      <p:bldP spid="3" grpId="0" animBg="1"/>
      <p:bldP spid="22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567"/>
            <a:ext cx="8856984" cy="57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95736" y="1818084"/>
            <a:ext cx="216024" cy="114577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18772" y="1720057"/>
            <a:ext cx="1117124" cy="178038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43213" y="1700213"/>
            <a:ext cx="1829593" cy="194481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38713" y="2332038"/>
            <a:ext cx="425450" cy="1168400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84213" y="0"/>
            <a:ext cx="68405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and Demand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97325" y="1927225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Demand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8313" y="1042988"/>
            <a:ext cx="23749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RES Production</a:t>
            </a:r>
            <a:br>
              <a:rPr lang="en-US" sz="2400" dirty="0"/>
            </a:br>
            <a:r>
              <a:rPr lang="en-US" sz="2400" dirty="0"/>
              <a:t>         &gt; Demand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227763" y="512763"/>
            <a:ext cx="237966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RES Production</a:t>
            </a:r>
            <a:br>
              <a:rPr lang="en-US" sz="2400" dirty="0"/>
            </a:br>
            <a:r>
              <a:rPr lang="en-US" sz="2400" dirty="0"/>
              <a:t>         &lt; Demand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227763" y="1425574"/>
            <a:ext cx="915988" cy="30765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245350" y="1343024"/>
            <a:ext cx="279400" cy="32416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56550" y="1691482"/>
            <a:ext cx="215900" cy="24495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17563"/>
            <a:ext cx="9037637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8338" y="0"/>
            <a:ext cx="68405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Key term of the future:</a:t>
            </a:r>
            <a:b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Residual load</a:t>
            </a:r>
            <a:b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(base load is “dead”)   </a:t>
            </a:r>
            <a:endParaRPr lang="de-DE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Rechteck 4"/>
          <p:cNvSpPr>
            <a:spLocks noChangeArrowheads="1"/>
          </p:cNvSpPr>
          <p:nvPr/>
        </p:nvSpPr>
        <p:spPr bwMode="auto">
          <a:xfrm>
            <a:off x="2700338" y="2270125"/>
            <a:ext cx="1871662" cy="280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293" name="Rechteck 5"/>
          <p:cNvSpPr>
            <a:spLocks noChangeArrowheads="1"/>
          </p:cNvSpPr>
          <p:nvPr/>
        </p:nvSpPr>
        <p:spPr bwMode="auto">
          <a:xfrm>
            <a:off x="1331913" y="4365625"/>
            <a:ext cx="2160587" cy="280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28663" y="4275138"/>
            <a:ext cx="254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Excess electricity</a:t>
            </a: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827088" y="3357563"/>
            <a:ext cx="8137525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446338" y="1857375"/>
            <a:ext cx="237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Under coverage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98438" y="6032500"/>
            <a:ext cx="9251951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Residual load = Load – non-flexible generation   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060450" y="3429000"/>
            <a:ext cx="1639888" cy="727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2124075" y="5157788"/>
            <a:ext cx="1711325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184525" y="4202113"/>
            <a:ext cx="1639888" cy="725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1879600" y="2411413"/>
            <a:ext cx="1612900" cy="195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4211638" y="1857375"/>
            <a:ext cx="3455987" cy="749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4824413" y="2508250"/>
            <a:ext cx="1711325" cy="48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" y="980728"/>
            <a:ext cx="8035751" cy="52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475656" y="1499592"/>
            <a:ext cx="4176464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6052" y="142528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Deviation </a:t>
            </a:r>
            <a:r>
              <a:rPr lang="de-DE" sz="3200" b="1" dirty="0" err="1" smtClean="0">
                <a:solidFill>
                  <a:srgbClr val="FF0000"/>
                </a:solidFill>
              </a:rPr>
              <a:t>from</a:t>
            </a:r>
            <a:r>
              <a:rPr lang="de-DE" sz="3200" b="1" dirty="0" smtClean="0">
                <a:solidFill>
                  <a:srgbClr val="FF0000"/>
                </a:solidFill>
              </a:rPr>
              <a:t> STMC-</a:t>
            </a:r>
            <a:r>
              <a:rPr lang="de-DE" sz="3200" b="1" dirty="0" err="1" smtClean="0">
                <a:solidFill>
                  <a:srgbClr val="FF0000"/>
                </a:solidFill>
              </a:rPr>
              <a:t>pricing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in </a:t>
            </a:r>
            <a:r>
              <a:rPr lang="de-DE" sz="3200" b="1" dirty="0" err="1" smtClean="0">
                <a:solidFill>
                  <a:srgbClr val="FF0000"/>
                </a:solidFill>
              </a:rPr>
              <a:t>spot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markets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27584" y="1874440"/>
            <a:ext cx="0" cy="3367335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5583" y="1412776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/>
              <a:t>p</a:t>
            </a:r>
            <a:r>
              <a:rPr lang="de-DE" sz="3200" b="1" baseline="-25000" dirty="0" smtClean="0"/>
              <a:t>t1</a:t>
            </a:r>
            <a:endParaRPr lang="de-DE" sz="3200" b="1" baseline="-250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28427" y="5013176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p</a:t>
            </a:r>
            <a:r>
              <a:rPr lang="de-DE" sz="3200" b="1" baseline="-25000" dirty="0"/>
              <a:t>t2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-5400000">
            <a:off x="-993811" y="3234172"/>
            <a:ext cx="29523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New price spreads </a:t>
            </a:r>
            <a:endParaRPr lang="de-DE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38591" y="5805264"/>
            <a:ext cx="6359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These 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price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spreads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provide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incentives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flexible </a:t>
            </a:r>
            <a:r>
              <a:rPr lang="de-AT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solutions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!!!!</a:t>
            </a:r>
            <a:endParaRPr lang="de-AT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35"/>
          <p:cNvCxnSpPr/>
          <p:nvPr/>
        </p:nvCxnSpPr>
        <p:spPr>
          <a:xfrm flipH="1">
            <a:off x="4860032" y="4941169"/>
            <a:ext cx="3096344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224292" y="4365104"/>
            <a:ext cx="43924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</a:t>
            </a:r>
            <a:r>
              <a:rPr lang="de-DE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endParaRPr lang="de-DE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828600" y="732724"/>
            <a:ext cx="43924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Scarcity</a:t>
            </a:r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139952" y="3655842"/>
            <a:ext cx="55446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(3cents/kWh)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877714" y="3816829"/>
            <a:ext cx="7572788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13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" grpId="0"/>
      <p:bldP spid="17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" y="836713"/>
            <a:ext cx="9036496" cy="48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921501" y="116633"/>
            <a:ext cx="71954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Remark</a:t>
            </a:r>
            <a:r>
              <a:rPr lang="de-D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de-D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D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</a:t>
            </a:r>
            <a:r>
              <a:rPr lang="de-D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Lull („Kalte Dunkelflaute“)</a:t>
            </a:r>
            <a:endParaRPr lang="de-D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051720" y="1772816"/>
            <a:ext cx="3960440" cy="10081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21501" y="1052736"/>
            <a:ext cx="71954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de-D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de-D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ca. 85 EUR/MWh</a:t>
            </a:r>
            <a:endParaRPr lang="de-D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7" y="895805"/>
            <a:ext cx="8971855" cy="58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55576" y="115888"/>
            <a:ext cx="74168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de-DE" sz="36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Classified</a:t>
            </a: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residual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load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over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a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year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013" y="2852738"/>
            <a:ext cx="274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/>
              <a:t>Under coverage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46700" y="4852988"/>
            <a:ext cx="3025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/>
              <a:t>Surplus due to excess </a:t>
            </a:r>
            <a:br>
              <a:rPr lang="en-US" altLang="de-DE"/>
            </a:br>
            <a:r>
              <a:rPr lang="en-US" altLang="de-DE"/>
              <a:t>generation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84168" y="2578327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5963" y="4005263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 b="1" dirty="0"/>
              <a:t>2030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899592" y="3717032"/>
            <a:ext cx="7920880" cy="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>
          <a:xfrm flipV="1">
            <a:off x="6891338" y="3860800"/>
            <a:ext cx="849312" cy="944563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614"/>
            <a:ext cx="838190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3568" y="1412776"/>
            <a:ext cx="1080120" cy="1080120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 bwMode="auto">
          <a:xfrm>
            <a:off x="1763688" y="1952836"/>
            <a:ext cx="746965" cy="0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195736" y="2184314"/>
            <a:ext cx="1512168" cy="913179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650392" y="1661094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coverage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4725" y="3861048"/>
            <a:ext cx="1866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</a:t>
            </a:r>
            <a:br>
              <a:rPr lang="en-US" dirty="0" smtClean="0"/>
            </a:b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3" y="-28125"/>
            <a:ext cx="66081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384362" y="3098918"/>
            <a:ext cx="1440160" cy="1368152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644008" y="1153262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How to cover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/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dark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Lull</a:t>
            </a:r>
            <a:b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(„Kalte Dunkelflaute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“) 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75656" y="22243"/>
            <a:ext cx="6120680" cy="674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2409" y="179929"/>
            <a:ext cx="51030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residual load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4" y="1423228"/>
            <a:ext cx="8351837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By a </a:t>
            </a:r>
            <a:r>
              <a:rPr lang="de-DE" b="1" dirty="0" smtClean="0">
                <a:solidFill>
                  <a:srgbClr val="FF0000"/>
                </a:solidFill>
              </a:rPr>
              <a:t>regulated capacity „market“ </a:t>
            </a:r>
            <a:r>
              <a:rPr lang="de-DE" b="1" dirty="0" err="1"/>
              <a:t>with</a:t>
            </a:r>
            <a:r>
              <a:rPr lang="de-DE" b="1" dirty="0"/>
              <a:t> STMC </a:t>
            </a:r>
            <a:r>
              <a:rPr lang="de-DE" b="1" dirty="0" err="1"/>
              <a:t>pricing</a:t>
            </a:r>
            <a:r>
              <a:rPr lang="de-DE" b="1" dirty="0" smtClean="0"/>
              <a:t>?</a:t>
            </a:r>
          </a:p>
          <a:p>
            <a:pPr algn="ctr" eaLnBrk="0" hangingPunct="0">
              <a:spcBef>
                <a:spcPct val="20000"/>
              </a:spcBef>
            </a:pPr>
            <a:endParaRPr lang="de-DE" b="1" dirty="0"/>
          </a:p>
          <a:p>
            <a:pPr algn="ctr" eaLnBrk="0" hangingPunct="0">
              <a:spcBef>
                <a:spcPct val="20000"/>
              </a:spcBef>
            </a:pPr>
            <a:r>
              <a:rPr lang="de-DE" b="1" dirty="0" smtClean="0"/>
              <a:t>or</a:t>
            </a:r>
            <a:endParaRPr lang="de-DE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36235" y="4312259"/>
            <a:ext cx="83518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b="1" dirty="0" smtClean="0"/>
              <a:t>By </a:t>
            </a:r>
            <a:r>
              <a:rPr lang="de-DE" b="1" dirty="0" smtClean="0">
                <a:solidFill>
                  <a:srgbClr val="FF0000"/>
                </a:solidFill>
              </a:rPr>
              <a:t>competition </a:t>
            </a:r>
            <a:r>
              <a:rPr lang="de-DE" b="1" dirty="0" smtClean="0">
                <a:solidFill>
                  <a:srgbClr val="0000FF"/>
                </a:solidFill>
              </a:rPr>
              <a:t>between supply-side and </a:t>
            </a:r>
            <a:r>
              <a:rPr lang="de-DE" b="1" dirty="0" err="1" smtClean="0">
                <a:solidFill>
                  <a:srgbClr val="0000FF"/>
                </a:solidFill>
              </a:rPr>
              <a:t>demand-side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technologies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and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behaviour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>
                <a:solidFill>
                  <a:srgbClr val="0000FF"/>
                </a:solidFill>
              </a:rPr>
              <a:t>(</a:t>
            </a:r>
            <a:r>
              <a:rPr lang="de-DE" b="1" dirty="0" smtClean="0">
                <a:solidFill>
                  <a:srgbClr val="0000FF"/>
                </a:solidFill>
              </a:rPr>
              <a:t>incl</a:t>
            </a:r>
            <a:r>
              <a:rPr lang="de-DE" b="1" dirty="0">
                <a:solidFill>
                  <a:srgbClr val="0000FF"/>
                </a:solidFill>
              </a:rPr>
              <a:t>. </a:t>
            </a:r>
            <a:r>
              <a:rPr lang="de-DE" b="1" dirty="0" smtClean="0">
                <a:solidFill>
                  <a:srgbClr val="0000FF"/>
                </a:solidFill>
              </a:rPr>
              <a:t>Storages, </a:t>
            </a:r>
            <a:r>
              <a:rPr lang="de-DE" b="1" dirty="0" err="1" smtClean="0"/>
              <a:t>grid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other</a:t>
            </a:r>
            <a:r>
              <a:rPr lang="de-DE" b="1" dirty="0" smtClean="0"/>
              <a:t> </a:t>
            </a:r>
            <a:r>
              <a:rPr lang="de-DE" b="1" dirty="0" err="1" smtClean="0"/>
              <a:t>flexibility</a:t>
            </a:r>
            <a:r>
              <a:rPr lang="de-DE" b="1" dirty="0" smtClean="0"/>
              <a:t> </a:t>
            </a:r>
            <a:r>
              <a:rPr lang="de-DE" b="1" dirty="0" err="1" smtClean="0"/>
              <a:t>options</a:t>
            </a:r>
            <a:r>
              <a:rPr lang="de-DE" b="1" dirty="0" smtClean="0">
                <a:solidFill>
                  <a:srgbClr val="0000FF"/>
                </a:solidFill>
              </a:rPr>
              <a:t>) </a:t>
            </a:r>
            <a:r>
              <a:rPr lang="de-DE" b="1" dirty="0" err="1" smtClean="0">
                <a:solidFill>
                  <a:srgbClr val="0000FF"/>
                </a:solidFill>
              </a:rPr>
              <a:t>with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correct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scarcity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pricing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signals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21501" y="116633"/>
            <a:ext cx="71954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extreme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127001" y="-27384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THE CORE PROBLEMS  </a:t>
            </a:r>
            <a:b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CAPACITY PAYMENTS</a:t>
            </a:r>
            <a:endParaRPr lang="de-DE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58" y="1143000"/>
            <a:ext cx="8351837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All </a:t>
            </a:r>
            <a:r>
              <a:rPr lang="de-DE" b="1" dirty="0" err="1" smtClean="0">
                <a:solidFill>
                  <a:srgbClr val="0000FF"/>
                </a:solidFill>
              </a:rPr>
              <a:t>regulatory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capacity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payments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for</a:t>
            </a:r>
            <a:r>
              <a:rPr lang="de-DE" b="1" dirty="0" smtClean="0">
                <a:solidFill>
                  <a:srgbClr val="0000FF"/>
                </a:solidFill>
              </a:rPr>
              <a:t> power </a:t>
            </a:r>
            <a:r>
              <a:rPr lang="de-DE" b="1" dirty="0" err="1" smtClean="0">
                <a:solidFill>
                  <a:srgbClr val="0000FF"/>
                </a:solidFill>
              </a:rPr>
              <a:t>plants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destort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the</a:t>
            </a:r>
            <a:r>
              <a:rPr lang="de-DE" b="1" dirty="0" smtClean="0">
                <a:solidFill>
                  <a:srgbClr val="0000FF"/>
                </a:solidFill>
              </a:rPr>
              <a:t> EOM </a:t>
            </a:r>
            <a:r>
              <a:rPr lang="de-DE" b="1" dirty="0" err="1" smtClean="0">
                <a:solidFill>
                  <a:srgbClr val="0000FF"/>
                </a:solidFill>
              </a:rPr>
              <a:t>and</a:t>
            </a:r>
            <a:r>
              <a:rPr lang="de-DE" b="1" dirty="0" smtClean="0">
                <a:solidFill>
                  <a:srgbClr val="0000FF"/>
                </a:solidFill>
              </a:rPr>
              <a:t>  </a:t>
            </a:r>
            <a:r>
              <a:rPr lang="de-DE" b="1" dirty="0" err="1" smtClean="0">
                <a:solidFill>
                  <a:srgbClr val="0000FF"/>
                </a:solidFill>
              </a:rPr>
              <a:t>lead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to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wrong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price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signals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for</a:t>
            </a:r>
            <a:r>
              <a:rPr lang="de-DE" b="1" dirty="0" smtClean="0">
                <a:solidFill>
                  <a:srgbClr val="0000FF"/>
                </a:solidFill>
              </a:rPr>
              <a:t> all </a:t>
            </a:r>
            <a:r>
              <a:rPr lang="de-DE" b="1" dirty="0" err="1" smtClean="0">
                <a:solidFill>
                  <a:srgbClr val="0000FF"/>
                </a:solidFill>
              </a:rPr>
              <a:t>other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options</a:t>
            </a:r>
            <a:endParaRPr lang="de-DE" b="1" dirty="0" smtClean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de-DE" b="1" dirty="0"/>
              <a:t>Price </a:t>
            </a:r>
            <a:r>
              <a:rPr lang="de-DE" b="1" dirty="0" err="1"/>
              <a:t>peaks</a:t>
            </a:r>
            <a:r>
              <a:rPr lang="de-DE" b="1" dirty="0"/>
              <a:t> at </a:t>
            </a:r>
            <a:r>
              <a:rPr lang="de-DE" b="1" dirty="0" err="1"/>
              <a:t>times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scarce</a:t>
            </a:r>
            <a:r>
              <a:rPr lang="de-DE" b="1" dirty="0"/>
              <a:t> </a:t>
            </a:r>
            <a:r>
              <a:rPr lang="de-DE" b="1" dirty="0" err="1"/>
              <a:t>resource</a:t>
            </a:r>
            <a:r>
              <a:rPr lang="de-DE" b="1" dirty="0"/>
              <a:t> </a:t>
            </a: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revive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markets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lead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 smtClean="0"/>
              <a:t>effective</a:t>
            </a:r>
            <a:r>
              <a:rPr lang="de-DE" b="1" dirty="0" smtClean="0"/>
              <a:t> </a:t>
            </a:r>
            <a:r>
              <a:rPr lang="de-DE" b="1" dirty="0" err="1" smtClean="0"/>
              <a:t>competition</a:t>
            </a:r>
            <a:r>
              <a:rPr lang="de-DE" b="1" dirty="0" smtClean="0"/>
              <a:t> </a:t>
            </a:r>
          </a:p>
          <a:p>
            <a:pPr algn="ctr" eaLnBrk="0" hangingPunct="0">
              <a:spcBef>
                <a:spcPct val="20000"/>
              </a:spcBef>
            </a:pPr>
            <a:endParaRPr lang="de-DE" b="1" dirty="0"/>
          </a:p>
          <a:p>
            <a:pPr algn="ctr" eaLnBrk="0" hangingPunct="0">
              <a:spcBef>
                <a:spcPct val="20000"/>
              </a:spcBef>
            </a:pP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should</a:t>
            </a:r>
            <a:r>
              <a:rPr lang="de-DE" b="1" dirty="0" smtClean="0"/>
              <a:t> </a:t>
            </a:r>
            <a:r>
              <a:rPr lang="de-DE" b="1" dirty="0" err="1" smtClean="0"/>
              <a:t>strive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retain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resource</a:t>
            </a:r>
            <a:r>
              <a:rPr lang="de-DE" b="1" dirty="0" smtClean="0"/>
              <a:t> </a:t>
            </a:r>
            <a:r>
              <a:rPr lang="de-DE" b="1" dirty="0" err="1" smtClean="0"/>
              <a:t>adequacy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ensuring</a:t>
            </a:r>
            <a:r>
              <a:rPr lang="de-DE" b="1" dirty="0" smtClean="0"/>
              <a:t> </a:t>
            </a:r>
            <a:r>
              <a:rPr lang="de-DE" b="1" dirty="0" err="1" smtClean="0"/>
              <a:t>correct</a:t>
            </a:r>
            <a:r>
              <a:rPr lang="de-DE" b="1" dirty="0" smtClean="0"/>
              <a:t> </a:t>
            </a:r>
            <a:r>
              <a:rPr lang="de-DE" b="1" dirty="0" err="1" smtClean="0"/>
              <a:t>price</a:t>
            </a:r>
            <a:r>
              <a:rPr lang="de-DE" b="1" dirty="0" smtClean="0"/>
              <a:t> </a:t>
            </a:r>
            <a:r>
              <a:rPr lang="de-DE" b="1" dirty="0" err="1" smtClean="0"/>
              <a:t>signals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without</a:t>
            </a:r>
            <a:r>
              <a:rPr lang="de-DE" b="1" dirty="0" smtClean="0"/>
              <a:t> </a:t>
            </a:r>
            <a:r>
              <a:rPr lang="de-DE" b="1" dirty="0" err="1" smtClean="0"/>
              <a:t>capacity</a:t>
            </a:r>
            <a:r>
              <a:rPr lang="de-DE" b="1" dirty="0" smtClean="0"/>
              <a:t> </a:t>
            </a:r>
            <a:r>
              <a:rPr lang="de-DE" b="1" dirty="0" err="1" smtClean="0"/>
              <a:t>payments</a:t>
            </a:r>
            <a:r>
              <a:rPr lang="de-DE" b="1" dirty="0" smtClean="0"/>
              <a:t>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082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188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CONTENT</a:t>
            </a:r>
            <a:r>
              <a:rPr lang="de-DE" sz="4000" b="1" dirty="0">
                <a:solidFill>
                  <a:srgbClr val="FF0000"/>
                </a:solidFill>
              </a:rPr>
              <a:t>: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4527" y="980728"/>
            <a:ext cx="8569325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/>
              <a:t>1. </a:t>
            </a:r>
            <a:r>
              <a:rPr lang="de-DE" sz="3200" b="1" dirty="0" smtClean="0"/>
              <a:t>Introduction: Motivation</a:t>
            </a:r>
            <a:endParaRPr lang="de-DE" sz="3200" b="1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1768" y="5675300"/>
            <a:ext cx="504031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 </a:t>
            </a:r>
            <a:r>
              <a:rPr lang="de-DE" sz="3200" b="1" dirty="0" smtClean="0"/>
              <a:t>7. </a:t>
            </a:r>
            <a:r>
              <a:rPr lang="de-DE" sz="3200" b="1" dirty="0" err="1" smtClean="0"/>
              <a:t>Conclusions</a:t>
            </a:r>
            <a:r>
              <a:rPr lang="de-DE" sz="3200" b="1" dirty="0" smtClean="0"/>
              <a:t> </a:t>
            </a:r>
            <a:endParaRPr lang="de-DE" sz="32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536" y="2253294"/>
            <a:ext cx="8742785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3. </a:t>
            </a:r>
            <a:r>
              <a:rPr lang="de-DE" sz="3200" b="1" dirty="0" err="1" smtClean="0"/>
              <a:t>How</a:t>
            </a:r>
            <a:r>
              <a:rPr lang="de-DE" sz="3200" b="1" dirty="0" smtClean="0"/>
              <a:t> variable </a:t>
            </a:r>
            <a:r>
              <a:rPr lang="de-DE" sz="3200" b="1" dirty="0" err="1" smtClean="0"/>
              <a:t>renewables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impact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    </a:t>
            </a:r>
            <a:r>
              <a:rPr lang="de-DE" sz="3200" b="1" dirty="0" err="1" smtClean="0"/>
              <a:t>prices</a:t>
            </a:r>
            <a:r>
              <a:rPr lang="de-DE" sz="3200" b="1" dirty="0" smtClean="0"/>
              <a:t> in </a:t>
            </a:r>
            <a:r>
              <a:rPr lang="de-DE" sz="3200" b="1" dirty="0" err="1" smtClean="0"/>
              <a:t>electricity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markets</a:t>
            </a:r>
            <a:endParaRPr lang="de-DE" sz="32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4526" y="1642852"/>
            <a:ext cx="8569325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2. </a:t>
            </a:r>
            <a:r>
              <a:rPr lang="de-DE" sz="3200" b="1" dirty="0" err="1" smtClean="0"/>
              <a:t>Method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approach</a:t>
            </a:r>
            <a:endParaRPr lang="de-DE" sz="32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536" y="4235140"/>
            <a:ext cx="892899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5. The </a:t>
            </a:r>
            <a:r>
              <a:rPr lang="de-DE" sz="3200" b="1" dirty="0" err="1" smtClean="0"/>
              <a:t>role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flexibility</a:t>
            </a:r>
            <a:endParaRPr lang="de-DE" sz="32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8550" y="3515060"/>
            <a:ext cx="8742785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4. The </a:t>
            </a:r>
            <a:r>
              <a:rPr lang="de-DE" sz="3200" b="1" dirty="0" err="1" smtClean="0"/>
              <a:t>core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problem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capacity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payments</a:t>
            </a:r>
            <a:endParaRPr lang="de-DE" sz="32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4955220"/>
            <a:ext cx="9433048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6. </a:t>
            </a:r>
            <a:r>
              <a:rPr lang="de-DE" sz="3200" b="1" dirty="0" err="1" smtClean="0"/>
              <a:t>Subsidizing</a:t>
            </a:r>
            <a:r>
              <a:rPr lang="de-DE" sz="3200" b="1" dirty="0" smtClean="0"/>
              <a:t> RES: </a:t>
            </a:r>
            <a:r>
              <a:rPr lang="de-DE" sz="3200" b="1" dirty="0" err="1" smtClean="0"/>
              <a:t>How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long</a:t>
            </a:r>
            <a:r>
              <a:rPr lang="de-DE" sz="3200" b="1" dirty="0" smtClean="0"/>
              <a:t>? </a:t>
            </a:r>
            <a:endParaRPr lang="de-D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6" grpId="0"/>
      <p:bldP spid="10" grpId="0"/>
      <p:bldP spid="7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4522788" y="4076700"/>
            <a:ext cx="0" cy="2335213"/>
          </a:xfrm>
          <a:prstGeom prst="straightConnector1">
            <a:avLst/>
          </a:prstGeom>
          <a:noFill/>
          <a:ln w="98425" algn="ctr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3113" y="6396038"/>
            <a:ext cx="233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>
                <a:solidFill>
                  <a:srgbClr val="CC00FF"/>
                </a:solidFill>
              </a:rPr>
              <a:t>SMART GRIDS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2293938" y="4076700"/>
            <a:ext cx="2246312" cy="1296988"/>
          </a:xfrm>
          <a:prstGeom prst="straightConnector1">
            <a:avLst/>
          </a:prstGeom>
          <a:noFill/>
          <a:ln w="98425" algn="ctr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5535613"/>
            <a:ext cx="2798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/>
              <a:t>GRID EXTENTION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2195513" y="2636838"/>
            <a:ext cx="2327275" cy="1439862"/>
          </a:xfrm>
          <a:prstGeom prst="straightConnector1">
            <a:avLst/>
          </a:prstGeom>
          <a:noFill/>
          <a:ln w="984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82" y="2135206"/>
            <a:ext cx="36495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 dirty="0" smtClean="0">
                <a:solidFill>
                  <a:srgbClr val="FF0000"/>
                </a:solidFill>
              </a:rPr>
              <a:t>STORAGES (CENTRAL,</a:t>
            </a:r>
            <a:br>
              <a:rPr lang="en-US" altLang="de-DE" sz="2400" b="1" dirty="0" smtClean="0">
                <a:solidFill>
                  <a:srgbClr val="FF0000"/>
                </a:solidFill>
              </a:rPr>
            </a:br>
            <a:r>
              <a:rPr lang="en-US" altLang="de-DE" sz="2400" b="1" dirty="0" smtClean="0">
                <a:solidFill>
                  <a:srgbClr val="FF0000"/>
                </a:solidFill>
              </a:rPr>
              <a:t>DECENTRAL,</a:t>
            </a:r>
            <a:br>
              <a:rPr lang="en-US" altLang="de-DE" sz="2400" b="1" dirty="0" smtClean="0">
                <a:solidFill>
                  <a:srgbClr val="FF0000"/>
                </a:solidFill>
              </a:rPr>
            </a:br>
            <a:r>
              <a:rPr lang="en-US" altLang="de-DE" sz="2400" b="1" dirty="0" smtClean="0">
                <a:solidFill>
                  <a:srgbClr val="FF0000"/>
                </a:solidFill>
              </a:rPr>
              <a:t>POWER-TO-HEAT)</a:t>
            </a:r>
            <a:endParaRPr lang="en-US" alt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4559300" y="2852738"/>
            <a:ext cx="2316163" cy="1223962"/>
          </a:xfrm>
          <a:prstGeom prst="straightConnector1">
            <a:avLst/>
          </a:prstGeom>
          <a:noFill/>
          <a:ln w="98425" algn="ctr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43663" y="5549900"/>
            <a:ext cx="2782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>
                <a:solidFill>
                  <a:srgbClr val="00FF00"/>
                </a:solidFill>
              </a:rPr>
              <a:t>DEMAND</a:t>
            </a:r>
            <a:br>
              <a:rPr lang="en-US" altLang="de-DE" sz="2400" b="1">
                <a:solidFill>
                  <a:srgbClr val="00FF00"/>
                </a:solidFill>
              </a:rPr>
            </a:br>
            <a:r>
              <a:rPr lang="en-US" altLang="de-DE" sz="2400" b="1">
                <a:solidFill>
                  <a:srgbClr val="00FF00"/>
                </a:solidFill>
              </a:rPr>
              <a:t> RESPONSE</a:t>
            </a:r>
            <a:br>
              <a:rPr lang="en-US" altLang="de-DE" sz="2400" b="1">
                <a:solidFill>
                  <a:srgbClr val="00FF00"/>
                </a:solidFill>
              </a:rPr>
            </a:br>
            <a:r>
              <a:rPr lang="en-US" altLang="de-DE" sz="2400" b="1">
                <a:solidFill>
                  <a:srgbClr val="00FF00"/>
                </a:solidFill>
              </a:rPr>
              <a:t>(PRICE SIGNALS)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540250" y="4076700"/>
            <a:ext cx="2335213" cy="1458913"/>
          </a:xfrm>
          <a:prstGeom prst="straightConnector1">
            <a:avLst/>
          </a:prstGeom>
          <a:noFill/>
          <a:ln w="98425" algn="ctr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11863" y="1617663"/>
            <a:ext cx="2511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>
                <a:solidFill>
                  <a:srgbClr val="33CC33"/>
                </a:solidFill>
              </a:rPr>
              <a:t>DEMAND-SIDE </a:t>
            </a:r>
            <a:br>
              <a:rPr lang="en-US" altLang="de-DE" sz="2400" b="1">
                <a:solidFill>
                  <a:srgbClr val="33CC33"/>
                </a:solidFill>
              </a:rPr>
            </a:br>
            <a:r>
              <a:rPr lang="en-US" altLang="de-DE" sz="2400" b="1">
                <a:solidFill>
                  <a:srgbClr val="33CC33"/>
                </a:solidFill>
              </a:rPr>
              <a:t>MANAGEMENT </a:t>
            </a:r>
            <a:br>
              <a:rPr lang="en-US" altLang="de-DE" sz="2400" b="1">
                <a:solidFill>
                  <a:srgbClr val="33CC33"/>
                </a:solidFill>
              </a:rPr>
            </a:br>
            <a:r>
              <a:rPr lang="en-US" altLang="de-DE" sz="2400" b="1">
                <a:solidFill>
                  <a:srgbClr val="33CC33"/>
                </a:solidFill>
              </a:rPr>
              <a:t>(TECHNICAL)</a:t>
            </a:r>
          </a:p>
        </p:txBody>
      </p:sp>
      <p:cxnSp>
        <p:nvCxnSpPr>
          <p:cNvPr id="48141" name="Straight Arrow Connector 18"/>
          <p:cNvCxnSpPr>
            <a:cxnSpLocks noChangeShapeType="1"/>
          </p:cNvCxnSpPr>
          <p:nvPr/>
        </p:nvCxnSpPr>
        <p:spPr bwMode="auto">
          <a:xfrm flipV="1">
            <a:off x="4525963" y="1628775"/>
            <a:ext cx="14287" cy="2376488"/>
          </a:xfrm>
          <a:prstGeom prst="straightConnector1">
            <a:avLst/>
          </a:prstGeom>
          <a:noFill/>
          <a:ln w="984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2" name="TextBox 20"/>
          <p:cNvSpPr txBox="1">
            <a:spLocks noChangeArrowheads="1"/>
          </p:cNvSpPr>
          <p:nvPr/>
        </p:nvSpPr>
        <p:spPr bwMode="auto">
          <a:xfrm>
            <a:off x="2882108" y="1098550"/>
            <a:ext cx="3869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b="1" dirty="0" smtClean="0"/>
              <a:t>FLEXIBLE  GENERATION</a:t>
            </a:r>
            <a:endParaRPr lang="en-US" altLang="de-DE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-3802" y="-90264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THE ROLE OF FLEXIBILITY</a:t>
            </a:r>
            <a:b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SECTOR COUPLING</a:t>
            </a:r>
            <a:endParaRPr lang="de-DE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343"/>
            <a:ext cx="7416824" cy="66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90152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Very high prices </a:t>
            </a:r>
            <a:br>
              <a:rPr lang="en-US" sz="1800" b="1" dirty="0" smtClean="0"/>
            </a:br>
            <a:r>
              <a:rPr lang="en-US" sz="1800" b="1" dirty="0" smtClean="0"/>
              <a:t>(2000 EUR/MWh!)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8415" y="2198212"/>
            <a:ext cx="28873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CC00"/>
                </a:solidFill>
              </a:rPr>
              <a:t>Load reduction due to</a:t>
            </a:r>
            <a:br>
              <a:rPr lang="en-US" sz="1800" b="1" dirty="0" smtClean="0">
                <a:solidFill>
                  <a:srgbClr val="00CC00"/>
                </a:solidFill>
              </a:rPr>
            </a:br>
            <a:r>
              <a:rPr lang="en-US" sz="1800" b="1" dirty="0" smtClean="0">
                <a:solidFill>
                  <a:srgbClr val="00CC00"/>
                </a:solidFill>
              </a:rPr>
              <a:t> Demand response to prices </a:t>
            </a:r>
            <a:endParaRPr lang="en-US" sz="1800" b="1" dirty="0">
              <a:solidFill>
                <a:srgbClr val="00CC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627784" y="1290826"/>
            <a:ext cx="0" cy="553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687578" y="982469"/>
            <a:ext cx="21724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Extension 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Transmission grid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748610" y="1847398"/>
            <a:ext cx="311222" cy="19942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560582" y="3025016"/>
            <a:ext cx="319916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33CC"/>
                </a:solidFill>
              </a:rPr>
              <a:t>Load reduction due to</a:t>
            </a:r>
            <a:br>
              <a:rPr lang="en-US" sz="1800" b="1" dirty="0">
                <a:solidFill>
                  <a:srgbClr val="FF33CC"/>
                </a:solidFill>
              </a:rPr>
            </a:br>
            <a:r>
              <a:rPr lang="en-US" sz="1800" b="1" dirty="0" smtClean="0">
                <a:solidFill>
                  <a:srgbClr val="FF33CC"/>
                </a:solidFill>
              </a:rPr>
              <a:t> Demand-side management</a:t>
            </a:r>
            <a:br>
              <a:rPr lang="en-US" sz="1800" b="1" dirty="0" smtClean="0">
                <a:solidFill>
                  <a:srgbClr val="FF33CC"/>
                </a:solidFill>
              </a:rPr>
            </a:br>
            <a:r>
              <a:rPr lang="en-US" sz="1800" b="1" dirty="0" smtClean="0">
                <a:solidFill>
                  <a:srgbClr val="FF33CC"/>
                </a:solidFill>
              </a:rPr>
              <a:t>technical (e.g. cycling) </a:t>
            </a:r>
            <a:endParaRPr lang="en-US" sz="1800" b="1" dirty="0">
              <a:solidFill>
                <a:srgbClr val="FF33CC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358594" y="2332692"/>
            <a:ext cx="0" cy="1686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499992" y="6007721"/>
            <a:ext cx="19854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Storages</a:t>
            </a:r>
            <a:endParaRPr lang="en-US" sz="18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249120" y="1847398"/>
            <a:ext cx="946" cy="429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39952" y="6588060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Hours/year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403648" y="44624"/>
            <a:ext cx="676875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residual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034844" y="1290826"/>
            <a:ext cx="3329244" cy="1952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ihandform 5"/>
          <p:cNvSpPr/>
          <p:nvPr/>
        </p:nvSpPr>
        <p:spPr bwMode="auto">
          <a:xfrm>
            <a:off x="1763688" y="2276872"/>
            <a:ext cx="1318437" cy="1932240"/>
          </a:xfrm>
          <a:custGeom>
            <a:avLst/>
            <a:gdLst>
              <a:gd name="connsiteX0" fmla="*/ 0 w 1318437"/>
              <a:gd name="connsiteY0" fmla="*/ 0 h 2743200"/>
              <a:gd name="connsiteX1" fmla="*/ 31897 w 1318437"/>
              <a:gd name="connsiteY1" fmla="*/ 552893 h 2743200"/>
              <a:gd name="connsiteX2" fmla="*/ 127590 w 1318437"/>
              <a:gd name="connsiteY2" fmla="*/ 1084521 h 2743200"/>
              <a:gd name="connsiteX3" fmla="*/ 308344 w 1318437"/>
              <a:gd name="connsiteY3" fmla="*/ 1616149 h 2743200"/>
              <a:gd name="connsiteX4" fmla="*/ 584790 w 1318437"/>
              <a:gd name="connsiteY4" fmla="*/ 1967023 h 2743200"/>
              <a:gd name="connsiteX5" fmla="*/ 1318437 w 1318437"/>
              <a:gd name="connsiteY5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437" h="2743200">
                <a:moveTo>
                  <a:pt x="0" y="0"/>
                </a:moveTo>
                <a:lnTo>
                  <a:pt x="31897" y="552893"/>
                </a:lnTo>
                <a:lnTo>
                  <a:pt x="127590" y="1084521"/>
                </a:lnTo>
                <a:lnTo>
                  <a:pt x="308344" y="1616149"/>
                </a:lnTo>
                <a:lnTo>
                  <a:pt x="584790" y="1967023"/>
                </a:lnTo>
                <a:lnTo>
                  <a:pt x="1318437" y="2743200"/>
                </a:lnTo>
              </a:path>
            </a:pathLst>
          </a:custGeom>
          <a:noFill/>
          <a:ln w="762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reihandform 7"/>
          <p:cNvSpPr/>
          <p:nvPr/>
        </p:nvSpPr>
        <p:spPr bwMode="auto">
          <a:xfrm>
            <a:off x="1746460" y="2478267"/>
            <a:ext cx="1736592" cy="2062717"/>
          </a:xfrm>
          <a:custGeom>
            <a:avLst/>
            <a:gdLst>
              <a:gd name="connsiteX0" fmla="*/ 0 w 1711842"/>
              <a:gd name="connsiteY0" fmla="*/ 0 h 2062717"/>
              <a:gd name="connsiteX1" fmla="*/ 85060 w 1711842"/>
              <a:gd name="connsiteY1" fmla="*/ 329610 h 2062717"/>
              <a:gd name="connsiteX2" fmla="*/ 159488 w 1711842"/>
              <a:gd name="connsiteY2" fmla="*/ 648586 h 2062717"/>
              <a:gd name="connsiteX3" fmla="*/ 340242 w 1711842"/>
              <a:gd name="connsiteY3" fmla="*/ 999461 h 2062717"/>
              <a:gd name="connsiteX4" fmla="*/ 659218 w 1711842"/>
              <a:gd name="connsiteY4" fmla="*/ 1275907 h 2062717"/>
              <a:gd name="connsiteX5" fmla="*/ 988828 w 1711842"/>
              <a:gd name="connsiteY5" fmla="*/ 1541721 h 2062717"/>
              <a:gd name="connsiteX6" fmla="*/ 1158948 w 1711842"/>
              <a:gd name="connsiteY6" fmla="*/ 1637414 h 2062717"/>
              <a:gd name="connsiteX7" fmla="*/ 1403497 w 1711842"/>
              <a:gd name="connsiteY7" fmla="*/ 1765005 h 2062717"/>
              <a:gd name="connsiteX8" fmla="*/ 1711842 w 1711842"/>
              <a:gd name="connsiteY8" fmla="*/ 2062717 h 2062717"/>
              <a:gd name="connsiteX9" fmla="*/ 21265 w 1711842"/>
              <a:gd name="connsiteY9" fmla="*/ 1509824 h 2062717"/>
              <a:gd name="connsiteX10" fmla="*/ 0 w 1711842"/>
              <a:gd name="connsiteY10" fmla="*/ 0 h 206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1842" h="2062717">
                <a:moveTo>
                  <a:pt x="0" y="0"/>
                </a:moveTo>
                <a:lnTo>
                  <a:pt x="85060" y="329610"/>
                </a:lnTo>
                <a:lnTo>
                  <a:pt x="159488" y="648586"/>
                </a:lnTo>
                <a:lnTo>
                  <a:pt x="340242" y="999461"/>
                </a:lnTo>
                <a:lnTo>
                  <a:pt x="659218" y="1275907"/>
                </a:lnTo>
                <a:lnTo>
                  <a:pt x="988828" y="1541721"/>
                </a:lnTo>
                <a:lnTo>
                  <a:pt x="1158948" y="1637414"/>
                </a:lnTo>
                <a:lnTo>
                  <a:pt x="1403497" y="1765005"/>
                </a:lnTo>
                <a:lnTo>
                  <a:pt x="1711842" y="2062717"/>
                </a:lnTo>
                <a:lnTo>
                  <a:pt x="21265" y="1509824"/>
                </a:lnTo>
                <a:lnTo>
                  <a:pt x="0" y="0"/>
                </a:lnTo>
                <a:close/>
              </a:path>
            </a:pathLst>
          </a:custGeom>
          <a:solidFill>
            <a:srgbClr val="FF33CC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Freihandform 10"/>
          <p:cNvSpPr/>
          <p:nvPr/>
        </p:nvSpPr>
        <p:spPr bwMode="auto">
          <a:xfrm>
            <a:off x="1763688" y="3948346"/>
            <a:ext cx="4247155" cy="2228838"/>
          </a:xfrm>
          <a:custGeom>
            <a:avLst/>
            <a:gdLst>
              <a:gd name="connsiteX0" fmla="*/ 0 w 5571460"/>
              <a:gd name="connsiteY0" fmla="*/ 0 h 2934586"/>
              <a:gd name="connsiteX1" fmla="*/ 1988288 w 5571460"/>
              <a:gd name="connsiteY1" fmla="*/ 627321 h 2934586"/>
              <a:gd name="connsiteX2" fmla="*/ 3593804 w 5571460"/>
              <a:gd name="connsiteY2" fmla="*/ 1350335 h 2934586"/>
              <a:gd name="connsiteX3" fmla="*/ 4295553 w 5571460"/>
              <a:gd name="connsiteY3" fmla="*/ 1605517 h 2934586"/>
              <a:gd name="connsiteX4" fmla="*/ 5029200 w 5571460"/>
              <a:gd name="connsiteY4" fmla="*/ 1871331 h 2934586"/>
              <a:gd name="connsiteX5" fmla="*/ 5571460 w 5571460"/>
              <a:gd name="connsiteY5" fmla="*/ 2030819 h 2934586"/>
              <a:gd name="connsiteX6" fmla="*/ 21265 w 5571460"/>
              <a:gd name="connsiteY6" fmla="*/ 2934586 h 2934586"/>
              <a:gd name="connsiteX7" fmla="*/ 0 w 5571460"/>
              <a:gd name="connsiteY7" fmla="*/ 0 h 293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1460" h="2934586">
                <a:moveTo>
                  <a:pt x="0" y="0"/>
                </a:moveTo>
                <a:lnTo>
                  <a:pt x="1988288" y="627321"/>
                </a:lnTo>
                <a:lnTo>
                  <a:pt x="3593804" y="1350335"/>
                </a:lnTo>
                <a:lnTo>
                  <a:pt x="4295553" y="1605517"/>
                </a:lnTo>
                <a:lnTo>
                  <a:pt x="5029200" y="1871331"/>
                </a:lnTo>
                <a:lnTo>
                  <a:pt x="5571460" y="2030819"/>
                </a:lnTo>
                <a:lnTo>
                  <a:pt x="21265" y="2934586"/>
                </a:lnTo>
                <a:cubicBezTo>
                  <a:pt x="17721" y="1959935"/>
                  <a:pt x="14176" y="985284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383" y="5126717"/>
            <a:ext cx="29653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Flexible </a:t>
            </a:r>
            <a:r>
              <a:rPr lang="en-US" sz="1800" b="1" dirty="0">
                <a:solidFill>
                  <a:schemeClr val="tx1"/>
                </a:solidFill>
              </a:rPr>
              <a:t>power plants </a:t>
            </a:r>
          </a:p>
        </p:txBody>
      </p:sp>
      <p:sp>
        <p:nvSpPr>
          <p:cNvPr id="27" name="Rechteck 26"/>
          <p:cNvSpPr/>
          <p:nvPr/>
        </p:nvSpPr>
        <p:spPr>
          <a:xfrm rot="16200000">
            <a:off x="-1042895" y="4768950"/>
            <a:ext cx="2762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ensured</a:t>
            </a: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payments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827584" y="3962067"/>
            <a:ext cx="0" cy="225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ihandform 12"/>
          <p:cNvSpPr/>
          <p:nvPr/>
        </p:nvSpPr>
        <p:spPr bwMode="auto">
          <a:xfrm>
            <a:off x="1773667" y="5496049"/>
            <a:ext cx="6337005" cy="999460"/>
          </a:xfrm>
          <a:custGeom>
            <a:avLst/>
            <a:gdLst>
              <a:gd name="connsiteX0" fmla="*/ 0 w 6337005"/>
              <a:gd name="connsiteY0" fmla="*/ 882502 h 999460"/>
              <a:gd name="connsiteX1" fmla="*/ 10633 w 6337005"/>
              <a:gd name="connsiteY1" fmla="*/ 669851 h 999460"/>
              <a:gd name="connsiteX2" fmla="*/ 4189228 w 6337005"/>
              <a:gd name="connsiteY2" fmla="*/ 0 h 999460"/>
              <a:gd name="connsiteX3" fmla="*/ 5326912 w 6337005"/>
              <a:gd name="connsiteY3" fmla="*/ 382772 h 999460"/>
              <a:gd name="connsiteX4" fmla="*/ 6337005 w 6337005"/>
              <a:gd name="connsiteY4" fmla="*/ 680484 h 999460"/>
              <a:gd name="connsiteX5" fmla="*/ 6337005 w 6337005"/>
              <a:gd name="connsiteY5" fmla="*/ 999460 h 999460"/>
              <a:gd name="connsiteX6" fmla="*/ 0 w 6337005"/>
              <a:gd name="connsiteY6" fmla="*/ 956930 h 999460"/>
              <a:gd name="connsiteX7" fmla="*/ 0 w 6337005"/>
              <a:gd name="connsiteY7" fmla="*/ 882502 h 9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005" h="999460">
                <a:moveTo>
                  <a:pt x="0" y="882502"/>
                </a:moveTo>
                <a:lnTo>
                  <a:pt x="10633" y="669851"/>
                </a:lnTo>
                <a:lnTo>
                  <a:pt x="4189228" y="0"/>
                </a:lnTo>
                <a:lnTo>
                  <a:pt x="5326912" y="382772"/>
                </a:lnTo>
                <a:lnTo>
                  <a:pt x="6337005" y="680484"/>
                </a:lnTo>
                <a:lnTo>
                  <a:pt x="6337005" y="999460"/>
                </a:lnTo>
                <a:lnTo>
                  <a:pt x="0" y="956930"/>
                </a:lnTo>
                <a:lnTo>
                  <a:pt x="0" y="882502"/>
                </a:lnTo>
                <a:close/>
              </a:path>
            </a:pathLst>
          </a:custGeom>
          <a:pattFill prst="zigZag">
            <a:fgClr>
              <a:schemeClr val="bg1"/>
            </a:fgClr>
            <a:bgClr>
              <a:srgbClr val="0000FF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7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0" grpId="0" animBg="1"/>
      <p:bldP spid="29" grpId="0" animBg="1"/>
      <p:bldP spid="33" grpId="0" animBg="1"/>
      <p:bldP spid="6" grpId="0" animBg="1"/>
      <p:bldP spid="8" grpId="0" animBg="1"/>
      <p:bldP spid="11" grpId="0" animBg="1"/>
      <p:bldP spid="40" grpId="0" animBg="1"/>
      <p:bldP spid="27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44563"/>
            <a:ext cx="8064500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66713" y="107950"/>
            <a:ext cx="806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Storing</a:t>
            </a:r>
            <a:r>
              <a:rPr lang="de-DE" altLang="de-DE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every</a:t>
            </a:r>
            <a:r>
              <a:rPr lang="de-DE" altLang="de-DE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peak</a:t>
            </a:r>
            <a:r>
              <a:rPr lang="de-DE" altLang="de-DE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  <a:endParaRPr lang="de-DE" altLang="de-DE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2250" y="2910927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000" dirty="0" err="1"/>
              <a:t>Under</a:t>
            </a:r>
            <a:r>
              <a:rPr lang="de-AT" altLang="de-DE" sz="2000" dirty="0"/>
              <a:t> </a:t>
            </a:r>
            <a:r>
              <a:rPr lang="de-AT" altLang="de-DE" sz="2000" dirty="0" err="1"/>
              <a:t>coverage</a:t>
            </a:r>
            <a:endParaRPr lang="de-AT" altLang="de-DE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92516" y="3699621"/>
            <a:ext cx="195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000" dirty="0"/>
              <a:t>Excess </a:t>
            </a:r>
            <a:r>
              <a:rPr lang="en-US" altLang="de-DE" sz="2000" dirty="0" err="1"/>
              <a:t>capcity</a:t>
            </a:r>
            <a:r>
              <a:rPr lang="en-US" altLang="de-DE" sz="2000" dirty="0"/>
              <a:t> 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084168" y="5013176"/>
            <a:ext cx="2032720" cy="1407409"/>
          </a:xfrm>
          <a:prstGeom prst="straightConnector1">
            <a:avLst/>
          </a:prstGeom>
          <a:noFill/>
          <a:ln w="222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94088" y="4367213"/>
            <a:ext cx="3078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rgbClr val="0000FF"/>
                </a:solidFill>
              </a:rPr>
              <a:t>High excess capacity</a:t>
            </a:r>
            <a:br>
              <a:rPr lang="en-US" altLang="de-DE" sz="2400" dirty="0">
                <a:solidFill>
                  <a:srgbClr val="0000FF"/>
                </a:solidFill>
              </a:rPr>
            </a:br>
            <a:r>
              <a:rPr lang="en-US" altLang="de-DE" sz="2400" dirty="0">
                <a:solidFill>
                  <a:srgbClr val="0000FF"/>
                </a:solidFill>
              </a:rPr>
              <a:t>at very few hours!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9134" y="5606853"/>
            <a:ext cx="4575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rgbClr val="33CC33"/>
                </a:solidFill>
              </a:rPr>
              <a:t>e.g. 20% less capacity stored </a:t>
            </a:r>
            <a:r>
              <a:rPr lang="en-US" altLang="de-DE" sz="2400" dirty="0" smtClean="0">
                <a:solidFill>
                  <a:srgbClr val="33CC33"/>
                </a:solidFill>
                <a:sym typeface="Wingdings" pitchFamily="2" charset="2"/>
              </a:rPr>
              <a:t></a:t>
            </a:r>
            <a:br>
              <a:rPr lang="en-US" altLang="de-DE" sz="2400" dirty="0" smtClean="0">
                <a:solidFill>
                  <a:srgbClr val="33CC33"/>
                </a:solidFill>
                <a:sym typeface="Wingdings" pitchFamily="2" charset="2"/>
              </a:rPr>
            </a:br>
            <a:r>
              <a:rPr lang="en-US" altLang="de-DE" sz="2400" dirty="0" smtClean="0">
                <a:solidFill>
                  <a:srgbClr val="33CC33"/>
                </a:solidFill>
                <a:sym typeface="Wingdings" pitchFamily="2" charset="2"/>
              </a:rPr>
              <a:t> </a:t>
            </a:r>
            <a:r>
              <a:rPr lang="en-US" altLang="de-DE" sz="2400" dirty="0">
                <a:solidFill>
                  <a:srgbClr val="33CC33"/>
                </a:solidFill>
                <a:sym typeface="Wingdings" pitchFamily="2" charset="2"/>
              </a:rPr>
              <a:t>1% less electricity stored! </a:t>
            </a:r>
            <a:endParaRPr lang="en-US" altLang="de-DE" sz="2400" dirty="0">
              <a:solidFill>
                <a:srgbClr val="33CC33"/>
              </a:solidFill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233142" y="3789040"/>
            <a:ext cx="141897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1600" dirty="0" smtClean="0"/>
              <a:t>  </a:t>
            </a:r>
            <a:r>
              <a:rPr lang="de-AT" altLang="de-DE" sz="1600" dirty="0" err="1" smtClean="0"/>
              <a:t>Hours</a:t>
            </a:r>
            <a:r>
              <a:rPr lang="de-AT" altLang="de-DE" sz="1600" dirty="0" smtClean="0"/>
              <a:t>/</a:t>
            </a:r>
            <a:r>
              <a:rPr lang="de-AT" altLang="de-DE" sz="1600" dirty="0" err="1" smtClean="0"/>
              <a:t>year</a:t>
            </a:r>
            <a:r>
              <a:rPr lang="de-AT" altLang="de-DE" sz="1600" dirty="0" smtClean="0"/>
              <a:t>  </a:t>
            </a:r>
            <a:endParaRPr lang="de-AT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2282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229057" y="3488511"/>
            <a:ext cx="2639394" cy="1829026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752684" y="2308353"/>
            <a:ext cx="1893362" cy="904623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559825" y="2161151"/>
            <a:ext cx="1692695" cy="105182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rgbClr val="0000FF"/>
                </a:solidFill>
              </a:rPr>
              <a:t>Demand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458540" y="2329525"/>
            <a:ext cx="1334881" cy="805688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de-AT" sz="2200" dirty="0" smtClean="0">
                <a:solidFill>
                  <a:schemeClr val="tx1"/>
                </a:solidFill>
              </a:rPr>
              <a:t>   </a:t>
            </a:r>
            <a:r>
              <a:rPr lang="de-AT" sz="2200" dirty="0" smtClean="0"/>
              <a:t>Supply</a:t>
            </a:r>
            <a:endParaRPr lang="de-AT" sz="2200" dirty="0"/>
          </a:p>
        </p:txBody>
      </p:sp>
      <p:sp>
        <p:nvSpPr>
          <p:cNvPr id="37" name="Gleichschenkliges Dreieck 36"/>
          <p:cNvSpPr/>
          <p:nvPr/>
        </p:nvSpPr>
        <p:spPr>
          <a:xfrm rot="5400000">
            <a:off x="151538" y="1824765"/>
            <a:ext cx="1848232" cy="1936301"/>
          </a:xfrm>
          <a:prstGeom prst="triangle">
            <a:avLst>
              <a:gd name="adj" fmla="val 48642"/>
            </a:avLst>
          </a:prstGeom>
          <a:solidFill>
            <a:schemeClr val="bg1"/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632808" y="3508300"/>
            <a:ext cx="1839004" cy="121053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66452" y="2753313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89821" y="2351782"/>
            <a:ext cx="1542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Genera-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err="1" smtClean="0">
                <a:solidFill>
                  <a:srgbClr val="FF0000"/>
                </a:solidFill>
              </a:rPr>
              <a:t>tion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767737" y="2730230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960602" y="2778789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76298" y="4218358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Storage</a:t>
            </a:r>
            <a:endParaRPr lang="de-AT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708418" y="3124696"/>
            <a:ext cx="524826" cy="56768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858414" y="3172905"/>
            <a:ext cx="519290" cy="60435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010902" y="116632"/>
            <a:ext cx="7018437" cy="8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Old </a:t>
            </a:r>
            <a:r>
              <a:rPr lang="de-DE" sz="3200" b="1" dirty="0" err="1" smtClean="0">
                <a:solidFill>
                  <a:srgbClr val="FF0000"/>
                </a:solidFill>
              </a:rPr>
              <a:t>thinking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leichschenkliges Dreieck 36"/>
          <p:cNvSpPr/>
          <p:nvPr/>
        </p:nvSpPr>
        <p:spPr bwMode="auto">
          <a:xfrm rot="16200000">
            <a:off x="8305725" y="3650879"/>
            <a:ext cx="889026" cy="733300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978708" y="2762962"/>
            <a:ext cx="7404880" cy="2250214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051720" y="2010980"/>
            <a:ext cx="1893362" cy="1535617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076305" y="2311990"/>
            <a:ext cx="1835696" cy="113452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err="1" smtClean="0">
                <a:solidFill>
                  <a:srgbClr val="0000FF"/>
                </a:solidFill>
              </a:rPr>
              <a:t>Prosum-</a:t>
            </a:r>
            <a:r>
              <a:rPr lang="de-AT" sz="2000" dirty="0" err="1" smtClean="0">
                <a:solidFill>
                  <a:srgbClr val="FF0000"/>
                </a:solidFill>
              </a:rPr>
              <a:t>ag</a:t>
            </a:r>
            <a:r>
              <a:rPr lang="de-AT" sz="2000" dirty="0" err="1" smtClean="0">
                <a:solidFill>
                  <a:srgbClr val="0000FF"/>
                </a:solidFill>
              </a:rPr>
              <a:t>ers</a:t>
            </a:r>
            <a:r>
              <a:rPr lang="de-AT" sz="2000" dirty="0" smtClean="0">
                <a:solidFill>
                  <a:srgbClr val="0000FF"/>
                </a:solidFill>
              </a:rPr>
              <a:t> *)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122124" y="3719121"/>
            <a:ext cx="1703527" cy="100625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266528" y="2455871"/>
            <a:ext cx="1066123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579864" y="4222249"/>
            <a:ext cx="759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 smtClean="0">
                <a:solidFill>
                  <a:schemeClr val="tx1"/>
                </a:solidFill>
              </a:rPr>
              <a:t>STO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140795" y="3264902"/>
            <a:ext cx="571852" cy="623166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332651" y="3464651"/>
            <a:ext cx="545410" cy="612421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35896" y="2420888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399984" y="2487769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90084" y="44624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3.0: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427984" y="2132856"/>
            <a:ext cx="1890405" cy="1392808"/>
          </a:xfrm>
          <a:prstGeom prst="rect">
            <a:avLst/>
          </a:prstGeom>
          <a:solidFill>
            <a:schemeClr val="bg1"/>
          </a:solidFill>
          <a:ln w="730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AT" sz="2400" b="1" dirty="0" err="1" smtClean="0">
                <a:solidFill>
                  <a:srgbClr val="FF0000"/>
                </a:solidFill>
              </a:rPr>
              <a:t>Balancing</a:t>
            </a:r>
            <a:r>
              <a:rPr lang="de-AT" sz="2400" b="1" dirty="0" smtClean="0">
                <a:solidFill>
                  <a:srgbClr val="FF0000"/>
                </a:solidFill>
              </a:rPr>
              <a:t/>
            </a:r>
            <a:br>
              <a:rPr lang="de-AT" sz="2400" b="1" dirty="0" smtClean="0">
                <a:solidFill>
                  <a:srgbClr val="FF0000"/>
                </a:solidFill>
              </a:rPr>
            </a:br>
            <a:r>
              <a:rPr lang="de-AT" sz="2400" b="1" dirty="0" smtClean="0">
                <a:solidFill>
                  <a:srgbClr val="FF0000"/>
                </a:solidFill>
              </a:rPr>
              <a:t>Group/</a:t>
            </a:r>
            <a:br>
              <a:rPr lang="de-AT" sz="2400" b="1" dirty="0" smtClean="0">
                <a:solidFill>
                  <a:srgbClr val="FF0000"/>
                </a:solidFill>
              </a:rPr>
            </a:br>
            <a:r>
              <a:rPr lang="de-AT" sz="2400" b="1" dirty="0" err="1" smtClean="0">
                <a:solidFill>
                  <a:srgbClr val="FF0000"/>
                </a:solidFill>
              </a:rPr>
              <a:t>Suppl</a:t>
            </a:r>
            <a:r>
              <a:rPr lang="de-AT" sz="3200" b="1" dirty="0" err="1" smtClean="0">
                <a:solidFill>
                  <a:srgbClr val="FF0000"/>
                </a:solidFill>
              </a:rPr>
              <a:t>ier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6399984" y="3212826"/>
            <a:ext cx="737181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3563888" y="3184681"/>
            <a:ext cx="827963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4" name="Gleichschenkliges Dreieck 23"/>
          <p:cNvSpPr/>
          <p:nvPr/>
        </p:nvSpPr>
        <p:spPr>
          <a:xfrm>
            <a:off x="6335792" y="3719121"/>
            <a:ext cx="1216000" cy="707848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7140544" y="3414580"/>
            <a:ext cx="411248" cy="53394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7360103" y="3414579"/>
            <a:ext cx="524265" cy="73570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3" name="Gleichschenkliges Dreieck 22"/>
          <p:cNvSpPr/>
          <p:nvPr/>
        </p:nvSpPr>
        <p:spPr bwMode="auto">
          <a:xfrm rot="16200000">
            <a:off x="8197756" y="1710949"/>
            <a:ext cx="950933" cy="642618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572792" y="378388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  <a:latin typeface="+mn-lt"/>
                <a:cs typeface="+mn-cs"/>
              </a:rPr>
              <a:t>G4</a:t>
            </a:r>
            <a:endParaRPr lang="de-AT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9" name="Gleichschenkliges Dreieck 28"/>
          <p:cNvSpPr/>
          <p:nvPr/>
        </p:nvSpPr>
        <p:spPr>
          <a:xfrm rot="5400000">
            <a:off x="-111916" y="2118669"/>
            <a:ext cx="952911" cy="682886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5400000">
            <a:off x="144293" y="3147493"/>
            <a:ext cx="952911" cy="682886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-12805" y="2244668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G1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52922" y="3299282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G2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3" name="Gleichschenkliges Dreieck 32"/>
          <p:cNvSpPr/>
          <p:nvPr/>
        </p:nvSpPr>
        <p:spPr>
          <a:xfrm rot="5400000">
            <a:off x="655072" y="2447003"/>
            <a:ext cx="952911" cy="682886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815384" y="2547518"/>
            <a:ext cx="561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G3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1266528" y="3139045"/>
            <a:ext cx="1066123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8476058" y="1768212"/>
            <a:ext cx="561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G5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1" name="Gleichschenkliges Dreieck 40"/>
          <p:cNvSpPr/>
          <p:nvPr/>
        </p:nvSpPr>
        <p:spPr>
          <a:xfrm>
            <a:off x="7092280" y="4077072"/>
            <a:ext cx="1216000" cy="707848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633759" y="4002224"/>
            <a:ext cx="60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STO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388696" y="4386823"/>
            <a:ext cx="60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STO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97768" y="64406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*) R. Green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5389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34" grpId="0" animBg="1"/>
      <p:bldP spid="35" grpId="0" animBg="1"/>
      <p:bldP spid="38" grpId="0" animBg="1"/>
      <p:bldP spid="13" grpId="0" animBg="1"/>
      <p:bldP spid="14" grpId="0"/>
      <p:bldP spid="18" grpId="0" animBg="1"/>
      <p:bldP spid="19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3" grpId="0" animBg="1"/>
      <p:bldP spid="28" grpId="0"/>
      <p:bldP spid="29" grpId="0" animBg="1"/>
      <p:bldP spid="30" grpId="0" animBg="1"/>
      <p:bldP spid="31" grpId="0"/>
      <p:bldP spid="32" grpId="0"/>
      <p:bldP spid="33" grpId="0" animBg="1"/>
      <p:bldP spid="36" grpId="0"/>
      <p:bldP spid="39" grpId="0" animBg="1"/>
      <p:bldP spid="40" grpId="0"/>
      <p:bldP spid="41" grpId="0" animBg="1"/>
      <p:bldP spid="25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3855" y="2071717"/>
            <a:ext cx="8785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3600" b="1" cap="al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for subsidizing</a:t>
            </a:r>
            <a:br>
              <a:rPr lang="en-US" sz="3600" b="1" cap="al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cap="al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RENEWABLES over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10739" y="3645024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 smtClean="0"/>
              <a:t>As </a:t>
            </a:r>
            <a:r>
              <a:rPr lang="de-DE" altLang="de-DE" sz="2400" b="1" dirty="0" err="1" smtClean="0"/>
              <a:t>long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there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is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no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price</a:t>
            </a:r>
            <a:r>
              <a:rPr lang="de-DE" altLang="de-DE" sz="2400" b="1" dirty="0" smtClean="0"/>
              <a:t> on CO2 ….. </a:t>
            </a:r>
            <a:endParaRPr lang="de-AT" altLang="de-DE" sz="2400" dirty="0"/>
          </a:p>
        </p:txBody>
      </p:sp>
    </p:spTree>
    <p:extLst>
      <p:ext uri="{BB962C8B-B14F-4D97-AF65-F5344CB8AC3E}">
        <p14:creationId xmlns:p14="http://schemas.microsoft.com/office/powerpoint/2010/main" val="422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" y="1028666"/>
            <a:ext cx="8316416" cy="58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08520" y="-27583"/>
            <a:ext cx="8785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parity: PV-costs and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</a:t>
            </a:r>
            <a:b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prices </a:t>
            </a:r>
            <a:endParaRPr lang="de-DE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08104" y="2709193"/>
            <a:ext cx="0" cy="32400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508104" y="5487615"/>
            <a:ext cx="2088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Grid parity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259633" y="3527833"/>
            <a:ext cx="3477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2800" dirty="0"/>
              <a:t>   </a:t>
            </a:r>
            <a:r>
              <a:rPr lang="en-US" altLang="de-DE" sz="2000" dirty="0" smtClean="0">
                <a:solidFill>
                  <a:srgbClr val="339933"/>
                </a:solidFill>
              </a:rPr>
              <a:t>Household </a:t>
            </a:r>
            <a:r>
              <a:rPr lang="en-US" altLang="de-DE" sz="2000" dirty="0" smtClean="0">
                <a:solidFill>
                  <a:srgbClr val="339933"/>
                </a:solidFill>
              </a:rPr>
              <a:t>electricity price</a:t>
            </a:r>
            <a:br>
              <a:rPr lang="en-US" altLang="de-DE" sz="2000" dirty="0" smtClean="0">
                <a:solidFill>
                  <a:srgbClr val="339933"/>
                </a:solidFill>
              </a:rPr>
            </a:br>
            <a:r>
              <a:rPr lang="en-US" altLang="de-DE" sz="2000" dirty="0" smtClean="0">
                <a:solidFill>
                  <a:srgbClr val="339933"/>
                </a:solidFill>
              </a:rPr>
              <a:t> Germany</a:t>
            </a:r>
            <a:endParaRPr lang="en-US" altLang="de-DE" sz="2000" dirty="0">
              <a:solidFill>
                <a:srgbClr val="339933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300784" y="1422054"/>
            <a:ext cx="1401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800" dirty="0"/>
              <a:t>   </a:t>
            </a:r>
            <a:r>
              <a:rPr lang="en-US" altLang="de-DE" dirty="0" smtClean="0">
                <a:solidFill>
                  <a:srgbClr val="0000FF"/>
                </a:solidFill>
              </a:rPr>
              <a:t>Costs</a:t>
            </a:r>
            <a:endParaRPr lang="en-US" altLang="de-DE" sz="2400" dirty="0">
              <a:solidFill>
                <a:srgbClr val="0000FF"/>
              </a:solidFill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5498862" y="5185634"/>
            <a:ext cx="2097473" cy="40360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 flipV="1">
            <a:off x="4499992" y="4347034"/>
            <a:ext cx="3096343" cy="162086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660232" y="3823057"/>
            <a:ext cx="1361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800" dirty="0"/>
              <a:t>   </a:t>
            </a:r>
            <a:r>
              <a:rPr lang="en-US" altLang="de-DE" sz="2200" dirty="0" smtClean="0">
                <a:solidFill>
                  <a:srgbClr val="FF0000"/>
                </a:solidFill>
              </a:rPr>
              <a:t>Austria</a:t>
            </a:r>
            <a:endParaRPr lang="en-US" altLang="de-DE" sz="2200" dirty="0">
              <a:solidFill>
                <a:srgbClr val="FF0000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 flipV="1">
            <a:off x="4499992" y="4707074"/>
            <a:ext cx="3096343" cy="162086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300192" y="4705980"/>
            <a:ext cx="2459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800" dirty="0"/>
              <a:t>   </a:t>
            </a:r>
            <a:r>
              <a:rPr lang="en-US" altLang="de-DE" sz="2200" dirty="0" smtClean="0"/>
              <a:t>Czech Republic</a:t>
            </a:r>
            <a:endParaRPr lang="en-US" altLang="de-DE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2" grpId="0" animBg="1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17144" y="332656"/>
            <a:ext cx="542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Assessment </a:t>
            </a:r>
            <a:r>
              <a:rPr lang="de-AT" sz="3200" b="1" dirty="0" err="1" smtClean="0">
                <a:solidFill>
                  <a:srgbClr val="FF0000"/>
                </a:solidFill>
              </a:rPr>
              <a:t>of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Grid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Parity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2569262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E</a:t>
            </a:r>
            <a:r>
              <a:rPr lang="de-AT" sz="3200" b="1" baseline="-25000" dirty="0" err="1" smtClean="0"/>
              <a:t>Own</a:t>
            </a:r>
            <a:r>
              <a:rPr lang="de-AT" sz="3200" b="1" dirty="0" smtClean="0"/>
              <a:t> *P</a:t>
            </a:r>
            <a:r>
              <a:rPr lang="de-AT" sz="3200" b="1" baseline="-25000" dirty="0" smtClean="0"/>
              <a:t>HH</a:t>
            </a:r>
            <a:r>
              <a:rPr lang="de-AT" sz="3200" b="1" dirty="0" smtClean="0"/>
              <a:t> + </a:t>
            </a:r>
            <a:r>
              <a:rPr lang="de-AT" sz="3200" b="1" dirty="0" err="1" smtClean="0"/>
              <a:t>E</a:t>
            </a:r>
            <a:r>
              <a:rPr lang="de-AT" sz="3200" b="1" baseline="-25000" dirty="0" err="1" smtClean="0"/>
              <a:t>Feed</a:t>
            </a:r>
            <a:r>
              <a:rPr lang="de-AT" sz="3200" b="1" baseline="-25000" dirty="0" smtClean="0"/>
              <a:t>-in</a:t>
            </a:r>
            <a:r>
              <a:rPr lang="de-AT" sz="3200" b="1" dirty="0" smtClean="0"/>
              <a:t>*</a:t>
            </a:r>
            <a:r>
              <a:rPr lang="de-AT" sz="3200" b="1" dirty="0" err="1" smtClean="0"/>
              <a:t>P</a:t>
            </a:r>
            <a:r>
              <a:rPr lang="de-AT" sz="3200" b="1" baseline="-25000" dirty="0" err="1" smtClean="0"/>
              <a:t>feed</a:t>
            </a:r>
            <a:r>
              <a:rPr lang="de-AT" sz="3200" b="1" baseline="-25000" dirty="0" smtClean="0"/>
              <a:t>-in    </a:t>
            </a:r>
            <a:r>
              <a:rPr lang="de-AT" sz="3200" b="1" dirty="0" smtClean="0">
                <a:solidFill>
                  <a:srgbClr val="0000FF"/>
                </a:solidFill>
              </a:rPr>
              <a:t>&gt;    </a:t>
            </a:r>
            <a:r>
              <a:rPr lang="de-AT" sz="3200" b="1" dirty="0" err="1" smtClean="0">
                <a:solidFill>
                  <a:srgbClr val="0000FF"/>
                </a:solidFill>
              </a:rPr>
              <a:t>Annuity</a:t>
            </a:r>
            <a:endParaRPr lang="de-AT" sz="3200" b="1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19008" y="370636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dirty="0" err="1" smtClean="0"/>
              <a:t>Grid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parity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term</a:t>
            </a:r>
            <a:endParaRPr lang="de-AT" sz="18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 rot="5400000">
            <a:off x="1344912" y="1853537"/>
            <a:ext cx="864099" cy="201622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Freihandform 12"/>
          <p:cNvSpPr/>
          <p:nvPr/>
        </p:nvSpPr>
        <p:spPr bwMode="auto">
          <a:xfrm>
            <a:off x="1115615" y="1981728"/>
            <a:ext cx="3978441" cy="437990"/>
          </a:xfrm>
          <a:custGeom>
            <a:avLst/>
            <a:gdLst>
              <a:gd name="connsiteX0" fmla="*/ 0 w 5301983"/>
              <a:gd name="connsiteY0" fmla="*/ 414938 h 437990"/>
              <a:gd name="connsiteX1" fmla="*/ 0 w 5301983"/>
              <a:gd name="connsiteY1" fmla="*/ 0 h 437990"/>
              <a:gd name="connsiteX2" fmla="*/ 5294299 w 5301983"/>
              <a:gd name="connsiteY2" fmla="*/ 0 h 437990"/>
              <a:gd name="connsiteX3" fmla="*/ 5301983 w 5301983"/>
              <a:gd name="connsiteY3" fmla="*/ 437990 h 4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983" h="437990">
                <a:moveTo>
                  <a:pt x="0" y="414938"/>
                </a:moveTo>
                <a:lnTo>
                  <a:pt x="0" y="0"/>
                </a:lnTo>
                <a:lnTo>
                  <a:pt x="5294299" y="0"/>
                </a:lnTo>
                <a:lnTo>
                  <a:pt x="5301983" y="437990"/>
                </a:ln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45734" y="158013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dirty="0" err="1" smtClean="0">
                <a:solidFill>
                  <a:schemeClr val="tx1"/>
                </a:solidFill>
              </a:rPr>
              <a:t>Savings</a:t>
            </a:r>
            <a:r>
              <a:rPr lang="de-AT" sz="1800" b="1" dirty="0" smtClean="0">
                <a:solidFill>
                  <a:schemeClr val="tx1"/>
                </a:solidFill>
              </a:rPr>
              <a:t>/</a:t>
            </a:r>
            <a:r>
              <a:rPr lang="de-AT" sz="1800" b="1" dirty="0" err="1" smtClean="0">
                <a:solidFill>
                  <a:schemeClr val="tx1"/>
                </a:solidFill>
              </a:rPr>
              <a:t>revenues</a:t>
            </a:r>
            <a:r>
              <a:rPr lang="de-AT" sz="1800" b="1" dirty="0" smtClean="0">
                <a:solidFill>
                  <a:schemeClr val="tx1"/>
                </a:solidFill>
              </a:rPr>
              <a:t> </a:t>
            </a:r>
            <a:endParaRPr lang="de-AT" sz="18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 rot="5400000">
            <a:off x="4044996" y="1398551"/>
            <a:ext cx="873987" cy="291632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6408473" y="1981728"/>
            <a:ext cx="2109336" cy="437990"/>
          </a:xfrm>
          <a:custGeom>
            <a:avLst/>
            <a:gdLst>
              <a:gd name="connsiteX0" fmla="*/ 0 w 5301983"/>
              <a:gd name="connsiteY0" fmla="*/ 414938 h 437990"/>
              <a:gd name="connsiteX1" fmla="*/ 0 w 5301983"/>
              <a:gd name="connsiteY1" fmla="*/ 0 h 437990"/>
              <a:gd name="connsiteX2" fmla="*/ 5294299 w 5301983"/>
              <a:gd name="connsiteY2" fmla="*/ 0 h 437990"/>
              <a:gd name="connsiteX3" fmla="*/ 5301983 w 5301983"/>
              <a:gd name="connsiteY3" fmla="*/ 437990 h 4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983" h="437990">
                <a:moveTo>
                  <a:pt x="0" y="414938"/>
                </a:moveTo>
                <a:lnTo>
                  <a:pt x="0" y="0"/>
                </a:lnTo>
                <a:lnTo>
                  <a:pt x="5294299" y="0"/>
                </a:lnTo>
                <a:lnTo>
                  <a:pt x="5301983" y="437990"/>
                </a:ln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69341" y="15801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dirty="0" err="1" smtClean="0">
                <a:solidFill>
                  <a:schemeClr val="tx1"/>
                </a:solidFill>
              </a:rPr>
              <a:t>Costs</a:t>
            </a:r>
            <a:endParaRPr lang="de-AT" sz="1800" b="1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 rot="5400000">
            <a:off x="7031091" y="1677599"/>
            <a:ext cx="864101" cy="2368108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84843" y="5373216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>
                <a:solidFill>
                  <a:srgbClr val="FF0000"/>
                </a:solidFill>
              </a:rPr>
              <a:t>Subsidy</a:t>
            </a:r>
            <a:r>
              <a:rPr lang="de-AT" b="1" dirty="0" smtClean="0">
                <a:solidFill>
                  <a:srgbClr val="FF0000"/>
                </a:solidFill>
              </a:rPr>
              <a:t> still </a:t>
            </a:r>
            <a:r>
              <a:rPr lang="de-AT" b="1" dirty="0" err="1" smtClean="0">
                <a:solidFill>
                  <a:srgbClr val="FF0000"/>
                </a:solidFill>
              </a:rPr>
              <a:t>necessary</a:t>
            </a:r>
            <a:r>
              <a:rPr lang="de-AT" b="1" dirty="0" smtClean="0">
                <a:solidFill>
                  <a:srgbClr val="FF0000"/>
                </a:solidFill>
              </a:rPr>
              <a:t>? 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0" grpId="1" animBg="1"/>
      <p:bldP spid="13" grpId="0" animBg="1"/>
      <p:bldP spid="14" grpId="0"/>
      <p:bldP spid="15" grpId="0" animBg="1"/>
      <p:bldP spid="15" grpId="1" animBg="1"/>
      <p:bldP spid="16" grpId="0" animBg="1"/>
      <p:bldP spid="17" grpId="0"/>
      <p:bldP spid="18" grpId="0" animBg="1"/>
      <p:bldP spid="18" grpId="1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813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23728" y="332656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Share </a:t>
            </a:r>
            <a:r>
              <a:rPr lang="de-AT" sz="3200" b="1" dirty="0" err="1" smtClean="0">
                <a:solidFill>
                  <a:srgbClr val="FF0000"/>
                </a:solidFill>
              </a:rPr>
              <a:t>of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own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consumption</a:t>
            </a:r>
            <a:endParaRPr lang="de-AT" sz="3200" b="1" dirty="0">
              <a:solidFill>
                <a:srgbClr val="FF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2555776" y="4437112"/>
            <a:ext cx="1584176" cy="64807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 flipV="1">
            <a:off x="3772121" y="3212976"/>
            <a:ext cx="1584176" cy="64807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V="1">
            <a:off x="4564209" y="2717304"/>
            <a:ext cx="1584176" cy="64807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29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57457" y="-171400"/>
            <a:ext cx="749306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Tenant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7544" y="3717032"/>
            <a:ext cx="1890405" cy="1392808"/>
          </a:xfrm>
          <a:prstGeom prst="rect">
            <a:avLst/>
          </a:prstGeom>
          <a:solidFill>
            <a:schemeClr val="bg1"/>
          </a:solidFill>
          <a:ln w="730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AT" sz="2400" b="1" dirty="0" err="1" smtClean="0">
                <a:solidFill>
                  <a:srgbClr val="FF0000"/>
                </a:solidFill>
              </a:rPr>
              <a:t>Balancing</a:t>
            </a:r>
            <a:r>
              <a:rPr lang="de-AT" sz="2400" b="1" dirty="0" smtClean="0">
                <a:solidFill>
                  <a:srgbClr val="FF0000"/>
                </a:solidFill>
              </a:rPr>
              <a:t/>
            </a:r>
            <a:br>
              <a:rPr lang="de-AT" sz="2400" b="1" dirty="0" smtClean="0">
                <a:solidFill>
                  <a:srgbClr val="FF0000"/>
                </a:solidFill>
              </a:rPr>
            </a:br>
            <a:r>
              <a:rPr lang="de-AT" sz="2400" b="1" dirty="0">
                <a:solidFill>
                  <a:srgbClr val="FF0000"/>
                </a:solidFill>
              </a:rPr>
              <a:t>Group/</a:t>
            </a:r>
            <a:br>
              <a:rPr lang="de-AT" sz="2400" b="1" dirty="0">
                <a:solidFill>
                  <a:srgbClr val="FF0000"/>
                </a:solidFill>
              </a:rPr>
            </a:br>
            <a:r>
              <a:rPr lang="de-AT" sz="2400" b="1" dirty="0" err="1">
                <a:solidFill>
                  <a:srgbClr val="FF0000"/>
                </a:solidFill>
              </a:rPr>
              <a:t>Supplier</a:t>
            </a:r>
            <a:endParaRPr lang="de-AT" sz="24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483768" y="3068960"/>
            <a:ext cx="2236477" cy="1224136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V="1">
            <a:off x="2527251" y="4434520"/>
            <a:ext cx="2192994" cy="548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2508920" y="4613854"/>
            <a:ext cx="2211325" cy="126341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hteck 14"/>
          <p:cNvSpPr/>
          <p:nvPr/>
        </p:nvSpPr>
        <p:spPr bwMode="auto">
          <a:xfrm>
            <a:off x="5292080" y="2852936"/>
            <a:ext cx="2516051" cy="432048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Customer 1</a:t>
            </a: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4716016" y="2420888"/>
            <a:ext cx="4229" cy="38483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5292080" y="4221088"/>
            <a:ext cx="2516051" cy="432048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Customer 2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720245" y="2816932"/>
            <a:ext cx="571835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69412" y="626925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Meter</a:t>
            </a:r>
            <a:endParaRPr lang="de-AT" sz="2000" dirty="0"/>
          </a:p>
        </p:txBody>
      </p:sp>
      <p:sp>
        <p:nvSpPr>
          <p:cNvPr id="25" name="Ellipse 24"/>
          <p:cNvSpPr/>
          <p:nvPr/>
        </p:nvSpPr>
        <p:spPr bwMode="auto">
          <a:xfrm>
            <a:off x="4716016" y="4166887"/>
            <a:ext cx="571835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4716015" y="5625244"/>
            <a:ext cx="571835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mit Pfeil 27"/>
          <p:cNvCxnSpPr>
            <a:stCxn id="21" idx="3"/>
            <a:endCxn id="21" idx="7"/>
          </p:cNvCxnSpPr>
          <p:nvPr/>
        </p:nvCxnSpPr>
        <p:spPr bwMode="auto">
          <a:xfrm flipV="1">
            <a:off x="4803988" y="2890749"/>
            <a:ext cx="404349" cy="356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 flipH="1">
            <a:off x="4716017" y="2420888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/>
          <p:cNvCxnSpPr/>
          <p:nvPr/>
        </p:nvCxnSpPr>
        <p:spPr bwMode="auto">
          <a:xfrm flipV="1">
            <a:off x="4803988" y="4240704"/>
            <a:ext cx="404349" cy="356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 flipV="1">
            <a:off x="4788024" y="5699061"/>
            <a:ext cx="404349" cy="356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hteck 37"/>
          <p:cNvSpPr/>
          <p:nvPr/>
        </p:nvSpPr>
        <p:spPr bwMode="auto">
          <a:xfrm>
            <a:off x="5292080" y="5661248"/>
            <a:ext cx="2516051" cy="432048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Customer 3</a:t>
            </a:r>
          </a:p>
        </p:txBody>
      </p:sp>
      <p:sp>
        <p:nvSpPr>
          <p:cNvPr id="39" name="Rechteck 38"/>
          <p:cNvSpPr/>
          <p:nvPr/>
        </p:nvSpPr>
        <p:spPr bwMode="auto">
          <a:xfrm rot="20391157">
            <a:off x="3995936" y="1772816"/>
            <a:ext cx="4176465" cy="144016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102382" y="1124744"/>
            <a:ext cx="274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PV-System on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roof</a:t>
            </a:r>
            <a:endParaRPr lang="de-AT" sz="2000" dirty="0"/>
          </a:p>
        </p:txBody>
      </p:sp>
      <p:sp>
        <p:nvSpPr>
          <p:cNvPr id="41" name="Textfeld 40"/>
          <p:cNvSpPr txBox="1"/>
          <p:nvPr/>
        </p:nvSpPr>
        <p:spPr>
          <a:xfrm>
            <a:off x="539552" y="1929026"/>
            <a:ext cx="3288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err="1" smtClean="0">
                <a:solidFill>
                  <a:srgbClr val="33CC33"/>
                </a:solidFill>
              </a:rPr>
              <a:t>Tenant</a:t>
            </a:r>
            <a:r>
              <a:rPr lang="de-AT" sz="2000" b="1" dirty="0" smtClean="0">
                <a:solidFill>
                  <a:srgbClr val="33CC33"/>
                </a:solidFill>
              </a:rPr>
              <a:t> </a:t>
            </a:r>
            <a:r>
              <a:rPr lang="de-AT" sz="2000" b="1" dirty="0" err="1" smtClean="0">
                <a:solidFill>
                  <a:srgbClr val="33CC33"/>
                </a:solidFill>
              </a:rPr>
              <a:t>electricity</a:t>
            </a:r>
            <a:r>
              <a:rPr lang="de-AT" sz="2000" b="1" dirty="0" smtClean="0">
                <a:solidFill>
                  <a:srgbClr val="33CC33"/>
                </a:solidFill>
              </a:rPr>
              <a:t> </a:t>
            </a:r>
            <a:r>
              <a:rPr lang="de-AT" sz="2000" b="1" dirty="0" err="1" smtClean="0">
                <a:solidFill>
                  <a:srgbClr val="33CC33"/>
                </a:solidFill>
              </a:rPr>
              <a:t>model</a:t>
            </a:r>
            <a:r>
              <a:rPr lang="de-AT" sz="2000" b="1" dirty="0" smtClean="0">
                <a:solidFill>
                  <a:srgbClr val="33CC33"/>
                </a:solidFill>
              </a:rPr>
              <a:t>:</a:t>
            </a:r>
          </a:p>
          <a:p>
            <a:r>
              <a:rPr lang="de-AT" sz="2000" b="1" dirty="0" err="1" smtClean="0">
                <a:solidFill>
                  <a:srgbClr val="33CC33"/>
                </a:solidFill>
              </a:rPr>
              <a:t>Contracted</a:t>
            </a:r>
            <a:r>
              <a:rPr lang="de-AT" sz="2000" b="1" dirty="0" smtClean="0">
                <a:solidFill>
                  <a:srgbClr val="33CC33"/>
                </a:solidFill>
              </a:rPr>
              <a:t> PV-</a:t>
            </a:r>
            <a:r>
              <a:rPr lang="de-AT" sz="2000" b="1" dirty="0" err="1" smtClean="0">
                <a:solidFill>
                  <a:srgbClr val="33CC33"/>
                </a:solidFill>
              </a:rPr>
              <a:t>electricity</a:t>
            </a:r>
            <a:r>
              <a:rPr lang="de-AT" sz="2000" b="1" dirty="0" smtClean="0">
                <a:solidFill>
                  <a:srgbClr val="33CC33"/>
                </a:solidFill>
              </a:rPr>
              <a:t> </a:t>
            </a:r>
            <a:endParaRPr lang="de-AT" sz="2000" b="1" dirty="0">
              <a:solidFill>
                <a:srgbClr val="33CC33"/>
              </a:solidFill>
            </a:endParaRPr>
          </a:p>
        </p:txBody>
      </p:sp>
      <p:cxnSp>
        <p:nvCxnSpPr>
          <p:cNvPr id="42" name="Gerade Verbindung mit Pfeil 41"/>
          <p:cNvCxnSpPr/>
          <p:nvPr/>
        </p:nvCxnSpPr>
        <p:spPr bwMode="auto">
          <a:xfrm flipH="1">
            <a:off x="5530175" y="1861465"/>
            <a:ext cx="571810" cy="100468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6254385" y="1844824"/>
            <a:ext cx="0" cy="232206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feld 47"/>
          <p:cNvSpPr txBox="1"/>
          <p:nvPr/>
        </p:nvSpPr>
        <p:spPr>
          <a:xfrm>
            <a:off x="7020272" y="6237312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>
                <a:solidFill>
                  <a:srgbClr val="FF0000"/>
                </a:solidFill>
              </a:rPr>
              <a:t>Blockchain</a:t>
            </a:r>
            <a:endParaRPr lang="de-AT" sz="2000" dirty="0">
              <a:solidFill>
                <a:srgbClr val="FF0000"/>
              </a:solidFill>
            </a:endParaRPr>
          </a:p>
        </p:txBody>
      </p:sp>
      <p:cxnSp>
        <p:nvCxnSpPr>
          <p:cNvPr id="49" name="Gerade Verbindung mit Pfeil 48"/>
          <p:cNvCxnSpPr/>
          <p:nvPr/>
        </p:nvCxnSpPr>
        <p:spPr bwMode="auto">
          <a:xfrm>
            <a:off x="7353871" y="3284984"/>
            <a:ext cx="0" cy="232206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/>
          <p:cNvCxnSpPr/>
          <p:nvPr/>
        </p:nvCxnSpPr>
        <p:spPr bwMode="auto">
          <a:xfrm flipV="1">
            <a:off x="7668344" y="3284984"/>
            <a:ext cx="0" cy="93610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94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0" grpId="0"/>
      <p:bldP spid="41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528" y="3573016"/>
            <a:ext cx="7920880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dirty="0" smtClean="0"/>
              <a:t>* </a:t>
            </a:r>
            <a:r>
              <a:rPr lang="de-DE" sz="3200" dirty="0" err="1" smtClean="0"/>
              <a:t>Competition</a:t>
            </a:r>
            <a:r>
              <a:rPr lang="de-DE" sz="3200" dirty="0" smtClean="0"/>
              <a:t> &amp; </a:t>
            </a:r>
            <a:r>
              <a:rPr lang="de-DE" sz="3200" dirty="0" err="1" smtClean="0"/>
              <a:t>democracy</a:t>
            </a:r>
            <a:endParaRPr lang="de-DE" sz="3200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23528" y="1844824"/>
            <a:ext cx="8572336" cy="5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dirty="0" smtClean="0"/>
              <a:t>* </a:t>
            </a:r>
            <a:r>
              <a:rPr lang="de-DE" sz="3200" dirty="0" err="1" smtClean="0"/>
              <a:t>Climate</a:t>
            </a:r>
            <a:r>
              <a:rPr lang="de-DE" sz="3200" dirty="0" smtClean="0"/>
              <a:t> </a:t>
            </a:r>
            <a:r>
              <a:rPr lang="de-DE" sz="3200" dirty="0" err="1" smtClean="0"/>
              <a:t>change</a:t>
            </a:r>
            <a:r>
              <a:rPr lang="de-DE" sz="3200" dirty="0" smtClean="0"/>
              <a:t> </a:t>
            </a:r>
            <a:r>
              <a:rPr lang="de-DE" sz="3200" dirty="0" smtClean="0">
                <a:sym typeface="Wingdings" panose="05000000000000000000" pitchFamily="2" charset="2"/>
              </a:rPr>
              <a:t> Paris </a:t>
            </a:r>
            <a:r>
              <a:rPr lang="de-DE" sz="3200" dirty="0" err="1" smtClean="0">
                <a:sym typeface="Wingdings" panose="05000000000000000000" pitchFamily="2" charset="2"/>
              </a:rPr>
              <a:t>agreements</a:t>
            </a:r>
            <a:endParaRPr lang="de-DE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0627" y="2708920"/>
            <a:ext cx="8742785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dirty="0" smtClean="0"/>
              <a:t>* Targets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renewables</a:t>
            </a:r>
            <a:endParaRPr lang="de-DE" sz="3200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-180528" y="7228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INTRODUCTION</a:t>
            </a:r>
            <a:endParaRPr lang="de-DE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1124744"/>
            <a:ext cx="2193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</a:t>
            </a:r>
            <a:endParaRPr lang="de-A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3729" y="4581128"/>
            <a:ext cx="8732652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dirty="0" smtClean="0"/>
              <a:t>* </a:t>
            </a:r>
            <a:r>
              <a:rPr lang="de-DE" sz="3200" dirty="0" smtClean="0"/>
              <a:t>Due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IEA-WEO 2017 will „</a:t>
            </a:r>
            <a:r>
              <a:rPr lang="de-DE" sz="3200" dirty="0" err="1" smtClean="0"/>
              <a:t>Photovoltaics</a:t>
            </a:r>
            <a:r>
              <a:rPr lang="de-DE" sz="3200" dirty="0" smtClean="0"/>
              <a:t>    </a:t>
            </a:r>
            <a:r>
              <a:rPr lang="en-US" sz="3200" dirty="0"/>
              <a:t>the cheapest source of new electricity in most countries </a:t>
            </a:r>
            <a:r>
              <a:rPr lang="en-US" sz="3200" dirty="0" smtClean="0"/>
              <a:t>world-wide” be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413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6" grpId="0"/>
      <p:bldP spid="10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57457" y="-171400"/>
            <a:ext cx="749306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decentralized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PV in Czech 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Republic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1412776"/>
            <a:ext cx="8667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Program </a:t>
            </a:r>
            <a:r>
              <a:rPr lang="en-US" dirty="0">
                <a:latin typeface="Calibri" panose="020F0502020204030204" pitchFamily="34" charset="0"/>
              </a:rPr>
              <a:t>is opened </a:t>
            </a:r>
            <a:r>
              <a:rPr lang="en-US" dirty="0" smtClean="0">
                <a:latin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</a:rPr>
              <a:t>family houses and blocks of </a:t>
            </a:r>
            <a:r>
              <a:rPr lang="en-US" dirty="0" smtClean="0">
                <a:latin typeface="Calibri" panose="020F0502020204030204" pitchFamily="34" charset="0"/>
              </a:rPr>
              <a:t>flats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Currently </a:t>
            </a:r>
            <a:r>
              <a:rPr lang="en-US" dirty="0">
                <a:latin typeface="Calibri" panose="020F0502020204030204" pitchFamily="34" charset="0"/>
              </a:rPr>
              <a:t>3rd call for family houses includes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613" y="5373216"/>
            <a:ext cx="7011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Generated power should be used on site of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generation </a:t>
            </a:r>
            <a:r>
              <a:rPr lang="en-US" dirty="0">
                <a:latin typeface="Calibri" panose="020F0502020204030204" pitchFamily="34" charset="0"/>
              </a:rPr>
              <a:t>at least by </a:t>
            </a:r>
            <a:r>
              <a:rPr lang="en-US" dirty="0">
                <a:latin typeface="Calibri" panose="020F0502020204030204" pitchFamily="34" charset="0"/>
              </a:rPr>
              <a:t>70% </a:t>
            </a:r>
            <a:endParaRPr lang="en-US" dirty="0">
              <a:latin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288613" y="3889791"/>
            <a:ext cx="80375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Systems with and without batteries </a:t>
            </a:r>
            <a:r>
              <a:rPr lang="en-US" dirty="0">
                <a:latin typeface="Calibri" panose="020F0502020204030204" pitchFamily="34" charset="0"/>
              </a:rPr>
              <a:t>with </a:t>
            </a:r>
            <a:r>
              <a:rPr lang="en-US" dirty="0" smtClean="0">
                <a:latin typeface="Calibri" panose="020F0502020204030204" pitchFamily="34" charset="0"/>
              </a:rPr>
              <a:t>utilization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of excess </a:t>
            </a:r>
            <a:r>
              <a:rPr lang="en-US" dirty="0" smtClean="0">
                <a:latin typeface="Calibri" panose="020F0502020204030204" pitchFamily="34" charset="0"/>
              </a:rPr>
              <a:t>electricity </a:t>
            </a:r>
            <a:r>
              <a:rPr lang="en-US" dirty="0">
                <a:latin typeface="Calibri" panose="020F0502020204030204" pitchFamily="34" charset="0"/>
              </a:rPr>
              <a:t>for hot </a:t>
            </a:r>
            <a:r>
              <a:rPr lang="en-US" dirty="0" smtClean="0">
                <a:latin typeface="Calibri" panose="020F0502020204030204" pitchFamily="34" charset="0"/>
              </a:rPr>
              <a:t>water or general own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use are subsidized  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356446" y="2708920"/>
            <a:ext cx="8968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PV systems for power</a:t>
            </a:r>
            <a:r>
              <a:rPr lang="en-US" dirty="0">
                <a:latin typeface="Calibri" panose="020F0502020204030204" pitchFamily="34" charset="0"/>
              </a:rPr>
              <a:t>:  </a:t>
            </a:r>
            <a:r>
              <a:rPr lang="en-US" dirty="0">
                <a:latin typeface="Calibri" panose="020F0502020204030204" pitchFamily="34" charset="0"/>
              </a:rPr>
              <a:t>*below </a:t>
            </a:r>
            <a:r>
              <a:rPr lang="en-US" dirty="0" smtClean="0">
                <a:latin typeface="Calibri" panose="020F0502020204030204" pitchFamily="34" charset="0"/>
              </a:rPr>
              <a:t>10 </a:t>
            </a:r>
            <a:r>
              <a:rPr lang="en-US" dirty="0" err="1" smtClean="0">
                <a:latin typeface="Calibri" panose="020F0502020204030204" pitchFamily="34" charset="0"/>
              </a:rPr>
              <a:t>kWp</a:t>
            </a:r>
            <a:r>
              <a:rPr lang="en-US" dirty="0" smtClean="0">
                <a:latin typeface="Calibri" panose="020F0502020204030204" pitchFamily="34" charset="0"/>
              </a:rPr>
              <a:t>,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                            </a:t>
            </a:r>
            <a:r>
              <a:rPr lang="en-US" dirty="0">
                <a:latin typeface="Calibri" panose="020F0502020204030204" pitchFamily="34" charset="0"/>
              </a:rPr>
              <a:t>       *    should be connected to the grid</a:t>
            </a:r>
          </a:p>
        </p:txBody>
      </p:sp>
    </p:spTree>
    <p:extLst>
      <p:ext uri="{BB962C8B-B14F-4D97-AF65-F5344CB8AC3E}">
        <p14:creationId xmlns:p14="http://schemas.microsoft.com/office/powerpoint/2010/main" val="15352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31640" y="44624"/>
            <a:ext cx="6552728" cy="67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Peer-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5" y="841433"/>
            <a:ext cx="8853239" cy="56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3652664" y="854084"/>
            <a:ext cx="4447728" cy="1782828"/>
          </a:xfrm>
          <a:prstGeom prst="ellipse">
            <a:avLst/>
          </a:prstGeom>
          <a:noFill/>
          <a:ln w="984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331640" y="4005064"/>
            <a:ext cx="1944216" cy="1296144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500264" y="2527036"/>
            <a:ext cx="4447728" cy="1782828"/>
          </a:xfrm>
          <a:prstGeom prst="ellipse">
            <a:avLst/>
          </a:prstGeom>
          <a:noFill/>
          <a:ln w="984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456148" y="4509120"/>
            <a:ext cx="1944216" cy="1296144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499992" y="4797152"/>
            <a:ext cx="1944216" cy="1296144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44624"/>
            <a:ext cx="84597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1520" y="3196133"/>
            <a:ext cx="8786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most</a:t>
            </a:r>
            <a:r>
              <a:rPr lang="de-AT" b="1" dirty="0" smtClean="0"/>
              <a:t> urgent: </a:t>
            </a:r>
            <a:r>
              <a:rPr lang="de-AT" b="1" dirty="0" err="1" smtClean="0"/>
              <a:t>exhaust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full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/>
              <a:t>creativity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flexibility</a:t>
            </a:r>
            <a:r>
              <a:rPr lang="de-AT" b="1" dirty="0" smtClean="0">
                <a:solidFill>
                  <a:srgbClr val="FF0000"/>
                </a:solidFill>
              </a:rPr>
              <a:t/>
            </a:r>
            <a:br>
              <a:rPr lang="de-AT" b="1" dirty="0" smtClean="0">
                <a:solidFill>
                  <a:srgbClr val="FF0000"/>
                </a:solidFill>
              </a:rPr>
            </a:b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/>
              <a:t>all </a:t>
            </a:r>
            <a:r>
              <a:rPr lang="de-AT" b="1" dirty="0" err="1" smtClean="0"/>
              <a:t>market</a:t>
            </a:r>
            <a:r>
              <a:rPr lang="de-AT" b="1" dirty="0" smtClean="0"/>
              <a:t> </a:t>
            </a:r>
            <a:r>
              <a:rPr lang="de-AT" b="1" dirty="0" err="1" smtClean="0"/>
              <a:t>participants</a:t>
            </a:r>
            <a:r>
              <a:rPr lang="de-AT" b="1" dirty="0" smtClean="0"/>
              <a:t> </a:t>
            </a:r>
            <a:r>
              <a:rPr lang="de-AT" b="1" dirty="0"/>
              <a:t>incl</a:t>
            </a:r>
            <a:r>
              <a:rPr lang="de-AT" b="1" dirty="0" smtClean="0"/>
              <a:t>. </a:t>
            </a:r>
            <a:r>
              <a:rPr lang="de-AT" b="1" dirty="0" err="1" smtClean="0">
                <a:solidFill>
                  <a:srgbClr val="FF0000"/>
                </a:solidFill>
              </a:rPr>
              <a:t>decentralised</a:t>
            </a:r>
            <a:r>
              <a:rPr lang="de-AT" b="1" dirty="0" smtClean="0">
                <a:solidFill>
                  <a:srgbClr val="FF0000"/>
                </a:solidFill>
              </a:rPr>
              <a:t> PV</a:t>
            </a:r>
            <a:br>
              <a:rPr lang="de-AT" b="1" dirty="0" smtClean="0">
                <a:solidFill>
                  <a:srgbClr val="FF0000"/>
                </a:solidFill>
              </a:rPr>
            </a:b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 err="1" smtClean="0">
                <a:solidFill>
                  <a:srgbClr val="FF0000"/>
                </a:solidFill>
              </a:rPr>
              <a:t>systems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/>
              <a:t> </a:t>
            </a:r>
            <a:endParaRPr lang="de-AT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1610" y="980728"/>
            <a:ext cx="91549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Sustainable</a:t>
            </a:r>
            <a:r>
              <a:rPr lang="de-AT" b="1" dirty="0" smtClean="0"/>
              <a:t> </a:t>
            </a:r>
            <a:r>
              <a:rPr lang="de-AT" b="1" dirty="0" err="1" smtClean="0"/>
              <a:t>electric</a:t>
            </a:r>
            <a:r>
              <a:rPr lang="de-AT" b="1" dirty="0" smtClean="0"/>
              <a:t>. </a:t>
            </a:r>
            <a:r>
              <a:rPr lang="de-AT" b="1" dirty="0" err="1" smtClean="0"/>
              <a:t>system</a:t>
            </a:r>
            <a:r>
              <a:rPr lang="de-AT" b="1" dirty="0" smtClean="0"/>
              <a:t> </a:t>
            </a:r>
            <a:r>
              <a:rPr lang="de-AT" b="1" dirty="0" smtClean="0">
                <a:sym typeface="Wingdings" panose="05000000000000000000" pitchFamily="2" charset="2"/>
              </a:rPr>
              <a:t> </a:t>
            </a:r>
            <a:r>
              <a:rPr lang="de-AT" b="1" dirty="0" err="1" smtClean="0">
                <a:solidFill>
                  <a:srgbClr val="FF0000"/>
                </a:solidFill>
              </a:rPr>
              <a:t>integration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/>
              <a:t>a</a:t>
            </a:r>
            <a:br>
              <a:rPr lang="de-AT" b="1" dirty="0" smtClean="0"/>
            </a:br>
            <a:r>
              <a:rPr lang="de-AT" b="1" dirty="0" smtClean="0"/>
              <a:t>  </a:t>
            </a:r>
            <a:r>
              <a:rPr lang="de-AT" b="1" dirty="0" err="1"/>
              <a:t>broad</a:t>
            </a:r>
            <a:r>
              <a:rPr lang="de-AT" b="1" dirty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technology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/>
              <a:t>portfolio</a:t>
            </a:r>
            <a:r>
              <a:rPr lang="de-AT" b="1" dirty="0" smtClean="0"/>
              <a:t> &amp; </a:t>
            </a:r>
            <a:r>
              <a:rPr lang="de-AT" b="1" dirty="0" err="1" smtClean="0">
                <a:solidFill>
                  <a:srgbClr val="FF0000"/>
                </a:solidFill>
              </a:rPr>
              <a:t>demand-side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/>
              <a:t>options</a:t>
            </a:r>
            <a:r>
              <a:rPr lang="de-AT" b="1" dirty="0" smtClean="0"/>
              <a:t>! </a:t>
            </a:r>
            <a:endParaRPr lang="de-AT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5337" y="2564904"/>
            <a:ext cx="9136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Very</a:t>
            </a:r>
            <a:r>
              <a:rPr lang="de-AT" b="1" dirty="0" smtClean="0"/>
              <a:t> </a:t>
            </a:r>
            <a:r>
              <a:rPr lang="de-AT" b="1" dirty="0" err="1" smtClean="0"/>
              <a:t>important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correct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price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signals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/>
              <a:t>(incl. CO2)</a:t>
            </a:r>
            <a:endParaRPr lang="de-AT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4563125"/>
            <a:ext cx="91458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Capacity</a:t>
            </a:r>
            <a:r>
              <a:rPr lang="de-AT" b="1" dirty="0" smtClean="0"/>
              <a:t> </a:t>
            </a:r>
            <a:r>
              <a:rPr lang="de-AT" b="1" dirty="0" err="1" smtClean="0"/>
              <a:t>payments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Any</a:t>
            </a:r>
            <a:r>
              <a:rPr lang="de-AT" b="1" dirty="0" smtClean="0">
                <a:solidFill>
                  <a:srgbClr val="FF0000"/>
                </a:solidFill>
              </a:rPr>
              <a:t> CP will </a:t>
            </a:r>
            <a:r>
              <a:rPr lang="de-AT" b="1" dirty="0" err="1" smtClean="0">
                <a:solidFill>
                  <a:srgbClr val="FF0000"/>
                </a:solidFill>
              </a:rPr>
              <a:t>distort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system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  </a:t>
            </a:r>
            <a:r>
              <a:rPr lang="de-AT" b="1" dirty="0" err="1" smtClean="0"/>
              <a:t>towards</a:t>
            </a:r>
            <a:r>
              <a:rPr lang="de-AT" b="1" dirty="0" smtClean="0"/>
              <a:t> </a:t>
            </a:r>
            <a:r>
              <a:rPr lang="de-AT" b="1" dirty="0" err="1" smtClean="0"/>
              <a:t>more</a:t>
            </a:r>
            <a:r>
              <a:rPr lang="de-AT" b="1" dirty="0" smtClean="0"/>
              <a:t> </a:t>
            </a:r>
            <a:r>
              <a:rPr lang="de-AT" b="1" dirty="0" err="1" smtClean="0"/>
              <a:t>conv</a:t>
            </a:r>
            <a:r>
              <a:rPr lang="de-AT" b="1" dirty="0" smtClean="0"/>
              <a:t>.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less</a:t>
            </a:r>
            <a:r>
              <a:rPr lang="de-AT" b="1" dirty="0" smtClean="0"/>
              <a:t> RES </a:t>
            </a:r>
            <a:r>
              <a:rPr lang="de-AT" b="1" dirty="0" err="1" smtClean="0"/>
              <a:t>capacity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1610" y="5571237"/>
            <a:ext cx="8786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>
                <a:solidFill>
                  <a:srgbClr val="FF0000"/>
                </a:solidFill>
              </a:rPr>
              <a:t>New </a:t>
            </a:r>
            <a:r>
              <a:rPr lang="de-AT" b="1" dirty="0" err="1" smtClean="0"/>
              <a:t>key</a:t>
            </a:r>
            <a:r>
              <a:rPr lang="de-AT" b="1" dirty="0" smtClean="0"/>
              <a:t> </a:t>
            </a:r>
            <a:r>
              <a:rPr lang="de-AT" b="1" dirty="0" err="1" smtClean="0"/>
              <a:t>player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Balancing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group</a:t>
            </a:r>
            <a:r>
              <a:rPr lang="de-AT" b="1" dirty="0" smtClean="0">
                <a:solidFill>
                  <a:srgbClr val="FF0000"/>
                </a:solidFill>
              </a:rPr>
              <a:t> (</a:t>
            </a:r>
            <a:r>
              <a:rPr lang="de-AT" b="1" dirty="0" err="1" smtClean="0">
                <a:solidFill>
                  <a:srgbClr val="FF0000"/>
                </a:solidFill>
              </a:rPr>
              <a:t>Supplier</a:t>
            </a:r>
            <a:r>
              <a:rPr lang="de-AT" b="1" dirty="0" smtClean="0">
                <a:solidFill>
                  <a:srgbClr val="FF0000"/>
                </a:solidFill>
              </a:rPr>
              <a:t>),</a:t>
            </a:r>
            <a:r>
              <a:rPr lang="de-AT" b="1" dirty="0" smtClean="0"/>
              <a:t> </a:t>
            </a:r>
            <a:r>
              <a:rPr lang="de-AT" b="1" dirty="0" err="1" smtClean="0"/>
              <a:t>no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  </a:t>
            </a:r>
            <a:r>
              <a:rPr lang="de-AT" b="1" dirty="0" err="1" smtClean="0"/>
              <a:t>more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generator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9974" y="1969676"/>
            <a:ext cx="8056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>
                <a:solidFill>
                  <a:srgbClr val="FF0000"/>
                </a:solidFill>
              </a:rPr>
              <a:t>Larger </a:t>
            </a:r>
            <a:r>
              <a:rPr lang="de-AT" b="1" dirty="0" err="1"/>
              <a:t>market</a:t>
            </a:r>
            <a:r>
              <a:rPr lang="de-AT" b="1" dirty="0"/>
              <a:t> </a:t>
            </a:r>
            <a:r>
              <a:rPr lang="de-AT" b="1" dirty="0" err="1"/>
              <a:t>areas</a:t>
            </a:r>
            <a:r>
              <a:rPr lang="de-AT" b="1" dirty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favourable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9" grpId="0"/>
      <p:bldP spid="10" grpId="0"/>
      <p:bldP spid="12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" y="1061536"/>
            <a:ext cx="8850232" cy="579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hteck 2"/>
          <p:cNvSpPr>
            <a:spLocks noChangeArrowheads="1"/>
          </p:cNvSpPr>
          <p:nvPr/>
        </p:nvSpPr>
        <p:spPr bwMode="auto">
          <a:xfrm>
            <a:off x="539750" y="-99392"/>
            <a:ext cx="7750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</a:t>
            </a:r>
            <a:br>
              <a:rPr lang="en-GB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Electricity generation EU-28 </a:t>
            </a:r>
            <a:endParaRPr lang="de-DE" alt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flipH="1" flipV="1">
            <a:off x="7452320" y="2094416"/>
            <a:ext cx="503238" cy="1993900"/>
          </a:xfrm>
          <a:prstGeom prst="straightConnector1">
            <a:avLst/>
          </a:prstGeom>
          <a:noFill/>
          <a:ln w="73025" algn="ctr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02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auto">
          <a:xfrm>
            <a:off x="5886573" y="3895335"/>
            <a:ext cx="2573859" cy="1157677"/>
          </a:xfrm>
          <a:custGeom>
            <a:avLst/>
            <a:gdLst>
              <a:gd name="T0" fmla="*/ 0 w 1920"/>
              <a:gd name="T1" fmla="*/ 2147483647 h 1056"/>
              <a:gd name="T2" fmla="*/ 2147483647 w 1920"/>
              <a:gd name="T3" fmla="*/ 2147483647 h 1056"/>
              <a:gd name="T4" fmla="*/ 2147483647 w 1920"/>
              <a:gd name="T5" fmla="*/ 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336" y="240"/>
                </a:lnTo>
                <a:lnTo>
                  <a:pt x="1920" y="0"/>
                </a:lnTo>
              </a:path>
            </a:pathLst>
          </a:custGeom>
          <a:noFill/>
          <a:ln w="98425" cap="flat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3151708" y="5111994"/>
            <a:ext cx="24415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FF0000"/>
                </a:solidFill>
              </a:rPr>
              <a:t>Short-term </a:t>
            </a:r>
            <a:br>
              <a:rPr lang="de-DE" altLang="de-DE" sz="2400" b="1" dirty="0">
                <a:solidFill>
                  <a:srgbClr val="FF0000"/>
                </a:solidFill>
              </a:rPr>
            </a:br>
            <a:r>
              <a:rPr lang="de-DE" altLang="de-DE" sz="2400" b="1" dirty="0">
                <a:solidFill>
                  <a:srgbClr val="FF0000"/>
                </a:solidFill>
              </a:rPr>
              <a:t>marginal </a:t>
            </a:r>
            <a:r>
              <a:rPr lang="de-DE" altLang="de-DE" sz="2400" b="1" dirty="0" err="1">
                <a:solidFill>
                  <a:srgbClr val="FF0000"/>
                </a:solidFill>
              </a:rPr>
              <a:t>costs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516688" y="4140200"/>
            <a:ext cx="25257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0000FF"/>
                </a:solidFill>
              </a:rPr>
              <a:t>Long-term </a:t>
            </a:r>
            <a:br>
              <a:rPr lang="de-DE" altLang="de-DE" sz="2400" b="1" dirty="0">
                <a:solidFill>
                  <a:srgbClr val="0000FF"/>
                </a:solidFill>
              </a:rPr>
            </a:br>
            <a:r>
              <a:rPr lang="de-DE" altLang="de-DE" sz="2400" b="1" dirty="0">
                <a:solidFill>
                  <a:srgbClr val="0000FF"/>
                </a:solidFill>
              </a:rPr>
              <a:t>marginal </a:t>
            </a:r>
            <a:r>
              <a:rPr lang="de-DE" altLang="de-DE" sz="2400" b="1" dirty="0" err="1">
                <a:solidFill>
                  <a:srgbClr val="0000FF"/>
                </a:solidFill>
              </a:rPr>
              <a:t>costs</a:t>
            </a:r>
            <a:r>
              <a:rPr lang="de-DE" altLang="de-DE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1259632" y="3124200"/>
            <a:ext cx="14747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FF0000"/>
                </a:solidFill>
              </a:rPr>
              <a:t>Average </a:t>
            </a:r>
          </a:p>
          <a:p>
            <a:pPr algn="ctr" eaLnBrk="1" hangingPunct="1"/>
            <a:r>
              <a:rPr lang="de-DE" altLang="de-DE" sz="2400" b="1" dirty="0" err="1">
                <a:solidFill>
                  <a:srgbClr val="FF0000"/>
                </a:solidFill>
              </a:rPr>
              <a:t>costs</a:t>
            </a:r>
            <a:endParaRPr lang="de-DE" altLang="de-DE" sz="2400" b="1" dirty="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 rot="-5400000">
            <a:off x="-1224756" y="3725069"/>
            <a:ext cx="3673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/>
              <a:t>Price, costs (EUR/MWh)</a:t>
            </a: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990600" y="6419727"/>
            <a:ext cx="7685856" cy="32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056313" y="6423025"/>
            <a:ext cx="901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/>
              <a:t>time 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990600" y="1052513"/>
            <a:ext cx="11113" cy="543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95275" name="Freeform 11"/>
          <p:cNvSpPr>
            <a:spLocks/>
          </p:cNvSpPr>
          <p:nvPr/>
        </p:nvSpPr>
        <p:spPr bwMode="auto">
          <a:xfrm>
            <a:off x="5886573" y="2996952"/>
            <a:ext cx="2573859" cy="1940784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6300192" y="2247255"/>
            <a:ext cx="2460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err="1" smtClean="0"/>
              <a:t>Scarcity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prices</a:t>
            </a:r>
            <a:r>
              <a:rPr lang="de-DE" altLang="de-DE" sz="2400" b="1" dirty="0" smtClean="0"/>
              <a:t> </a:t>
            </a:r>
            <a:endParaRPr lang="de-DE" altLang="de-DE" sz="2400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08338" y="1988840"/>
            <a:ext cx="2847975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635896" y="1268760"/>
            <a:ext cx="2024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 dirty="0"/>
              <a:t>after </a:t>
            </a:r>
            <a:r>
              <a:rPr lang="de-DE" altLang="de-DE" sz="1600" b="1" dirty="0" err="1" smtClean="0"/>
              <a:t>liberalisation</a:t>
            </a:r>
            <a:r>
              <a:rPr lang="de-DE" altLang="de-DE" sz="1600" b="1" dirty="0" smtClean="0"/>
              <a:t>:</a:t>
            </a:r>
            <a:br>
              <a:rPr lang="de-DE" altLang="de-DE" sz="1600" b="1" dirty="0" smtClean="0"/>
            </a:br>
            <a:r>
              <a:rPr lang="de-DE" altLang="de-DE" sz="1600" b="1" dirty="0" err="1" smtClean="0"/>
              <a:t>old</a:t>
            </a:r>
            <a:r>
              <a:rPr lang="de-DE" altLang="de-DE" sz="1600" b="1" dirty="0" smtClean="0"/>
              <a:t> </a:t>
            </a:r>
            <a:r>
              <a:rPr lang="de-DE" altLang="de-DE" sz="1600" b="1" dirty="0" err="1" smtClean="0"/>
              <a:t>thinking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01713" y="1988840"/>
            <a:ext cx="2206625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001713" y="1268760"/>
            <a:ext cx="2195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b="1"/>
              <a:t>before  liberalisation</a:t>
            </a:r>
            <a:endParaRPr lang="de-DE" altLang="de-DE" sz="1600" b="1">
              <a:solidFill>
                <a:srgbClr val="0000FF"/>
              </a:solidFill>
            </a:endParaRPr>
          </a:p>
        </p:txBody>
      </p:sp>
      <p:sp>
        <p:nvSpPr>
          <p:cNvPr id="13328" name="Freeform 8"/>
          <p:cNvSpPr>
            <a:spLocks/>
          </p:cNvSpPr>
          <p:nvPr/>
        </p:nvSpPr>
        <p:spPr bwMode="auto">
          <a:xfrm>
            <a:off x="970207" y="3968909"/>
            <a:ext cx="7490225" cy="1052512"/>
          </a:xfrm>
          <a:custGeom>
            <a:avLst/>
            <a:gdLst>
              <a:gd name="T0" fmla="*/ 0 w 7783286"/>
              <a:gd name="T1" fmla="*/ 67026 h 859972"/>
              <a:gd name="T2" fmla="*/ 2155875 w 7783286"/>
              <a:gd name="T3" fmla="*/ 0 h 859972"/>
              <a:gd name="T4" fmla="*/ 2275642 w 7783286"/>
              <a:gd name="T5" fmla="*/ 5295062 h 859972"/>
              <a:gd name="T6" fmla="*/ 7785102 w 7783286"/>
              <a:gd name="T7" fmla="*/ 5295062 h 8599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83286" h="859972">
                <a:moveTo>
                  <a:pt x="0" y="10886"/>
                </a:moveTo>
                <a:lnTo>
                  <a:pt x="2155371" y="0"/>
                </a:lnTo>
                <a:lnTo>
                  <a:pt x="2275114" y="859972"/>
                </a:lnTo>
                <a:lnTo>
                  <a:pt x="7783286" y="859972"/>
                </a:lnTo>
              </a:path>
            </a:pathLst>
          </a:custGeom>
          <a:noFill/>
          <a:ln w="857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329" name="Rectangle 13"/>
          <p:cNvSpPr>
            <a:spLocks noChangeArrowheads="1"/>
          </p:cNvSpPr>
          <p:nvPr/>
        </p:nvSpPr>
        <p:spPr bwMode="auto">
          <a:xfrm>
            <a:off x="58737" y="332656"/>
            <a:ext cx="91471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de-DE" alt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  <a: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3"/>
          <p:cNvCxnSpPr/>
          <p:nvPr/>
        </p:nvCxnSpPr>
        <p:spPr>
          <a:xfrm>
            <a:off x="6108395" y="1988840"/>
            <a:ext cx="2683669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317974" y="1268760"/>
            <a:ext cx="2024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 dirty="0"/>
              <a:t>after </a:t>
            </a:r>
            <a:r>
              <a:rPr lang="de-DE" altLang="de-DE" sz="1600" b="1" dirty="0" err="1" smtClean="0"/>
              <a:t>liberalisation</a:t>
            </a:r>
            <a:r>
              <a:rPr lang="de-DE" altLang="de-DE" sz="1600" b="1" dirty="0" smtClean="0"/>
              <a:t>:</a:t>
            </a:r>
            <a:br>
              <a:rPr lang="de-DE" altLang="de-DE" sz="1600" b="1" dirty="0" smtClean="0"/>
            </a:br>
            <a:r>
              <a:rPr lang="de-DE" altLang="de-DE" sz="1600" b="1" dirty="0" err="1" smtClean="0"/>
              <a:t>new</a:t>
            </a:r>
            <a:r>
              <a:rPr lang="de-DE" altLang="de-DE" sz="1600" b="1" dirty="0" smtClean="0"/>
              <a:t> </a:t>
            </a:r>
            <a:r>
              <a:rPr lang="de-DE" altLang="de-DE" sz="1600" b="1" dirty="0" err="1" smtClean="0"/>
              <a:t>thinking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 flipV="1">
            <a:off x="5886573" y="5040983"/>
            <a:ext cx="2573859" cy="1196329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42676" y="5343735"/>
            <a:ext cx="2409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err="1" smtClean="0"/>
              <a:t>Excess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prices</a:t>
            </a:r>
            <a:r>
              <a:rPr lang="de-DE" altLang="de-DE" sz="2400" b="1" dirty="0" smtClean="0"/>
              <a:t> </a:t>
            </a:r>
            <a:endParaRPr lang="de-DE" altLang="de-DE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7" grpId="0" autoUpdateAnimBg="0"/>
      <p:bldP spid="395268" grpId="0" autoUpdateAnimBg="0"/>
      <p:bldP spid="395269" grpId="0" autoUpdateAnimBg="0"/>
      <p:bldP spid="395275" grpId="0" animBg="1"/>
      <p:bldP spid="395276" grpId="0" autoUpdateAnimBg="0"/>
      <p:bldP spid="20" grpId="0" autoUpdateAnimBg="0"/>
      <p:bldP spid="24" grpId="0" autoUpdateAnimBg="0"/>
      <p:bldP spid="22" grpId="0" autoUpdateAnimBg="0"/>
      <p:bldP spid="23" grpId="0" animBg="1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229057" y="3488511"/>
            <a:ext cx="2639394" cy="1829026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752684" y="2308353"/>
            <a:ext cx="1893362" cy="904623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559825" y="2161151"/>
            <a:ext cx="1692695" cy="105182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rgbClr val="0000FF"/>
                </a:solidFill>
              </a:rPr>
              <a:t>Demand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458540" y="2329525"/>
            <a:ext cx="1334881" cy="805688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de-AT" sz="2200" dirty="0" smtClean="0">
                <a:solidFill>
                  <a:schemeClr val="tx1"/>
                </a:solidFill>
              </a:rPr>
              <a:t>   </a:t>
            </a:r>
            <a:r>
              <a:rPr lang="de-AT" sz="2200" dirty="0" smtClean="0"/>
              <a:t>Supply</a:t>
            </a:r>
            <a:endParaRPr lang="de-AT" sz="2200" dirty="0"/>
          </a:p>
        </p:txBody>
      </p:sp>
      <p:sp>
        <p:nvSpPr>
          <p:cNvPr id="37" name="Gleichschenkliges Dreieck 36"/>
          <p:cNvSpPr/>
          <p:nvPr/>
        </p:nvSpPr>
        <p:spPr>
          <a:xfrm rot="5400000">
            <a:off x="151538" y="1824765"/>
            <a:ext cx="1848232" cy="1936301"/>
          </a:xfrm>
          <a:prstGeom prst="triangle">
            <a:avLst>
              <a:gd name="adj" fmla="val 48642"/>
            </a:avLst>
          </a:prstGeom>
          <a:solidFill>
            <a:schemeClr val="bg1"/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632808" y="3508300"/>
            <a:ext cx="1839004" cy="121053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66452" y="2753313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89821" y="2351782"/>
            <a:ext cx="1542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Genera-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err="1" smtClean="0">
                <a:solidFill>
                  <a:srgbClr val="FF0000"/>
                </a:solidFill>
              </a:rPr>
              <a:t>tion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767737" y="2730230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960602" y="2778789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76298" y="4218358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Storage</a:t>
            </a:r>
            <a:endParaRPr lang="de-AT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708418" y="3124696"/>
            <a:ext cx="524826" cy="56768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858414" y="3172905"/>
            <a:ext cx="519290" cy="60435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010902" y="116632"/>
            <a:ext cx="7018437" cy="8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Old </a:t>
            </a:r>
            <a:r>
              <a:rPr lang="de-DE" sz="3200" b="1" dirty="0" err="1" smtClean="0">
                <a:solidFill>
                  <a:srgbClr val="FF0000"/>
                </a:solidFill>
              </a:rPr>
              <a:t>thinking</a:t>
            </a:r>
            <a:endParaRPr lang="de-DE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05677" y="2780928"/>
            <a:ext cx="1066123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392417" y="2753313"/>
            <a:ext cx="1066123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6516216" y="2720061"/>
            <a:ext cx="1066123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2708417" y="3124696"/>
            <a:ext cx="524826" cy="59233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2828873" y="3124696"/>
            <a:ext cx="642939" cy="68603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1036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217166" y="2802707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/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de-DE" sz="3200" b="1" dirty="0" smtClean="0"/>
          </a:p>
          <a:p>
            <a:pPr algn="ctr"/>
            <a:r>
              <a:rPr lang="de-DE" sz="3200" b="1" dirty="0" smtClean="0"/>
              <a:t>… </a:t>
            </a:r>
            <a:r>
              <a:rPr lang="de-DE" sz="3200" b="1" dirty="0" err="1" smtClean="0"/>
              <a:t>to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identify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major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boundary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conditions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err="1" smtClean="0"/>
              <a:t>for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sustainable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democratic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future</a:t>
            </a:r>
            <a:r>
              <a:rPr lang="de-DE" sz="3200" b="1" dirty="0" smtClean="0"/>
              <a:t> </a:t>
            </a:r>
            <a:r>
              <a:rPr lang="de-AT" sz="3200" b="1" dirty="0" err="1" smtClean="0"/>
              <a:t>electricity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systems</a:t>
            </a:r>
            <a:endParaRPr lang="de-AT" sz="3200" b="1" dirty="0" smtClean="0"/>
          </a:p>
          <a:p>
            <a:pPr algn="ctr"/>
            <a:endParaRPr lang="de-AT" sz="3200" b="1" dirty="0"/>
          </a:p>
          <a:p>
            <a:pPr algn="ctr"/>
            <a:r>
              <a:rPr lang="de-AT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de-A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de-A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de-AT" sz="3200" b="1" dirty="0" smtClean="0"/>
          </a:p>
          <a:p>
            <a:pPr algn="ctr"/>
            <a:r>
              <a:rPr lang="de-AT" sz="3200" b="1" dirty="0" err="1" smtClean="0"/>
              <a:t>Our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reflections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apply</a:t>
            </a:r>
            <a:r>
              <a:rPr lang="de-AT" sz="3200" b="1" dirty="0" smtClean="0"/>
              <a:t> in </a:t>
            </a:r>
            <a:r>
              <a:rPr lang="de-AT" sz="3200" b="1" dirty="0" err="1" smtClean="0"/>
              <a:t>principle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to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every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electricity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system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world-wide</a:t>
            </a:r>
            <a:endParaRPr lang="de-AT" sz="3200" b="1" dirty="0" smtClean="0"/>
          </a:p>
          <a:p>
            <a:pPr algn="ctr"/>
            <a:endParaRPr lang="de-AT" sz="3200" b="1" dirty="0"/>
          </a:p>
          <a:p>
            <a:pPr algn="ctr"/>
            <a:r>
              <a:rPr lang="de-AT" sz="3200" b="1" dirty="0" smtClean="0"/>
              <a:t>…. </a:t>
            </a:r>
            <a:r>
              <a:rPr lang="de-AT" sz="3200" b="1" dirty="0" err="1"/>
              <a:t>a</a:t>
            </a:r>
            <a:r>
              <a:rPr lang="de-AT" sz="3200" b="1" dirty="0" err="1" smtClean="0"/>
              <a:t>re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based</a:t>
            </a:r>
            <a:r>
              <a:rPr lang="de-AT" sz="3200" b="1" dirty="0" smtClean="0"/>
              <a:t> on </a:t>
            </a:r>
            <a:r>
              <a:rPr lang="de-AT" sz="3200" b="1" dirty="0" err="1" smtClean="0">
                <a:solidFill>
                  <a:srgbClr val="FF0000"/>
                </a:solidFill>
              </a:rPr>
              <a:t>electricity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economic</a:t>
            </a:r>
            <a:r>
              <a:rPr lang="de-AT" sz="3200" b="1" dirty="0" smtClean="0">
                <a:solidFill>
                  <a:srgbClr val="FF0000"/>
                </a:solidFill>
              </a:rPr>
              <a:t/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/>
              <a:t>point</a:t>
            </a:r>
            <a:r>
              <a:rPr lang="de-AT" sz="3200" b="1" dirty="0" smtClean="0"/>
              <a:t>-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-view  </a:t>
            </a:r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34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336105" y="0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AT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APPROACH</a:t>
            </a:r>
            <a:endParaRPr lang="de-DE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1340768"/>
            <a:ext cx="8374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de-DE" sz="3200" b="1" dirty="0" err="1" smtClean="0"/>
              <a:t>Identification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hourly</a:t>
            </a:r>
            <a:r>
              <a:rPr lang="de-DE" sz="3200" b="1" dirty="0" smtClean="0"/>
              <a:t> residual </a:t>
            </a:r>
            <a:r>
              <a:rPr lang="de-DE" sz="3200" b="1" dirty="0" err="1" smtClean="0"/>
              <a:t>load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over</a:t>
            </a:r>
            <a:r>
              <a:rPr lang="de-DE" sz="3200" b="1" dirty="0" smtClean="0"/>
              <a:t> a </a:t>
            </a:r>
            <a:r>
              <a:rPr lang="de-DE" sz="3200" b="1" dirty="0" err="1" smtClean="0"/>
              <a:t>year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various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scenarios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large </a:t>
            </a:r>
            <a:r>
              <a:rPr lang="de-DE" sz="3200" b="1" dirty="0" err="1" smtClean="0"/>
              <a:t>quantities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variable </a:t>
            </a:r>
            <a:r>
              <a:rPr lang="de-DE" sz="3200" b="1" dirty="0" err="1" smtClean="0"/>
              <a:t>renewables</a:t>
            </a:r>
            <a:r>
              <a:rPr lang="de-DE" sz="3200" b="1" dirty="0" smtClean="0"/>
              <a:t>; </a:t>
            </a:r>
            <a:endParaRPr lang="de-DE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3356992"/>
            <a:ext cx="84969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de-DE" sz="3200" b="1" dirty="0" err="1" smtClean="0"/>
              <a:t>Applying</a:t>
            </a:r>
            <a:r>
              <a:rPr lang="de-DE" sz="3200" b="1" dirty="0" smtClean="0"/>
              <a:t> a fundamental </a:t>
            </a:r>
            <a:r>
              <a:rPr lang="de-DE" sz="3200" b="1" dirty="0" err="1" smtClean="0"/>
              <a:t>model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calcuIate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hourly</a:t>
            </a:r>
            <a:r>
              <a:rPr lang="de-DE" sz="3200" b="1" dirty="0" smtClean="0"/>
              <a:t> </a:t>
            </a:r>
            <a:r>
              <a:rPr lang="de-DE" sz="3200" b="1" dirty="0" smtClean="0"/>
              <a:t>residual </a:t>
            </a:r>
            <a:r>
              <a:rPr lang="de-DE" sz="3200" b="1" dirty="0" err="1" smtClean="0"/>
              <a:t>loads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electricity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spot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market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prices</a:t>
            </a:r>
            <a:r>
              <a:rPr lang="de-DE" sz="3200" b="1" dirty="0" smtClean="0"/>
              <a:t>;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3123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969901"/>
            <a:ext cx="8374063" cy="34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endParaRPr lang="de-DE" sz="3200" b="1" dirty="0" smtClean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err="1" smtClean="0"/>
              <a:t>Expectation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prices = </a:t>
            </a:r>
            <a:r>
              <a:rPr lang="de-DE" sz="3200" b="1" u="sng" dirty="0" smtClean="0">
                <a:solidFill>
                  <a:srgbClr val="FF0000"/>
                </a:solidFill>
              </a:rPr>
              <a:t>Short</a:t>
            </a:r>
            <a:r>
              <a:rPr lang="de-DE" sz="3200" b="1" dirty="0" smtClean="0">
                <a:solidFill>
                  <a:srgbClr val="FF0000"/>
                </a:solidFill>
              </a:rPr>
              <a:t>-term marginal </a:t>
            </a:r>
            <a:r>
              <a:rPr lang="de-DE" sz="3200" b="1" dirty="0" err="1" smtClean="0">
                <a:solidFill>
                  <a:srgbClr val="FF0000"/>
                </a:solidFill>
              </a:rPr>
              <a:t>costs</a:t>
            </a:r>
            <a:endParaRPr lang="de-DE" sz="3200" b="1" dirty="0" smtClean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4252449"/>
            <a:ext cx="8374063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/>
              <a:t>due to huge </a:t>
            </a:r>
            <a:r>
              <a:rPr lang="de-DE" sz="3200" b="1" dirty="0" smtClean="0">
                <a:solidFill>
                  <a:srgbClr val="FF0000"/>
                </a:solidFill>
              </a:rPr>
              <a:t>depreciated</a:t>
            </a:r>
            <a:r>
              <a:rPr lang="de-DE" sz="3200" b="1" dirty="0" smtClean="0"/>
              <a:t> excess capacities at the beginning of liberalisation! </a:t>
            </a:r>
            <a:endParaRPr lang="de-DE" sz="3200" b="1" dirty="0"/>
          </a:p>
          <a:p>
            <a:pPr eaLnBrk="0" hangingPunct="0">
              <a:spcBef>
                <a:spcPct val="20000"/>
              </a:spcBef>
              <a:buSzPct val="140000"/>
            </a:pPr>
            <a:endParaRPr lang="de-DE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5152" y="3645024"/>
            <a:ext cx="8374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chemeClr val="tx1"/>
                </a:solidFill>
              </a:rPr>
              <a:t>(Short-term marginal costs </a:t>
            </a:r>
            <a:r>
              <a:rPr lang="de-DE" sz="3200" b="1" dirty="0" smtClean="0">
                <a:solidFill>
                  <a:schemeClr val="tx1"/>
                </a:solidFill>
              </a:rPr>
              <a:t>= fuel </a:t>
            </a:r>
            <a:r>
              <a:rPr lang="de-DE" sz="3200" b="1" dirty="0" err="1" smtClean="0">
                <a:solidFill>
                  <a:schemeClr val="tx1"/>
                </a:solidFill>
              </a:rPr>
              <a:t>costs</a:t>
            </a:r>
            <a:r>
              <a:rPr lang="de-DE" sz="3200" b="1" dirty="0" smtClean="0">
                <a:solidFill>
                  <a:schemeClr val="tx1"/>
                </a:solidFill>
              </a:rPr>
              <a:t>)</a:t>
            </a:r>
            <a:br>
              <a:rPr lang="de-DE" sz="3200" b="1" dirty="0" smtClean="0">
                <a:solidFill>
                  <a:schemeClr val="tx1"/>
                </a:solidFill>
              </a:rPr>
            </a:br>
            <a:r>
              <a:rPr lang="de-DE" sz="3200" b="1" dirty="0" smtClean="0">
                <a:solidFill>
                  <a:schemeClr val="tx1"/>
                </a:solidFill>
              </a:rPr>
              <a:t/>
            </a:r>
            <a:br>
              <a:rPr lang="de-DE" sz="3200" b="1" dirty="0" smtClean="0">
                <a:solidFill>
                  <a:schemeClr val="tx1"/>
                </a:solidFill>
              </a:rPr>
            </a:b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59632" y="212447"/>
            <a:ext cx="691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40000"/>
            </a:pP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Day-</a:t>
            </a:r>
            <a:r>
              <a:rPr 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  <a:endParaRPr lang="de-DE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Bildschirmpräsentation (4:3)</PresentationFormat>
  <Paragraphs>204</Paragraphs>
  <Slides>32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Standarddesign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</dc:creator>
  <cp:lastModifiedBy>haas</cp:lastModifiedBy>
  <cp:revision>316</cp:revision>
  <cp:lastPrinted>2013-08-17T17:49:15Z</cp:lastPrinted>
  <dcterms:created xsi:type="dcterms:W3CDTF">2006-09-29T07:29:46Z</dcterms:created>
  <dcterms:modified xsi:type="dcterms:W3CDTF">2017-11-20T07:14:52Z</dcterms:modified>
</cp:coreProperties>
</file>