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80" r:id="rId2"/>
    <p:sldId id="281" r:id="rId3"/>
    <p:sldId id="268" r:id="rId4"/>
    <p:sldId id="275" r:id="rId5"/>
    <p:sldId id="282" r:id="rId6"/>
    <p:sldId id="283" r:id="rId7"/>
    <p:sldId id="284" r:id="rId8"/>
    <p:sldId id="259" r:id="rId9"/>
    <p:sldId id="276" r:id="rId10"/>
    <p:sldId id="277" r:id="rId11"/>
    <p:sldId id="278" r:id="rId12"/>
    <p:sldId id="279" r:id="rId13"/>
    <p:sldId id="260" r:id="rId14"/>
    <p:sldId id="261" r:id="rId15"/>
    <p:sldId id="271" r:id="rId16"/>
    <p:sldId id="272" r:id="rId17"/>
    <p:sldId id="274" r:id="rId18"/>
    <p:sldId id="270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U%20Wien\Winter_SummerSchool\berechnu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AT"/>
  <c:chart>
    <c:title>
      <c:tx>
        <c:rich>
          <a:bodyPr/>
          <a:lstStyle/>
          <a:p>
            <a:pPr>
              <a:defRPr/>
            </a:pPr>
            <a:r>
              <a:rPr lang="en-US" dirty="0"/>
              <a:t>Final Heat Energy [</a:t>
            </a:r>
            <a:r>
              <a:rPr lang="en-US" dirty="0" err="1" smtClean="0"/>
              <a:t>GWh</a:t>
            </a:r>
            <a:r>
              <a:rPr lang="en-US" dirty="0" smtClean="0"/>
              <a:t>/y]</a:t>
            </a:r>
            <a:endParaRPr lang="en-US" dirty="0"/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20068159093434063"/>
          <c:w val="0.90037956181121881"/>
          <c:h val="0.78349749759540965"/>
        </c:manualLayout>
      </c:layout>
      <c:pie3DChart>
        <c:varyColors val="1"/>
        <c:ser>
          <c:idx val="0"/>
          <c:order val="0"/>
          <c:tx>
            <c:strRef>
              <c:f>Tabelle1!$B$3</c:f>
              <c:strCache>
                <c:ptCount val="1"/>
                <c:pt idx="0">
                  <c:v>Final Heating Energy [GWh/a]</c:v>
                </c:pt>
              </c:strCache>
            </c:strRef>
          </c:tx>
          <c:explosion val="14"/>
          <c:dPt>
            <c:idx val="0"/>
            <c:explosion val="0"/>
          </c:dPt>
          <c:dPt>
            <c:idx val="2"/>
            <c:explosion val="0"/>
          </c:dPt>
          <c:dLbls>
            <c:showVal val="1"/>
            <c:showLeaderLines val="1"/>
          </c:dLbls>
          <c:cat>
            <c:strRef>
              <c:f>Tabelle1!$A$4:$A$6</c:f>
              <c:strCache>
                <c:ptCount val="3"/>
                <c:pt idx="0">
                  <c:v>District Heating</c:v>
                </c:pt>
                <c:pt idx="1">
                  <c:v>Oil</c:v>
                </c:pt>
                <c:pt idx="2">
                  <c:v>Decentralised Biomass</c:v>
                </c:pt>
              </c:strCache>
            </c:strRef>
          </c:cat>
          <c:val>
            <c:numRef>
              <c:f>Tabelle1!$B$4:$B$6</c:f>
              <c:numCache>
                <c:formatCode>General</c:formatCode>
                <c:ptCount val="3"/>
                <c:pt idx="0">
                  <c:v>32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671968071923634"/>
          <c:y val="0.32694978335740515"/>
          <c:w val="0.27213792484595728"/>
          <c:h val="0.51287523608488039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BDA98-C204-41B1-981C-E6A3880ACA2C}" type="datetimeFigureOut">
              <a:rPr lang="de-AT" smtClean="0"/>
              <a:pPr/>
              <a:t>01.07.2015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19EA4-A0B1-4B33-9631-F5E74F2B64A0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19EA4-A0B1-4B33-9631-F5E74F2B64A0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471F1B-AF8D-4B64-93AB-0F7F66E014A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2852936"/>
            <a:ext cx="5256584" cy="1894362"/>
          </a:xfrm>
        </p:spPr>
        <p:txBody>
          <a:bodyPr>
            <a:normAutofit/>
          </a:bodyPr>
          <a:lstStyle/>
          <a:p>
            <a:r>
              <a:rPr lang="en-GB" sz="3600" b="1" dirty="0"/>
              <a:t>Smart </a:t>
            </a:r>
            <a:r>
              <a:rPr lang="en-GB" sz="3600" b="1" dirty="0" smtClean="0"/>
              <a:t>Cities:</a:t>
            </a:r>
            <a:br>
              <a:rPr lang="en-GB" sz="3600" b="1" dirty="0" smtClean="0"/>
            </a:br>
            <a:r>
              <a:rPr lang="en-GB" sz="3600" b="1" dirty="0" smtClean="0"/>
              <a:t>State </a:t>
            </a:r>
            <a:r>
              <a:rPr lang="en-GB" sz="3600" b="1" dirty="0"/>
              <a:t>of the Art and Comparison</a:t>
            </a:r>
            <a:endParaRPr lang="de-AT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6172200" cy="1371600"/>
          </a:xfrm>
        </p:spPr>
        <p:txBody>
          <a:bodyPr>
            <a:normAutofit/>
          </a:bodyPr>
          <a:lstStyle/>
          <a:p>
            <a:r>
              <a:rPr lang="de-AT" sz="2000" dirty="0" smtClean="0"/>
              <a:t>Lenka </a:t>
            </a:r>
            <a:r>
              <a:rPr lang="de-AT" sz="2000" dirty="0" err="1" smtClean="0"/>
              <a:t>Rychterová</a:t>
            </a:r>
            <a:endParaRPr lang="de-AT" sz="2000" dirty="0" smtClean="0"/>
          </a:p>
          <a:p>
            <a:r>
              <a:rPr lang="de-AT" sz="2000" dirty="0" smtClean="0"/>
              <a:t>Richard Schlesinger</a:t>
            </a:r>
            <a:endParaRPr lang="de-AT" sz="200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23728" y="332656"/>
            <a:ext cx="6483350" cy="731837"/>
            <a:chOff x="884" y="9219"/>
            <a:chExt cx="10210" cy="11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4" y="9314"/>
              <a:ext cx="1330" cy="1056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5" name="rg_hi" descr="https://encrypted-tbn2.gstatic.com/images?q=tbn:ANd9GcQG-ipGy7VZtkHuMs5_LUd0UXRO5t8bZR9dMv3ez8w1oV9zZrpSt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28" y="9271"/>
              <a:ext cx="1007" cy="1009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31" y="9319"/>
              <a:ext cx="1280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76" y="9219"/>
              <a:ext cx="1419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10" name="Obrázek 10" descr="logo3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4" y="9271"/>
              <a:ext cx="3524" cy="1009"/>
            </a:xfrm>
            <a:prstGeom prst="rect">
              <a:avLst/>
            </a:prstGeom>
            <a:noFill/>
          </p:spPr>
        </p:pic>
        <p:pic>
          <p:nvPicPr>
            <p:cNvPr id="11" name="rg_hi" descr="https://encrypted-tbn1.gstatic.com/images?q=tbn:ANd9GcQLLLh-giuY_dUkCsrGTZuWzFHeayrg0ZC5Xs7XBx5fh3PCR-Z4m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7" y="9283"/>
              <a:ext cx="1036" cy="951"/>
            </a:xfrm>
            <a:prstGeom prst="rect">
              <a:avLst/>
            </a:prstGeom>
            <a:noFill/>
          </p:spPr>
        </p:pic>
      </p:grpSp>
      <p:pic>
        <p:nvPicPr>
          <p:cNvPr id="12" name="Grafik 11" descr="eye of the tig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32440" y="6381328"/>
            <a:ext cx="216023" cy="216023"/>
          </a:xfrm>
          <a:prstGeom prst="rect">
            <a:avLst/>
          </a:prstGeom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</a:t>
            </a:fld>
            <a:endParaRPr lang="de-AT"/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r>
              <a:rPr lang="de-AT" dirty="0" smtClean="0"/>
              <a:t> (3/5) – </a:t>
            </a:r>
            <a:br>
              <a:rPr lang="de-AT" dirty="0" smtClean="0"/>
            </a:br>
            <a:r>
              <a:rPr lang="de-AT" dirty="0" smtClean="0"/>
              <a:t>Smart City Features </a:t>
            </a:r>
            <a:r>
              <a:rPr lang="de-AT" dirty="0" err="1" smtClean="0"/>
              <a:t>done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de-AT" u="sng" dirty="0" err="1" smtClean="0"/>
              <a:t>Electricity</a:t>
            </a:r>
            <a:endParaRPr lang="de-AT" u="sng" dirty="0" smtClean="0"/>
          </a:p>
          <a:p>
            <a:r>
              <a:rPr lang="de-AT" dirty="0" smtClean="0"/>
              <a:t>Stadtwerke </a:t>
            </a:r>
            <a:r>
              <a:rPr lang="de-AT" dirty="0" err="1" smtClean="0"/>
              <a:t>Hartberg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supplies</a:t>
            </a:r>
            <a:r>
              <a:rPr lang="de-AT" dirty="0" smtClean="0"/>
              <a:t> </a:t>
            </a:r>
            <a:r>
              <a:rPr lang="de-AT" dirty="0" err="1" smtClean="0"/>
              <a:t>renewables</a:t>
            </a:r>
            <a:endParaRPr lang="de-AT" dirty="0" smtClean="0"/>
          </a:p>
          <a:p>
            <a:r>
              <a:rPr lang="de-AT" dirty="0" smtClean="0"/>
              <a:t>1000 PV </a:t>
            </a:r>
            <a:r>
              <a:rPr lang="de-AT" dirty="0" err="1" smtClean="0"/>
              <a:t>systems</a:t>
            </a:r>
            <a:r>
              <a:rPr lang="de-AT" dirty="0" smtClean="0"/>
              <a:t> </a:t>
            </a:r>
            <a:r>
              <a:rPr lang="de-AT" dirty="0" err="1" smtClean="0"/>
              <a:t>installed</a:t>
            </a:r>
            <a:endParaRPr lang="de-AT" dirty="0" smtClean="0"/>
          </a:p>
          <a:p>
            <a:r>
              <a:rPr lang="de-AT" dirty="0" smtClean="0"/>
              <a:t>13 wind </a:t>
            </a:r>
            <a:r>
              <a:rPr lang="de-AT" dirty="0" err="1" smtClean="0"/>
              <a:t>turbines</a:t>
            </a:r>
            <a:endParaRPr lang="de-AT" dirty="0" smtClean="0"/>
          </a:p>
          <a:p>
            <a:r>
              <a:rPr lang="de-AT" dirty="0" smtClean="0"/>
              <a:t>2 </a:t>
            </a:r>
            <a:r>
              <a:rPr lang="de-AT" dirty="0" err="1" smtClean="0"/>
              <a:t>biogas</a:t>
            </a:r>
            <a:r>
              <a:rPr lang="de-AT" dirty="0" smtClean="0"/>
              <a:t> </a:t>
            </a:r>
            <a:r>
              <a:rPr lang="de-AT" dirty="0" err="1" smtClean="0"/>
              <a:t>systems</a:t>
            </a:r>
            <a:r>
              <a:rPr lang="de-AT" dirty="0" smtClean="0"/>
              <a:t> –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waste</a:t>
            </a:r>
            <a:r>
              <a:rPr lang="de-AT" dirty="0" smtClean="0"/>
              <a:t> </a:t>
            </a:r>
            <a:r>
              <a:rPr lang="de-AT" dirty="0" err="1" smtClean="0"/>
              <a:t>heat</a:t>
            </a:r>
            <a:r>
              <a:rPr lang="de-AT" dirty="0" smtClean="0"/>
              <a:t> </a:t>
            </a:r>
            <a:r>
              <a:rPr lang="de-AT" dirty="0" err="1" smtClean="0"/>
              <a:t>Stirling</a:t>
            </a:r>
            <a:r>
              <a:rPr lang="de-AT" dirty="0" smtClean="0"/>
              <a:t> </a:t>
            </a:r>
            <a:r>
              <a:rPr lang="de-AT" dirty="0" err="1" smtClean="0"/>
              <a:t>engine</a:t>
            </a:r>
            <a:endParaRPr lang="de-AT" dirty="0" smtClean="0"/>
          </a:p>
          <a:p>
            <a:pPr algn="ctr">
              <a:buNone/>
            </a:pPr>
            <a:r>
              <a:rPr lang="de-AT" u="sng" dirty="0" err="1" smtClean="0"/>
              <a:t>Heat</a:t>
            </a:r>
            <a:r>
              <a:rPr lang="de-AT" u="sng" dirty="0" smtClean="0"/>
              <a:t> </a:t>
            </a:r>
            <a:r>
              <a:rPr lang="de-AT" u="sng" dirty="0" err="1" smtClean="0"/>
              <a:t>energy</a:t>
            </a:r>
            <a:endParaRPr lang="de-AT" u="sng" dirty="0" smtClean="0"/>
          </a:p>
          <a:p>
            <a:r>
              <a:rPr lang="de-AT" dirty="0" err="1" smtClean="0"/>
              <a:t>Significant</a:t>
            </a:r>
            <a:r>
              <a:rPr lang="de-AT" dirty="0" smtClean="0"/>
              <a:t> </a:t>
            </a:r>
            <a:r>
              <a:rPr lang="de-AT" dirty="0" err="1" smtClean="0"/>
              <a:t>renewable</a:t>
            </a:r>
            <a:r>
              <a:rPr lang="de-AT" dirty="0" smtClean="0"/>
              <a:t> </a:t>
            </a:r>
            <a:r>
              <a:rPr lang="de-AT" dirty="0" err="1" smtClean="0"/>
              <a:t>share</a:t>
            </a:r>
            <a:r>
              <a:rPr lang="de-AT" dirty="0" smtClean="0"/>
              <a:t> in </a:t>
            </a:r>
            <a:r>
              <a:rPr lang="de-AT" dirty="0" err="1" smtClean="0"/>
              <a:t>heat</a:t>
            </a:r>
            <a:r>
              <a:rPr lang="de-AT" dirty="0" smtClean="0"/>
              <a:t> </a:t>
            </a:r>
            <a:r>
              <a:rPr lang="de-AT" dirty="0" err="1" smtClean="0"/>
              <a:t>energy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10</a:t>
            </a:fld>
            <a:endParaRPr lang="de-AT"/>
          </a:p>
        </p:txBody>
      </p:sp>
      <p:graphicFrame>
        <p:nvGraphicFramePr>
          <p:cNvPr id="5" name="Diagramm 4"/>
          <p:cNvGraphicFramePr/>
          <p:nvPr/>
        </p:nvGraphicFramePr>
        <p:xfrm>
          <a:off x="1619672" y="4509120"/>
          <a:ext cx="468052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r>
              <a:rPr lang="de-AT" dirty="0" smtClean="0"/>
              <a:t> (4/5) – </a:t>
            </a:r>
            <a:br>
              <a:rPr lang="de-AT" dirty="0" smtClean="0"/>
            </a:br>
            <a:r>
              <a:rPr lang="de-AT" dirty="0" smtClean="0"/>
              <a:t>Smart City Features </a:t>
            </a:r>
            <a:r>
              <a:rPr lang="de-AT" dirty="0" err="1" smtClean="0"/>
              <a:t>done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de-AT" u="sng" dirty="0" smtClean="0"/>
              <a:t>Mobility</a:t>
            </a:r>
          </a:p>
          <a:p>
            <a:r>
              <a:rPr lang="de-AT" dirty="0" smtClean="0"/>
              <a:t>PV </a:t>
            </a:r>
            <a:r>
              <a:rPr lang="de-AT" dirty="0" err="1" smtClean="0"/>
              <a:t>powered</a:t>
            </a:r>
            <a:r>
              <a:rPr lang="de-AT" dirty="0" smtClean="0"/>
              <a:t> </a:t>
            </a:r>
            <a:r>
              <a:rPr lang="de-AT" dirty="0" err="1" smtClean="0"/>
              <a:t>carsharing</a:t>
            </a:r>
            <a:r>
              <a:rPr lang="de-AT" dirty="0" smtClean="0"/>
              <a:t> – </a:t>
            </a:r>
            <a:r>
              <a:rPr lang="de-AT" dirty="0" err="1" smtClean="0"/>
              <a:t>car</a:t>
            </a:r>
            <a:endParaRPr lang="de-AT" dirty="0" smtClean="0"/>
          </a:p>
          <a:p>
            <a:r>
              <a:rPr lang="de-AT" dirty="0" err="1" smtClean="0"/>
              <a:t>Carsharing</a:t>
            </a:r>
            <a:r>
              <a:rPr lang="de-AT" dirty="0" smtClean="0"/>
              <a:t> 24/7</a:t>
            </a:r>
          </a:p>
          <a:p>
            <a:r>
              <a:rPr lang="de-AT" dirty="0" smtClean="0"/>
              <a:t>Free </a:t>
            </a:r>
            <a:r>
              <a:rPr lang="de-AT" dirty="0" err="1" smtClean="0"/>
              <a:t>city</a:t>
            </a:r>
            <a:r>
              <a:rPr lang="de-AT" dirty="0" smtClean="0"/>
              <a:t> </a:t>
            </a:r>
            <a:r>
              <a:rPr lang="de-AT" dirty="0" err="1" smtClean="0"/>
              <a:t>bus</a:t>
            </a:r>
            <a:r>
              <a:rPr lang="de-AT" dirty="0" smtClean="0"/>
              <a:t> – </a:t>
            </a:r>
            <a:r>
              <a:rPr lang="de-AT" dirty="0" err="1" smtClean="0"/>
              <a:t>spottable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App</a:t>
            </a:r>
            <a:endParaRPr lang="de-AT" dirty="0" smtClean="0"/>
          </a:p>
          <a:p>
            <a:endParaRPr lang="de-AT" dirty="0" smtClean="0"/>
          </a:p>
          <a:p>
            <a:pPr algn="ctr">
              <a:buNone/>
            </a:pPr>
            <a:r>
              <a:rPr lang="de-AT" u="sng" dirty="0" smtClean="0"/>
              <a:t>Other </a:t>
            </a:r>
            <a:r>
              <a:rPr lang="de-AT" u="sng" dirty="0" err="1" smtClean="0"/>
              <a:t>features</a:t>
            </a:r>
            <a:endParaRPr lang="de-AT" u="sng" dirty="0" smtClean="0"/>
          </a:p>
          <a:p>
            <a:r>
              <a:rPr lang="de-AT" dirty="0" smtClean="0"/>
              <a:t>3 </a:t>
            </a:r>
            <a:r>
              <a:rPr lang="de-AT" dirty="0" err="1" smtClean="0"/>
              <a:t>Shared</a:t>
            </a:r>
            <a:r>
              <a:rPr lang="de-AT" dirty="0" smtClean="0"/>
              <a:t> </a:t>
            </a:r>
            <a:r>
              <a:rPr lang="de-AT" dirty="0" err="1" smtClean="0"/>
              <a:t>Spaces</a:t>
            </a:r>
            <a:endParaRPr lang="de-AT" dirty="0" smtClean="0"/>
          </a:p>
          <a:p>
            <a:r>
              <a:rPr lang="de-AT" dirty="0" smtClean="0"/>
              <a:t>5000€ </a:t>
            </a:r>
            <a:r>
              <a:rPr lang="de-AT" dirty="0" err="1" smtClean="0"/>
              <a:t>subsidy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biomass</a:t>
            </a:r>
            <a:r>
              <a:rPr lang="de-AT" dirty="0" smtClean="0"/>
              <a:t> </a:t>
            </a:r>
            <a:r>
              <a:rPr lang="de-AT" dirty="0" err="1" smtClean="0"/>
              <a:t>heating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 smtClean="0"/>
          </a:p>
          <a:p>
            <a:r>
              <a:rPr lang="de-AT" dirty="0" smtClean="0"/>
              <a:t>Solar </a:t>
            </a:r>
            <a:r>
              <a:rPr lang="de-AT" dirty="0" err="1" smtClean="0"/>
              <a:t>cooling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(</a:t>
            </a:r>
            <a:r>
              <a:rPr lang="de-AT" dirty="0" err="1" smtClean="0"/>
              <a:t>absorption</a:t>
            </a:r>
            <a:r>
              <a:rPr lang="de-AT" dirty="0" smtClean="0"/>
              <a:t> </a:t>
            </a:r>
            <a:r>
              <a:rPr lang="de-AT" dirty="0" err="1" smtClean="0"/>
              <a:t>chiller</a:t>
            </a:r>
            <a:r>
              <a:rPr lang="de-AT" dirty="0" smtClean="0"/>
              <a:t>)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11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r>
              <a:rPr lang="de-AT" dirty="0" smtClean="0"/>
              <a:t> (5/5) – </a:t>
            </a:r>
            <a:br>
              <a:rPr lang="de-AT" dirty="0" smtClean="0"/>
            </a:br>
            <a:r>
              <a:rPr lang="de-AT" dirty="0" smtClean="0"/>
              <a:t>Smart City Features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come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100% </a:t>
            </a:r>
            <a:r>
              <a:rPr lang="de-AT" dirty="0" err="1" smtClean="0"/>
              <a:t>public</a:t>
            </a:r>
            <a:r>
              <a:rPr lang="de-AT" dirty="0" smtClean="0"/>
              <a:t> LED </a:t>
            </a:r>
            <a:r>
              <a:rPr lang="de-AT" dirty="0" err="1" smtClean="0"/>
              <a:t>lighting</a:t>
            </a:r>
            <a:endParaRPr lang="de-AT" dirty="0" smtClean="0"/>
          </a:p>
          <a:p>
            <a:r>
              <a:rPr lang="de-AT" dirty="0" err="1" smtClean="0"/>
              <a:t>Extend</a:t>
            </a:r>
            <a:r>
              <a:rPr lang="de-AT" dirty="0" smtClean="0"/>
              <a:t> </a:t>
            </a:r>
            <a:r>
              <a:rPr lang="de-AT" dirty="0" err="1" smtClean="0"/>
              <a:t>bike</a:t>
            </a:r>
            <a:r>
              <a:rPr lang="de-AT" dirty="0" smtClean="0"/>
              <a:t> </a:t>
            </a:r>
            <a:r>
              <a:rPr lang="de-AT" dirty="0" err="1" smtClean="0"/>
              <a:t>lanes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27 km</a:t>
            </a:r>
          </a:p>
          <a:p>
            <a:r>
              <a:rPr lang="de-AT" dirty="0" smtClean="0"/>
              <a:t>Grey </a:t>
            </a:r>
            <a:r>
              <a:rPr lang="de-AT" dirty="0" err="1" smtClean="0"/>
              <a:t>water</a:t>
            </a:r>
            <a:r>
              <a:rPr lang="de-AT" dirty="0" smtClean="0"/>
              <a:t> </a:t>
            </a:r>
            <a:r>
              <a:rPr lang="de-AT" dirty="0" err="1" smtClean="0"/>
              <a:t>recovery</a:t>
            </a:r>
            <a:endParaRPr lang="de-AT" dirty="0" smtClean="0"/>
          </a:p>
          <a:p>
            <a:r>
              <a:rPr lang="de-AT" dirty="0" err="1" smtClean="0"/>
              <a:t>Subsidising</a:t>
            </a:r>
            <a:r>
              <a:rPr lang="de-AT" dirty="0" smtClean="0"/>
              <a:t> alternative </a:t>
            </a:r>
            <a:r>
              <a:rPr lang="de-AT" dirty="0" err="1" smtClean="0"/>
              <a:t>transport</a:t>
            </a:r>
            <a:r>
              <a:rPr lang="de-AT" dirty="0" smtClean="0"/>
              <a:t> </a:t>
            </a:r>
            <a:r>
              <a:rPr lang="de-AT" dirty="0" err="1" smtClean="0"/>
              <a:t>technologies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(e-</a:t>
            </a:r>
            <a:r>
              <a:rPr lang="de-AT" dirty="0" err="1" smtClean="0"/>
              <a:t>mobility</a:t>
            </a:r>
            <a:r>
              <a:rPr lang="de-AT" dirty="0" smtClean="0"/>
              <a:t>, </a:t>
            </a:r>
            <a:r>
              <a:rPr lang="de-AT" dirty="0" err="1" smtClean="0"/>
              <a:t>biofuels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Active</a:t>
            </a:r>
            <a:r>
              <a:rPr lang="de-AT" dirty="0" smtClean="0"/>
              <a:t> Demand Side Management</a:t>
            </a:r>
          </a:p>
          <a:p>
            <a:r>
              <a:rPr lang="de-AT" dirty="0" smtClean="0"/>
              <a:t>Save 73.2 </a:t>
            </a:r>
            <a:r>
              <a:rPr lang="de-AT" dirty="0" err="1" smtClean="0"/>
              <a:t>GWh</a:t>
            </a:r>
            <a:r>
              <a:rPr lang="de-AT" dirty="0" smtClean="0"/>
              <a:t>/y (21%) on 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demand</a:t>
            </a:r>
            <a:endParaRPr lang="de-AT" dirty="0" smtClean="0"/>
          </a:p>
          <a:p>
            <a:r>
              <a:rPr lang="de-AT" dirty="0" err="1" smtClean="0"/>
              <a:t>Avoid</a:t>
            </a:r>
            <a:r>
              <a:rPr lang="de-AT" dirty="0" smtClean="0"/>
              <a:t> 27 300 tCO2/y </a:t>
            </a:r>
            <a:r>
              <a:rPr lang="de-AT" dirty="0" err="1" smtClean="0"/>
              <a:t>emissions</a:t>
            </a:r>
            <a:r>
              <a:rPr lang="de-AT" dirty="0" smtClean="0"/>
              <a:t> (32%)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In </a:t>
            </a:r>
            <a:r>
              <a:rPr lang="de-AT" dirty="0" err="1" smtClean="0">
                <a:sym typeface="Wingdings" pitchFamily="2" charset="2"/>
              </a:rPr>
              <a:t>general</a:t>
            </a:r>
            <a:r>
              <a:rPr lang="de-AT" dirty="0" smtClean="0">
                <a:sym typeface="Wingdings" pitchFamily="2" charset="2"/>
              </a:rPr>
              <a:t>: </a:t>
            </a:r>
            <a:r>
              <a:rPr lang="de-AT" dirty="0" err="1" smtClean="0">
                <a:sym typeface="Wingdings" pitchFamily="2" charset="2"/>
              </a:rPr>
              <a:t>high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involvement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of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inhabitants</a:t>
            </a:r>
            <a:endParaRPr lang="de-AT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de-AT" dirty="0" err="1" smtClean="0">
                <a:sym typeface="Wingdings" pitchFamily="2" charset="2"/>
              </a:rPr>
              <a:t>Environmentally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conscious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people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Smart City </a:t>
            </a:r>
            <a:r>
              <a:rPr lang="de-AT" dirty="0" err="1" smtClean="0"/>
              <a:t>projects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EU-28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err="1" smtClean="0"/>
              <a:t>Italy</a:t>
            </a:r>
            <a:r>
              <a:rPr lang="de-AT" dirty="0" smtClean="0"/>
              <a:t> </a:t>
            </a:r>
            <a:r>
              <a:rPr lang="de-AT" dirty="0" smtClean="0">
                <a:sym typeface="Wingdings" pitchFamily="2" charset="2"/>
              </a:rPr>
              <a:t>(smart </a:t>
            </a:r>
            <a:r>
              <a:rPr lang="de-AT" dirty="0" err="1" smtClean="0">
                <a:sym typeface="Wingdings" pitchFamily="2" charset="2"/>
              </a:rPr>
              <a:t>metering</a:t>
            </a:r>
            <a:r>
              <a:rPr lang="de-AT" dirty="0" smtClean="0">
                <a:sym typeface="Wingdings" pitchFamily="2" charset="2"/>
              </a:rPr>
              <a:t>)</a:t>
            </a:r>
          </a:p>
          <a:p>
            <a:r>
              <a:rPr lang="de-AT" dirty="0" smtClean="0">
                <a:sym typeface="Wingdings" pitchFamily="2" charset="2"/>
              </a:rPr>
              <a:t>Spain (Castellón, Málaga)</a:t>
            </a:r>
          </a:p>
          <a:p>
            <a:r>
              <a:rPr lang="de-AT" dirty="0" smtClean="0">
                <a:sym typeface="Wingdings" pitchFamily="2" charset="2"/>
              </a:rPr>
              <a:t>Germany (MERIGIO, </a:t>
            </a:r>
            <a:r>
              <a:rPr lang="de-AT" dirty="0" err="1" smtClean="0">
                <a:sym typeface="Wingdings" pitchFamily="2" charset="2"/>
              </a:rPr>
              <a:t>MoMa</a:t>
            </a:r>
            <a:r>
              <a:rPr lang="de-AT" dirty="0" smtClean="0">
                <a:sym typeface="Wingdings" pitchFamily="2" charset="2"/>
              </a:rPr>
              <a:t>)</a:t>
            </a:r>
          </a:p>
          <a:p>
            <a:r>
              <a:rPr lang="de-AT" dirty="0" smtClean="0">
                <a:sym typeface="Wingdings" pitchFamily="2" charset="2"/>
              </a:rPr>
              <a:t>France (smart </a:t>
            </a:r>
            <a:r>
              <a:rPr lang="de-AT" dirty="0" err="1" smtClean="0">
                <a:sym typeface="Wingdings" pitchFamily="2" charset="2"/>
              </a:rPr>
              <a:t>metering</a:t>
            </a:r>
            <a:r>
              <a:rPr lang="de-AT" dirty="0" smtClean="0">
                <a:sym typeface="Wingdings" pitchFamily="2" charset="2"/>
              </a:rPr>
              <a:t>, Nice, smart </a:t>
            </a:r>
            <a:r>
              <a:rPr lang="de-AT" dirty="0" err="1" smtClean="0">
                <a:sym typeface="Wingdings" pitchFamily="2" charset="2"/>
              </a:rPr>
              <a:t>homes</a:t>
            </a:r>
            <a:r>
              <a:rPr lang="de-AT" dirty="0" smtClean="0">
                <a:sym typeface="Wingdings" pitchFamily="2" charset="2"/>
              </a:rPr>
              <a:t>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94320"/>
          </a:xfrm>
        </p:spPr>
        <p:txBody>
          <a:bodyPr/>
          <a:lstStyle/>
          <a:p>
            <a:r>
              <a:rPr lang="de-AT" dirty="0" err="1" smtClean="0"/>
              <a:t>Comparison</a:t>
            </a:r>
            <a:r>
              <a:rPr lang="de-AT" dirty="0" smtClean="0"/>
              <a:t> (1/3)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1521" y="836712"/>
          <a:ext cx="8424936" cy="5609656"/>
        </p:xfrm>
        <a:graphic>
          <a:graphicData uri="http://schemas.openxmlformats.org/drawingml/2006/table">
            <a:tbl>
              <a:tblPr/>
              <a:tblGrid>
                <a:gridCol w="2372109"/>
                <a:gridCol w="2709926"/>
                <a:gridCol w="3342901"/>
              </a:tblGrid>
              <a:tr h="65039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Criteria</a:t>
                      </a:r>
                      <a:r>
                        <a:rPr kumimoji="0" lang="de-AT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comparison</a:t>
                      </a:r>
                      <a:endParaRPr kumimoji="0" lang="de-AT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Vrchlabí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Hartberg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5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residents</a:t>
                      </a:r>
                      <a:endParaRPr kumimoji="0" lang="de-AT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1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Project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initiation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electricity producer ČEZ, a. 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town council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370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Ideology to make a Smart Region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Testing the various technologies to cooperate together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"Slow food for better life" as a part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Città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Slow - healthy lifestyle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271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Bicycle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paths as a part of the Smart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Region</a:t>
                      </a:r>
                      <a:endParaRPr kumimoji="0" lang="en-US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- 2,5 km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- 11 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km (27 km </a:t>
                      </a:r>
                      <a:r>
                        <a:rPr lang="de-AT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planned</a:t>
                      </a:r>
                      <a:r>
                        <a:rPr lang="de-A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1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Shared</a:t>
                      </a:r>
                      <a:r>
                        <a:rPr kumimoji="0" lang="de-AT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spaces</a:t>
                      </a:r>
                      <a:endParaRPr kumimoji="0" lang="de-AT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Kirchengasse,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the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Wiener Straße,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the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Alleegasse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14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94320"/>
          </a:xfrm>
        </p:spPr>
        <p:txBody>
          <a:bodyPr/>
          <a:lstStyle/>
          <a:p>
            <a:r>
              <a:rPr lang="de-AT" dirty="0" err="1" smtClean="0"/>
              <a:t>Comparison</a:t>
            </a:r>
            <a:r>
              <a:rPr lang="de-AT" dirty="0" smtClean="0"/>
              <a:t> (2/3)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1520" y="807548"/>
          <a:ext cx="8496945" cy="5958157"/>
        </p:xfrm>
        <a:graphic>
          <a:graphicData uri="http://schemas.openxmlformats.org/drawingml/2006/table">
            <a:tbl>
              <a:tblPr/>
              <a:tblGrid>
                <a:gridCol w="2832315"/>
                <a:gridCol w="2832315"/>
                <a:gridCol w="2832315"/>
              </a:tblGrid>
              <a:tr h="259202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Criteria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comparison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Vrchlabí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Hartberg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Renewables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photovoltaic systems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 of 86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kVA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 installed photovoltaic systems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6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small hydro power plants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 of 350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kVA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wind park with 13 wind turbines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02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cooling system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Innovative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public</a:t>
                      </a:r>
                      <a:r>
                        <a:rPr lang="de-A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distribution stations for electric cars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 sharing - 24/7 internet platform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6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Peugeot iOn electric car for the use of town leaders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photovolatis charging systém for car sharing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6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city bus for free, app to check the current possition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Changes in technology within the Smart Region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unification of the voltage to 35 kV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LEDs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public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lighting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implementing optical cables and other communication equipment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50996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distribution transformer stations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59202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4900  electro meters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59202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island</a:t>
                      </a:r>
                      <a:r>
                        <a:rPr lang="de-A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AT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operation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15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1520" y="692696"/>
          <a:ext cx="8496944" cy="5648631"/>
        </p:xfrm>
        <a:graphic>
          <a:graphicData uri="http://schemas.openxmlformats.org/drawingml/2006/table">
            <a:tbl>
              <a:tblPr/>
              <a:tblGrid>
                <a:gridCol w="2450698"/>
                <a:gridCol w="3023123"/>
                <a:gridCol w="3023123"/>
              </a:tblGrid>
              <a:tr h="3868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Criteria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comparison</a:t>
                      </a:r>
                      <a:endParaRPr kumimoji="0" lang="de-AT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Vrchlabí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Hartberg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6051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Heating</a:t>
                      </a:r>
                      <a:r>
                        <a:rPr kumimoji="0" lang="de-AT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system</a:t>
                      </a:r>
                      <a:endParaRPr kumimoji="0" lang="de-AT" sz="18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two of three cogeneration units with a rated thermal power of 2,611 MW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district heating system based on biomass with 18 MW of rated 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3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Questionnaire 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about awareness </a:t>
                      </a:r>
                      <a:r>
                        <a:rPr kumimoji="0"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about the realization of the Smart Region project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de-AT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Questionnaire for ideas and wishes of residents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de-AT" sz="18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de-AT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Hartberg 2020 and 2050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Interests of residents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Mainly</a:t>
                      </a:r>
                      <a:r>
                        <a:rPr kumimoji="0" lang="de-AT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de-AT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Mainly</a:t>
                      </a:r>
                      <a:r>
                        <a:rPr kumimoji="0" lang="de-AT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  <a:endParaRPr kumimoji="0" lang="de-AT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90907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Primary energy demand reduction by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 data available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73.2 </a:t>
                      </a:r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GWh</a:t>
                      </a:r>
                      <a:r>
                        <a:rPr kumimoji="0" lang="de-AT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/y (21 %)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CO2 reduction by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 data abailable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de-AT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27 300 tCO2/y (32 %)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94320"/>
          </a:xfrm>
        </p:spPr>
        <p:txBody>
          <a:bodyPr/>
          <a:lstStyle/>
          <a:p>
            <a:r>
              <a:rPr lang="de-AT" dirty="0" err="1" smtClean="0"/>
              <a:t>Comparison</a:t>
            </a:r>
            <a:r>
              <a:rPr lang="de-AT" dirty="0" smtClean="0"/>
              <a:t> (3/3)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781128"/>
          </a:xfrm>
        </p:spPr>
        <p:txBody>
          <a:bodyPr/>
          <a:lstStyle/>
          <a:p>
            <a:r>
              <a:rPr lang="de-AT" dirty="0" err="1" smtClean="0"/>
              <a:t>Concept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smart </a:t>
            </a:r>
            <a:r>
              <a:rPr lang="de-AT" dirty="0" err="1" smtClean="0"/>
              <a:t>city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different</a:t>
            </a:r>
          </a:p>
          <a:p>
            <a:pPr lvl="1"/>
            <a:r>
              <a:rPr lang="de-AT" dirty="0" smtClean="0"/>
              <a:t>CZ: </a:t>
            </a:r>
            <a:r>
              <a:rPr lang="de-AT" dirty="0" err="1" smtClean="0"/>
              <a:t>Mainly</a:t>
            </a:r>
            <a:r>
              <a:rPr lang="de-AT" dirty="0" smtClean="0"/>
              <a:t> </a:t>
            </a:r>
            <a:r>
              <a:rPr lang="de-AT" dirty="0" err="1" smtClean="0"/>
              <a:t>technological</a:t>
            </a:r>
            <a:r>
              <a:rPr lang="de-AT" dirty="0" smtClean="0"/>
              <a:t> </a:t>
            </a:r>
            <a:r>
              <a:rPr lang="de-AT" dirty="0" err="1" smtClean="0"/>
              <a:t>aspects</a:t>
            </a:r>
            <a:endParaRPr lang="de-AT" dirty="0" smtClean="0"/>
          </a:p>
          <a:p>
            <a:pPr lvl="1"/>
            <a:r>
              <a:rPr lang="de-AT" dirty="0" smtClean="0"/>
              <a:t>AT: Also </a:t>
            </a:r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aspects</a:t>
            </a:r>
            <a:r>
              <a:rPr lang="de-AT" dirty="0" smtClean="0"/>
              <a:t> </a:t>
            </a:r>
            <a:r>
              <a:rPr lang="de-AT" dirty="0" err="1" smtClean="0"/>
              <a:t>like</a:t>
            </a:r>
            <a:r>
              <a:rPr lang="de-AT" dirty="0" smtClean="0"/>
              <a:t> </a:t>
            </a:r>
            <a:r>
              <a:rPr lang="de-AT" dirty="0" err="1" smtClean="0"/>
              <a:t>eliminiation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barriers</a:t>
            </a:r>
            <a:r>
              <a:rPr lang="de-AT" dirty="0" smtClean="0"/>
              <a:t> (</a:t>
            </a:r>
            <a:r>
              <a:rPr lang="de-AT" dirty="0" err="1" smtClean="0"/>
              <a:t>shared</a:t>
            </a:r>
            <a:r>
              <a:rPr lang="de-AT" dirty="0" smtClean="0"/>
              <a:t> </a:t>
            </a:r>
            <a:r>
              <a:rPr lang="de-AT" dirty="0" err="1" smtClean="0"/>
              <a:t>spaces</a:t>
            </a:r>
            <a:r>
              <a:rPr lang="de-AT" dirty="0" smtClean="0"/>
              <a:t>) </a:t>
            </a:r>
          </a:p>
          <a:p>
            <a:r>
              <a:rPr lang="de-AT" dirty="0" smtClean="0"/>
              <a:t>Technological </a:t>
            </a:r>
            <a:r>
              <a:rPr lang="de-AT" dirty="0" err="1" smtClean="0"/>
              <a:t>policies</a:t>
            </a:r>
            <a:r>
              <a:rPr lang="de-AT" dirty="0" smtClean="0"/>
              <a:t> </a:t>
            </a:r>
            <a:r>
              <a:rPr lang="de-AT" dirty="0" err="1" smtClean="0"/>
              <a:t>similar</a:t>
            </a:r>
            <a:r>
              <a:rPr lang="de-AT" dirty="0" smtClean="0"/>
              <a:t> (</a:t>
            </a:r>
            <a:r>
              <a:rPr lang="de-AT" dirty="0" err="1" smtClean="0"/>
              <a:t>renewables</a:t>
            </a:r>
            <a:r>
              <a:rPr lang="de-AT" dirty="0" smtClean="0"/>
              <a:t>, </a:t>
            </a:r>
            <a:r>
              <a:rPr lang="de-AT" dirty="0" err="1" smtClean="0"/>
              <a:t>efficiency</a:t>
            </a:r>
            <a:r>
              <a:rPr lang="de-AT" dirty="0" smtClean="0"/>
              <a:t> </a:t>
            </a:r>
            <a:r>
              <a:rPr lang="de-AT" dirty="0" err="1" smtClean="0"/>
              <a:t>increase</a:t>
            </a:r>
            <a:r>
              <a:rPr lang="de-AT" dirty="0" smtClean="0"/>
              <a:t>)</a:t>
            </a:r>
          </a:p>
          <a:p>
            <a:r>
              <a:rPr lang="de-AT" dirty="0" smtClean="0"/>
              <a:t>Information </a:t>
            </a:r>
            <a:r>
              <a:rPr lang="de-AT" dirty="0" err="1" smtClean="0"/>
              <a:t>available</a:t>
            </a:r>
            <a:endParaRPr lang="de-AT" dirty="0" smtClean="0"/>
          </a:p>
          <a:p>
            <a:r>
              <a:rPr lang="de-AT" dirty="0" err="1" smtClean="0"/>
              <a:t>Involvement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inhabitants</a:t>
            </a:r>
            <a:endParaRPr lang="de-AT" dirty="0" smtClean="0"/>
          </a:p>
          <a:p>
            <a:r>
              <a:rPr lang="de-AT" dirty="0" smtClean="0"/>
              <a:t>Attitude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people</a:t>
            </a:r>
            <a:r>
              <a:rPr lang="de-AT" dirty="0" smtClean="0"/>
              <a:t> </a:t>
            </a:r>
            <a:r>
              <a:rPr lang="de-AT" dirty="0" err="1" smtClean="0"/>
              <a:t>matters</a:t>
            </a:r>
            <a:r>
              <a:rPr lang="de-AT" dirty="0" smtClean="0"/>
              <a:t> (smart </a:t>
            </a:r>
            <a:r>
              <a:rPr lang="de-AT" dirty="0" err="1" smtClean="0"/>
              <a:t>meter</a:t>
            </a:r>
            <a:r>
              <a:rPr lang="de-AT" dirty="0" smtClean="0"/>
              <a:t>, </a:t>
            </a:r>
            <a:r>
              <a:rPr lang="de-AT" dirty="0" err="1" smtClean="0"/>
              <a:t>recycling</a:t>
            </a:r>
            <a:r>
              <a:rPr lang="de-AT" dirty="0" smtClean="0"/>
              <a:t>, </a:t>
            </a:r>
            <a:r>
              <a:rPr lang="de-AT" dirty="0" err="1" smtClean="0"/>
              <a:t>carsharing</a:t>
            </a:r>
            <a:r>
              <a:rPr lang="de-AT" dirty="0" smtClean="0"/>
              <a:t>, e-</a:t>
            </a:r>
            <a:r>
              <a:rPr lang="de-AT" dirty="0" err="1" smtClean="0"/>
              <a:t>cars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467600" cy="1143000"/>
          </a:xfrm>
        </p:spPr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r>
              <a:rPr lang="de-AT" dirty="0" smtClean="0"/>
              <a:t>!</a:t>
            </a:r>
            <a:endParaRPr lang="de-A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5517232"/>
            <a:ext cx="6483350" cy="731837"/>
            <a:chOff x="884" y="9219"/>
            <a:chExt cx="10210" cy="115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64" y="9314"/>
              <a:ext cx="1330" cy="1056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5" name="rg_hi" descr="https://encrypted-tbn2.gstatic.com/images?q=tbn:ANd9GcQG-ipGy7VZtkHuMs5_LUd0UXRO5t8bZR9dMv3ez8w1oV9zZrpSt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28" y="9271"/>
              <a:ext cx="1007" cy="1009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1" y="9319"/>
              <a:ext cx="1280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6" y="9219"/>
              <a:ext cx="1419" cy="1015"/>
            </a:xfrm>
            <a:prstGeom prst="rect">
              <a:avLst/>
            </a:prstGeom>
            <a:noFill/>
            <a:ln w="9525">
              <a:round/>
              <a:headEnd/>
              <a:tailEnd/>
            </a:ln>
          </p:spPr>
        </p:pic>
        <p:pic>
          <p:nvPicPr>
            <p:cNvPr id="8" name="Obrázek 10" descr="logo3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4" y="9271"/>
              <a:ext cx="3524" cy="1009"/>
            </a:xfrm>
            <a:prstGeom prst="rect">
              <a:avLst/>
            </a:prstGeom>
            <a:noFill/>
          </p:spPr>
        </p:pic>
        <p:pic>
          <p:nvPicPr>
            <p:cNvPr id="9" name="rg_hi" descr="https://encrypted-tbn1.gstatic.com/images?q=tbn:ANd9GcQLLLh-giuY_dUkCsrGTZuWzFHeayrg0ZC5Xs7XBx5fh3PCR-Z4m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7" y="9283"/>
              <a:ext cx="1036" cy="951"/>
            </a:xfrm>
            <a:prstGeom prst="rect">
              <a:avLst/>
            </a:prstGeom>
            <a:noFill/>
          </p:spPr>
        </p:pic>
      </p:grp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67600" cy="1143000"/>
          </a:xfrm>
        </p:spPr>
        <p:txBody>
          <a:bodyPr>
            <a:normAutofit/>
          </a:bodyPr>
          <a:lstStyle/>
          <a:p>
            <a:r>
              <a:rPr lang="de-AT" sz="3600" b="1" dirty="0" smtClean="0"/>
              <a:t>Outline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907704" y="1628800"/>
            <a:ext cx="4248472" cy="487375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e-AT" dirty="0" smtClean="0"/>
              <a:t>Goal </a:t>
            </a:r>
            <a:r>
              <a:rPr lang="de-AT" dirty="0" err="1" smtClean="0"/>
              <a:t>And</a:t>
            </a:r>
            <a:r>
              <a:rPr lang="de-AT" dirty="0" smtClean="0"/>
              <a:t> Motivation</a:t>
            </a:r>
          </a:p>
          <a:p>
            <a:pPr marL="457200" indent="-457200">
              <a:buFont typeface="+mj-lt"/>
              <a:buAutoNum type="arabicParenR"/>
            </a:pPr>
            <a:r>
              <a:rPr lang="de-AT" dirty="0" err="1" smtClean="0"/>
              <a:t>Methodology</a:t>
            </a:r>
            <a:endParaRPr lang="de-AT" dirty="0" smtClean="0"/>
          </a:p>
          <a:p>
            <a:pPr marL="457200" indent="-457200">
              <a:buFont typeface="+mj-lt"/>
              <a:buAutoNum type="arabicParenR"/>
            </a:pPr>
            <a:r>
              <a:rPr lang="de-AT" dirty="0" err="1" smtClean="0"/>
              <a:t>Definitions</a:t>
            </a:r>
            <a:endParaRPr lang="de-AT" dirty="0" smtClean="0"/>
          </a:p>
          <a:p>
            <a:pPr marL="457200" indent="-457200">
              <a:buFont typeface="+mj-lt"/>
              <a:buAutoNum type="arabicParenR"/>
            </a:pPr>
            <a:r>
              <a:rPr lang="de-AT" dirty="0" smtClean="0"/>
              <a:t>The Smart Region </a:t>
            </a:r>
            <a:r>
              <a:rPr lang="de-AT" dirty="0" err="1" smtClean="0"/>
              <a:t>Vrchlabí</a:t>
            </a:r>
            <a:endParaRPr lang="de-AT" dirty="0" smtClean="0"/>
          </a:p>
          <a:p>
            <a:pPr marL="457200" indent="-457200">
              <a:buFont typeface="+mj-lt"/>
              <a:buAutoNum type="arabicParenR"/>
            </a:pPr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endParaRPr lang="de-AT" dirty="0" smtClean="0"/>
          </a:p>
          <a:p>
            <a:pPr marL="457200" indent="-457200">
              <a:buFont typeface="+mj-lt"/>
              <a:buAutoNum type="arabicParenR"/>
            </a:pPr>
            <a:r>
              <a:rPr lang="de-AT" dirty="0" smtClean="0"/>
              <a:t>Smart City </a:t>
            </a:r>
            <a:r>
              <a:rPr lang="de-AT" dirty="0" err="1" smtClean="0"/>
              <a:t>projects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EU-28</a:t>
            </a:r>
          </a:p>
          <a:p>
            <a:pPr marL="457200" indent="-457200">
              <a:buFont typeface="+mj-lt"/>
              <a:buAutoNum type="arabicParenR"/>
            </a:pPr>
            <a:r>
              <a:rPr lang="de-AT" dirty="0" err="1" smtClean="0"/>
              <a:t>Comparison</a:t>
            </a:r>
            <a:endParaRPr lang="de-AT" dirty="0" smtClean="0"/>
          </a:p>
          <a:p>
            <a:pPr marL="457200" indent="-457200">
              <a:buFont typeface="+mj-lt"/>
              <a:buAutoNum type="arabicParenR"/>
            </a:pPr>
            <a:r>
              <a:rPr lang="de-AT" dirty="0" err="1" smtClean="0"/>
              <a:t>Conclusion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Goal </a:t>
            </a:r>
            <a:r>
              <a:rPr lang="de-AT" dirty="0" err="1" smtClean="0"/>
              <a:t>and</a:t>
            </a:r>
            <a:r>
              <a:rPr lang="de-AT" dirty="0" smtClean="0"/>
              <a:t> Motivation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u="sng" dirty="0" smtClean="0"/>
              <a:t>Goal: </a:t>
            </a:r>
            <a:r>
              <a:rPr lang="de-AT" dirty="0" smtClean="0"/>
              <a:t>On </a:t>
            </a:r>
            <a:r>
              <a:rPr lang="de-AT" dirty="0" err="1" smtClean="0"/>
              <a:t>basis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Smart Region </a:t>
            </a:r>
            <a:r>
              <a:rPr lang="de-AT" dirty="0" err="1" smtClean="0"/>
              <a:t>Vrchlabí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Region </a:t>
            </a:r>
            <a:r>
              <a:rPr lang="de-AT" dirty="0" err="1" smtClean="0"/>
              <a:t>Hartberg</a:t>
            </a:r>
            <a:r>
              <a:rPr lang="de-AT" dirty="0" smtClean="0"/>
              <a:t> </a:t>
            </a:r>
            <a:r>
              <a:rPr lang="de-AT" dirty="0" err="1" smtClean="0"/>
              <a:t>compare</a:t>
            </a:r>
            <a:r>
              <a:rPr lang="de-AT" dirty="0" smtClean="0"/>
              <a:t> countries in </a:t>
            </a:r>
            <a:r>
              <a:rPr lang="de-AT" dirty="0" err="1" smtClean="0"/>
              <a:t>terms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Smart </a:t>
            </a:r>
            <a:r>
              <a:rPr lang="de-AT" dirty="0" err="1" smtClean="0"/>
              <a:t>city</a:t>
            </a:r>
            <a:r>
              <a:rPr lang="de-AT" dirty="0" smtClean="0"/>
              <a:t> </a:t>
            </a:r>
            <a:r>
              <a:rPr lang="de-AT" dirty="0" err="1" smtClean="0"/>
              <a:t>concept</a:t>
            </a:r>
            <a:endParaRPr lang="de-AT" dirty="0" smtClean="0"/>
          </a:p>
          <a:p>
            <a:pPr lvl="1"/>
            <a:r>
              <a:rPr lang="de-AT" dirty="0" smtClean="0"/>
              <a:t>Technology</a:t>
            </a:r>
          </a:p>
          <a:p>
            <a:pPr lvl="1"/>
            <a:r>
              <a:rPr lang="de-AT" dirty="0" smtClean="0"/>
              <a:t>Attitude</a:t>
            </a:r>
          </a:p>
          <a:p>
            <a:pPr>
              <a:buNone/>
            </a:pPr>
            <a:endParaRPr lang="de-AT" dirty="0" smtClean="0"/>
          </a:p>
          <a:p>
            <a:r>
              <a:rPr lang="de-AT" u="sng" dirty="0" smtClean="0"/>
              <a:t>Motivation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smart </a:t>
            </a:r>
            <a:r>
              <a:rPr lang="de-AT" dirty="0" err="1" smtClean="0"/>
              <a:t>cities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Cover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demand</a:t>
            </a:r>
            <a:endParaRPr lang="de-AT" dirty="0" smtClean="0"/>
          </a:p>
          <a:p>
            <a:pPr lvl="1"/>
            <a:r>
              <a:rPr lang="de-AT" dirty="0" err="1" smtClean="0"/>
              <a:t>Guarantee</a:t>
            </a:r>
            <a:r>
              <a:rPr lang="de-AT" dirty="0" smtClean="0"/>
              <a:t> </a:t>
            </a:r>
            <a:r>
              <a:rPr lang="de-AT" dirty="0" err="1" smtClean="0"/>
              <a:t>reliable</a:t>
            </a:r>
            <a:r>
              <a:rPr lang="de-AT" dirty="0" smtClean="0"/>
              <a:t>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supply</a:t>
            </a:r>
            <a:endParaRPr lang="de-AT" dirty="0" smtClean="0"/>
          </a:p>
          <a:p>
            <a:pPr lvl="1"/>
            <a:r>
              <a:rPr lang="de-AT" dirty="0" err="1" smtClean="0"/>
              <a:t>Integrate</a:t>
            </a:r>
            <a:r>
              <a:rPr lang="de-AT" dirty="0" smtClean="0"/>
              <a:t> </a:t>
            </a:r>
            <a:r>
              <a:rPr lang="de-AT" dirty="0" err="1" smtClean="0"/>
              <a:t>renewables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Methodology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de-AT" dirty="0" smtClean="0"/>
              <a:t>Research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endParaRPr lang="de-AT" dirty="0" smtClean="0"/>
          </a:p>
          <a:p>
            <a:pPr lvl="1"/>
            <a:r>
              <a:rPr lang="de-AT" dirty="0" err="1" smtClean="0"/>
              <a:t>Choose</a:t>
            </a:r>
            <a:r>
              <a:rPr lang="de-AT" dirty="0" smtClean="0"/>
              <a:t> </a:t>
            </a:r>
            <a:r>
              <a:rPr lang="de-AT" dirty="0" err="1" smtClean="0"/>
              <a:t>two</a:t>
            </a:r>
            <a:r>
              <a:rPr lang="de-AT" dirty="0" smtClean="0"/>
              <a:t> </a:t>
            </a:r>
            <a:r>
              <a:rPr lang="de-AT" dirty="0" err="1" smtClean="0"/>
              <a:t>appropriate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endParaRPr lang="de-AT" dirty="0" smtClean="0"/>
          </a:p>
          <a:p>
            <a:pPr lvl="1"/>
            <a:r>
              <a:rPr lang="de-AT" dirty="0" err="1" smtClean="0"/>
              <a:t>Collect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pPr lvl="1"/>
            <a:r>
              <a:rPr lang="de-AT" dirty="0" smtClean="0"/>
              <a:t>Set </a:t>
            </a:r>
            <a:r>
              <a:rPr lang="de-AT" dirty="0" err="1" smtClean="0"/>
              <a:t>criteria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comparison</a:t>
            </a:r>
            <a:endParaRPr lang="de-AT" dirty="0" smtClean="0"/>
          </a:p>
          <a:p>
            <a:pPr lvl="1"/>
            <a:r>
              <a:rPr lang="de-AT" dirty="0" err="1" smtClean="0"/>
              <a:t>Compare</a:t>
            </a:r>
            <a:r>
              <a:rPr lang="de-AT" dirty="0" smtClean="0"/>
              <a:t> </a:t>
            </a:r>
            <a:r>
              <a:rPr lang="de-AT" dirty="0" err="1" smtClean="0"/>
              <a:t>projects</a:t>
            </a:r>
            <a:endParaRPr lang="de-AT" dirty="0" smtClean="0"/>
          </a:p>
          <a:p>
            <a:pPr lvl="1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5" name="Grafik 4" descr="lupent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645024"/>
            <a:ext cx="3240361" cy="208754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 err="1" smtClean="0"/>
              <a:t>Definitions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716016" y="1772816"/>
            <a:ext cx="3178696" cy="1036712"/>
          </a:xfrm>
        </p:spPr>
        <p:txBody>
          <a:bodyPr/>
          <a:lstStyle/>
          <a:p>
            <a:r>
              <a:rPr lang="de-AT" dirty="0" smtClean="0"/>
              <a:t>SET plan</a:t>
            </a:r>
          </a:p>
        </p:txBody>
      </p:sp>
      <p:pic>
        <p:nvPicPr>
          <p:cNvPr id="2050" name="Picture 2" descr="smartgri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80720" cy="32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259632" y="1484784"/>
            <a:ext cx="3178696" cy="15121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„smart“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/smart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/>
              <a:t>The Smart Region </a:t>
            </a:r>
            <a:r>
              <a:rPr lang="de-AT" sz="3600" b="1" dirty="0" err="1" smtClean="0"/>
              <a:t>Vrchlabí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u="sng" dirty="0" err="1" smtClean="0"/>
              <a:t>Reasons</a:t>
            </a:r>
            <a:r>
              <a:rPr lang="de-AT" u="sng" dirty="0" smtClean="0"/>
              <a:t> </a:t>
            </a:r>
            <a:r>
              <a:rPr lang="de-AT" u="sng" dirty="0" err="1" smtClean="0"/>
              <a:t>for</a:t>
            </a:r>
            <a:r>
              <a:rPr lang="de-AT" u="sng" dirty="0" smtClean="0"/>
              <a:t> </a:t>
            </a:r>
            <a:r>
              <a:rPr lang="de-AT" u="sng" dirty="0" err="1" smtClean="0"/>
              <a:t>choice</a:t>
            </a:r>
            <a:endParaRPr lang="de-AT" u="sng" dirty="0" smtClean="0"/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smtClean="0"/>
              <a:t>FUTUR/E/MOTION (2009)</a:t>
            </a:r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smtClean="0"/>
              <a:t>Proper </a:t>
            </a:r>
            <a:r>
              <a:rPr lang="cs-CZ" sz="2400" dirty="0" err="1" smtClean="0"/>
              <a:t>size</a:t>
            </a:r>
            <a:endParaRPr lang="cs-CZ" sz="2400" dirty="0" smtClean="0"/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err="1" smtClean="0"/>
              <a:t>Potential</a:t>
            </a:r>
            <a:r>
              <a:rPr lang="cs-CZ" sz="2400" dirty="0" smtClean="0"/>
              <a:t> </a:t>
            </a:r>
            <a:r>
              <a:rPr lang="cs-CZ" sz="2400" dirty="0" err="1" smtClean="0"/>
              <a:t>renewable</a:t>
            </a:r>
            <a:r>
              <a:rPr lang="cs-CZ" sz="2400" dirty="0" smtClean="0"/>
              <a:t> </a:t>
            </a:r>
            <a:r>
              <a:rPr lang="cs-CZ" sz="2400" dirty="0" err="1" smtClean="0"/>
              <a:t>sources</a:t>
            </a:r>
            <a:endParaRPr lang="cs-CZ" sz="2400" dirty="0" smtClean="0"/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err="1" smtClean="0"/>
              <a:t>Suitable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building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combined</a:t>
            </a:r>
            <a:r>
              <a:rPr lang="cs-CZ" sz="2400" dirty="0" smtClean="0"/>
              <a:t> </a:t>
            </a:r>
            <a:r>
              <a:rPr lang="cs-CZ" sz="2400" dirty="0" err="1" smtClean="0"/>
              <a:t>heat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power</a:t>
            </a:r>
            <a:r>
              <a:rPr lang="cs-CZ" sz="2400" dirty="0" smtClean="0"/>
              <a:t> </a:t>
            </a:r>
            <a:r>
              <a:rPr lang="cs-CZ" sz="2400" dirty="0" err="1" smtClean="0"/>
              <a:t>generation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endParaRPr lang="cs-CZ" sz="2400" dirty="0" smtClean="0"/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err="1" smtClean="0"/>
              <a:t>Location</a:t>
            </a:r>
            <a:r>
              <a:rPr lang="cs-CZ" sz="2400" dirty="0" smtClean="0"/>
              <a:t> </a:t>
            </a:r>
            <a:r>
              <a:rPr lang="cs-CZ" sz="2400" dirty="0" err="1" smtClean="0"/>
              <a:t>near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Giant</a:t>
            </a:r>
            <a:r>
              <a:rPr lang="cs-CZ" sz="2400" dirty="0" smtClean="0"/>
              <a:t> </a:t>
            </a:r>
            <a:r>
              <a:rPr lang="cs-CZ" sz="2400" dirty="0" err="1" smtClean="0"/>
              <a:t>Mountains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Park</a:t>
            </a:r>
          </a:p>
          <a:p>
            <a:pPr marL="822960" lvl="1" indent="-457200">
              <a:buFont typeface="+mj-lt"/>
              <a:buAutoNum type="arabicParenR"/>
            </a:pPr>
            <a:r>
              <a:rPr lang="cs-CZ" sz="2400" dirty="0" err="1" smtClean="0"/>
              <a:t>Friendly</a:t>
            </a:r>
            <a:r>
              <a:rPr lang="cs-CZ" sz="2400" dirty="0" smtClean="0"/>
              <a:t> </a:t>
            </a:r>
            <a:r>
              <a:rPr lang="cs-CZ" sz="2400" dirty="0" err="1" smtClean="0"/>
              <a:t>attitude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town</a:t>
            </a:r>
            <a:r>
              <a:rPr lang="cs-CZ" sz="2400" dirty="0" smtClean="0"/>
              <a:t> </a:t>
            </a:r>
            <a:r>
              <a:rPr lang="cs-CZ" sz="2400" dirty="0" err="1" smtClean="0"/>
              <a:t>leaders</a:t>
            </a:r>
            <a:endParaRPr lang="cs-CZ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6</a:t>
            </a:fld>
            <a:endParaRPr lang="de-AT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96950"/>
          </a:xfrm>
        </p:spPr>
        <p:txBody>
          <a:bodyPr>
            <a:normAutofit/>
          </a:bodyPr>
          <a:lstStyle/>
          <a:p>
            <a:r>
              <a:rPr lang="de-AT" sz="3600" b="1" dirty="0" smtClean="0"/>
              <a:t>The Smart Region </a:t>
            </a:r>
            <a:r>
              <a:rPr lang="de-AT" sz="3600" b="1" dirty="0" err="1" smtClean="0"/>
              <a:t>Vrchlabí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4402832" cy="3052936"/>
          </a:xfrm>
        </p:spPr>
        <p:txBody>
          <a:bodyPr>
            <a:normAutofit/>
          </a:bodyPr>
          <a:lstStyle/>
          <a:p>
            <a:r>
              <a:rPr lang="cs-CZ" u="sng" dirty="0" err="1" smtClean="0"/>
              <a:t>Description</a:t>
            </a:r>
            <a:endParaRPr lang="cs-CZ" u="sng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Gateway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Giant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13 000 </a:t>
            </a:r>
            <a:r>
              <a:rPr lang="cs-CZ" dirty="0" err="1" smtClean="0"/>
              <a:t>residants</a:t>
            </a:r>
            <a:r>
              <a:rPr lang="cs-CZ" dirty="0" smtClean="0"/>
              <a:t> – </a:t>
            </a:r>
            <a:r>
              <a:rPr lang="cs-CZ" dirty="0" err="1" smtClean="0"/>
              <a:t>only</a:t>
            </a:r>
            <a:r>
              <a:rPr lang="cs-CZ" dirty="0" smtClean="0"/>
              <a:t> Vrchlabí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477 </a:t>
            </a:r>
            <a:r>
              <a:rPr lang="cs-CZ" dirty="0" err="1" smtClean="0"/>
              <a:t>meters</a:t>
            </a:r>
            <a:r>
              <a:rPr lang="cs-CZ" dirty="0" smtClean="0"/>
              <a:t>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Regular</a:t>
            </a:r>
            <a:r>
              <a:rPr lang="cs-CZ" dirty="0" smtClean="0"/>
              <a:t> bus /</a:t>
            </a:r>
            <a:r>
              <a:rPr lang="cs-CZ" dirty="0" err="1" smtClean="0"/>
              <a:t>train</a:t>
            </a:r>
            <a:r>
              <a:rPr lang="cs-CZ" dirty="0" smtClean="0"/>
              <a:t> transport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Testing</a:t>
            </a:r>
            <a:r>
              <a:rPr lang="cs-CZ" dirty="0" smtClean="0"/>
              <a:t> </a:t>
            </a:r>
            <a:r>
              <a:rPr lang="cs-CZ" dirty="0" err="1" smtClean="0"/>
              <a:t>phase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de-AT" u="sng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44008" y="1340768"/>
            <a:ext cx="3754760" cy="22322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r>
              <a:rPr lang="cs-CZ" sz="2400" dirty="0" smtClean="0"/>
              <a:t>u</a:t>
            </a:r>
            <a:r>
              <a:rPr lang="cs-CZ" sz="2400" noProof="0" dirty="0" err="1" smtClean="0"/>
              <a:t>nification</a:t>
            </a:r>
            <a:r>
              <a:rPr lang="cs-CZ" sz="2400" noProof="0" dirty="0" smtClean="0"/>
              <a:t> to 35 </a:t>
            </a:r>
            <a:r>
              <a:rPr lang="cs-CZ" sz="2400" noProof="0" dirty="0" err="1" smtClean="0"/>
              <a:t>kV</a:t>
            </a:r>
            <a:endParaRPr lang="cs-CZ" sz="2400" noProof="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r>
              <a:rPr kumimoji="0" lang="cs-CZ" sz="2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lang="cs-CZ" sz="2400" dirty="0" err="1" smtClean="0"/>
              <a:t>c</a:t>
            </a:r>
            <a:r>
              <a:rPr kumimoji="0" lang="cs-CZ" sz="2400" b="0" i="0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ogeneration</a:t>
            </a:r>
            <a:r>
              <a:rPr kumimoji="0" lang="cs-CZ" sz="2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units</a:t>
            </a:r>
            <a:endParaRPr kumimoji="0" lang="cs-CZ" sz="24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r>
              <a:rPr kumimoji="0" lang="cs-CZ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Island </a:t>
            </a:r>
            <a:r>
              <a:rPr kumimoji="0" lang="cs-CZ" sz="24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  <a:endParaRPr kumimoji="0" lang="cs-CZ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r>
              <a:rPr lang="cs-CZ" sz="2400" dirty="0" err="1" smtClean="0"/>
              <a:t>e</a:t>
            </a:r>
            <a:r>
              <a:rPr lang="cs-CZ" sz="2400" noProof="0" dirty="0" smtClean="0"/>
              <a:t>lectric charging </a:t>
            </a:r>
            <a:r>
              <a:rPr lang="cs-CZ" sz="2400" noProof="0" dirty="0" smtClean="0"/>
              <a:t>stations</a:t>
            </a:r>
            <a:endParaRPr lang="de-AT" sz="2400" noProof="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r>
              <a:rPr lang="de-AT" sz="2400" noProof="0" dirty="0" smtClean="0"/>
              <a:t>Smart </a:t>
            </a:r>
            <a:r>
              <a:rPr lang="de-AT" sz="2400" noProof="0" dirty="0" err="1" smtClean="0"/>
              <a:t>metering</a:t>
            </a:r>
            <a:endParaRPr lang="de-AT" sz="2400" noProof="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arenR"/>
              <a:tabLst/>
              <a:defRPr/>
            </a:pPr>
            <a:endParaRPr kumimoji="0" lang="cs-CZ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de-AT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Lenka\Desktop\Mapa-republ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3717032"/>
            <a:ext cx="533556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r>
              <a:rPr lang="de-AT" dirty="0" smtClean="0"/>
              <a:t> (1/5) – </a:t>
            </a:r>
            <a:r>
              <a:rPr lang="de-AT" dirty="0" err="1" smtClean="0"/>
              <a:t>Comparable</a:t>
            </a:r>
            <a:r>
              <a:rPr lang="de-AT" dirty="0" smtClean="0"/>
              <a:t> Region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err="1" smtClean="0"/>
              <a:t>Similar</a:t>
            </a:r>
            <a:r>
              <a:rPr lang="de-AT" dirty="0" smtClean="0"/>
              <a:t> </a:t>
            </a:r>
            <a:r>
              <a:rPr lang="de-AT" dirty="0" err="1" smtClean="0"/>
              <a:t>size</a:t>
            </a:r>
            <a:r>
              <a:rPr lang="de-AT" dirty="0" smtClean="0"/>
              <a:t> </a:t>
            </a:r>
            <a:r>
              <a:rPr lang="de-AT" dirty="0" err="1" smtClean="0"/>
              <a:t>like</a:t>
            </a:r>
            <a:r>
              <a:rPr lang="de-AT" dirty="0" smtClean="0"/>
              <a:t> </a:t>
            </a:r>
            <a:r>
              <a:rPr lang="de-AT" dirty="0" err="1" smtClean="0"/>
              <a:t>Vrchlabí</a:t>
            </a:r>
            <a:endParaRPr lang="de-AT" dirty="0" smtClean="0"/>
          </a:p>
          <a:p>
            <a:r>
              <a:rPr lang="de-AT" dirty="0" smtClean="0"/>
              <a:t>Common </a:t>
            </a:r>
            <a:r>
              <a:rPr lang="de-AT" dirty="0" err="1" smtClean="0"/>
              <a:t>city</a:t>
            </a:r>
            <a:r>
              <a:rPr lang="de-AT" dirty="0" smtClean="0"/>
              <a:t> </a:t>
            </a:r>
            <a:r>
              <a:rPr lang="de-AT" dirty="0" err="1" smtClean="0"/>
              <a:t>structure</a:t>
            </a:r>
            <a:endParaRPr lang="de-AT" dirty="0" smtClean="0"/>
          </a:p>
          <a:p>
            <a:r>
              <a:rPr lang="de-AT" dirty="0" smtClean="0"/>
              <a:t>Pro-environmental </a:t>
            </a:r>
            <a:r>
              <a:rPr lang="de-AT" dirty="0" err="1" smtClean="0"/>
              <a:t>inhabitants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town‘s</a:t>
            </a:r>
            <a:r>
              <a:rPr lang="de-AT" dirty="0" smtClean="0"/>
              <a:t> </a:t>
            </a:r>
            <a:r>
              <a:rPr lang="de-AT" dirty="0" err="1" smtClean="0"/>
              <a:t>council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Region </a:t>
            </a:r>
            <a:r>
              <a:rPr lang="de-AT" dirty="0" err="1" smtClean="0"/>
              <a:t>Hartberg</a:t>
            </a:r>
            <a:r>
              <a:rPr lang="de-AT" dirty="0" smtClean="0"/>
              <a:t> (2/5) – </a:t>
            </a:r>
            <a:br>
              <a:rPr lang="de-AT" dirty="0" smtClean="0"/>
            </a:br>
            <a:r>
              <a:rPr lang="de-AT" dirty="0" smtClean="0"/>
              <a:t>General </a:t>
            </a:r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71F1B-AF8D-4B64-93AB-0F7F66E014AF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4320480" cy="214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de-AT" sz="2400" dirty="0" smtClean="0"/>
              <a:t>: East </a:t>
            </a:r>
            <a:r>
              <a:rPr lang="de-AT" sz="2400" dirty="0" err="1" smtClean="0"/>
              <a:t>part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Styria</a:t>
            </a:r>
            <a:endParaRPr lang="de-AT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de-AT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de-AT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Città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Slow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de-AT" sz="2400" baseline="0" dirty="0" smtClean="0"/>
              <a:t>Klimabündnis</a:t>
            </a:r>
            <a:r>
              <a:rPr lang="de-AT" sz="2400" dirty="0" smtClean="0"/>
              <a:t> Österreich </a:t>
            </a:r>
            <a:r>
              <a:rPr lang="de-AT" sz="2400" dirty="0" err="1" smtClean="0"/>
              <a:t>member</a:t>
            </a:r>
            <a:r>
              <a:rPr lang="de-AT" sz="2400" dirty="0" smtClean="0"/>
              <a:t> </a:t>
            </a:r>
            <a:r>
              <a:rPr lang="de-AT" sz="2400" dirty="0" err="1" smtClean="0"/>
              <a:t>since</a:t>
            </a:r>
            <a:r>
              <a:rPr lang="de-AT" sz="2400" dirty="0" smtClean="0"/>
              <a:t> 1992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Good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basis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A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for</a:t>
            </a: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smart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city</a:t>
            </a:r>
            <a:r>
              <a:rPr kumimoji="0" lang="de-A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A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project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1.7.2015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771</Words>
  <Application>Microsoft Office PowerPoint</Application>
  <PresentationFormat>Bildschirmpräsentation (4:3)</PresentationFormat>
  <Paragraphs>219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Nereus</vt:lpstr>
      <vt:lpstr>Smart Cities: State of the Art and Comparison</vt:lpstr>
      <vt:lpstr>Outline</vt:lpstr>
      <vt:lpstr>Goal and Motivation</vt:lpstr>
      <vt:lpstr>Methodology</vt:lpstr>
      <vt:lpstr>Definitions</vt:lpstr>
      <vt:lpstr>The Smart Region Vrchlabí</vt:lpstr>
      <vt:lpstr>The Smart Region Vrchlabí</vt:lpstr>
      <vt:lpstr>The Region Hartberg (1/5) – Comparable Region</vt:lpstr>
      <vt:lpstr>The Region Hartberg (2/5) –  General Overview</vt:lpstr>
      <vt:lpstr>The Region Hartberg (3/5) –  Smart City Features done</vt:lpstr>
      <vt:lpstr>The Region Hartberg (4/5) –  Smart City Features done</vt:lpstr>
      <vt:lpstr>The Region Hartberg (5/5) –  Smart City Features to come</vt:lpstr>
      <vt:lpstr>Smart City projects in the EU-28</vt:lpstr>
      <vt:lpstr>Comparison (1/3)</vt:lpstr>
      <vt:lpstr>Comparison (2/3)</vt:lpstr>
      <vt:lpstr>Comparison (3/3)</vt:lpstr>
      <vt:lpstr>Conclusion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Cities: State of the Art and Comparison</dc:title>
  <dc:creator>Richi</dc:creator>
  <cp:lastModifiedBy>Richi</cp:lastModifiedBy>
  <cp:revision>21</cp:revision>
  <dcterms:created xsi:type="dcterms:W3CDTF">2015-06-29T09:16:34Z</dcterms:created>
  <dcterms:modified xsi:type="dcterms:W3CDTF">2015-07-01T09:23:53Z</dcterms:modified>
</cp:coreProperties>
</file>