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2" r:id="rId7"/>
    <p:sldId id="260" r:id="rId8"/>
    <p:sldId id="261" r:id="rId9"/>
    <p:sldId id="27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F2ED4-C58C-47CA-A5AA-9EF945A4FA8A}" type="datetimeFigureOut">
              <a:rPr lang="cs-CZ" smtClean="0"/>
              <a:pPr/>
              <a:t>30.6.2015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12912-828B-4E74-B062-85DE9EBB62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B068-F5A6-42A7-8108-F835C58310AC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349E-CF84-417F-8D3C-334E98011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E6A7-7894-4345-A3E1-A6A7080F9D20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349E-CF84-417F-8D3C-334E98011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EC2E-9B00-42BE-88A3-B1C39874F77D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349E-CF84-417F-8D3C-334E98011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E1545E4-3210-4BB2-97CD-2A1A97F1DF85}" type="datetime1">
              <a:rPr lang="cs-CZ" smtClean="0"/>
              <a:pPr/>
              <a:t>30.6.2015</a:t>
            </a:fld>
            <a:endParaRPr lang="en-US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30" name="Obrázek 10" descr="logo3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021288"/>
            <a:ext cx="22367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rg_hi" descr="https://encrypted-tbn1.gstatic.com/images?q=tbn:ANd9GcQLLLh-giuY_dUkCsrGTZuWzFHeayrg0ZC5Xs7XBx5fh3PCR-Z4m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093296"/>
            <a:ext cx="657225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D340DA2-8775-4BBA-BE8F-031B35621D5E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23570F4-4BD4-4625-8894-F90777DB62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3FABBE6-7E69-4EAB-9B0E-2C0A718D7AE4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23570F4-4BD4-4625-8894-F90777DB62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5C57-C876-450C-9AD3-42E10DC8C86E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201A-95F0-41B3-B6D2-DEDD3812C1BE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4ACCBF-5523-4250-9BC7-BAF792E1DE30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3570F4-4BD4-4625-8894-F90777DB62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11C9-F5C0-4467-90BB-D907BEFAC7BD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A8B09C-4399-472F-92BA-8C36314B239B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23570F4-4BD4-4625-8894-F90777DB62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01633-BFC5-4AB8-8F1F-24817DE32121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349E-CF84-417F-8D3C-334E98011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914556-25AC-4869-9864-C251E80C4338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3570F4-4BD4-4625-8894-F90777DB62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8F95-A99C-4980-989F-7B3F72353010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3FD21-CEF4-4890-88F9-B3FD060B1C3F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920E4-68E7-4B9B-B4DA-2516059A70AF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349E-CF84-417F-8D3C-334E98011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BCAA-8627-4552-A909-B27EEBCD7D2A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349E-CF84-417F-8D3C-334E98011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7ABA-0BA0-41F0-87EF-60AB9ABC6CA7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349E-CF84-417F-8D3C-334E98011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85F1F-D126-4A65-8F67-3C70BF3A5861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349E-CF84-417F-8D3C-334E98011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371DE-8B77-4328-B004-82568B6CBE2F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349E-CF84-417F-8D3C-334E98011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CEFC-4EDE-45CF-9851-E25C4A9EF083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349E-CF84-417F-8D3C-334E98011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BB68C-0C23-4F37-9019-AB41E21842B6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9349E-CF84-417F-8D3C-334E98011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46C0C-DFE4-49FA-A709-2EECDB6A5DFF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9349E-CF84-417F-8D3C-334E98011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1F087C4-66B6-4657-AC4D-FEBBF056256A}" type="datetime1">
              <a:rPr lang="cs-CZ" smtClean="0"/>
              <a:pPr/>
              <a:t>30.6.2015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23570F4-4BD4-4625-8894-F90777DB624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d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ydos.cz/cs/rocenka_pdf/Rocenka_dopravy_2013.pdf" TargetMode="External"/><Relationship Id="rId2" Type="http://schemas.openxmlformats.org/officeDocument/2006/relationships/hyperlink" Target="http://www.ieep.cz/editor/assets/publikace/pdf/5IE431_sikyta.pdf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ECONOMICS OF E-MOBILITY: COSTS, FUELS AND ELECTRICITY PRICES, TAXES AND LEGISLATION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Sara </a:t>
            </a:r>
            <a:r>
              <a:rPr lang="en-US" b="1" dirty="0" err="1"/>
              <a:t>Shafiee</a:t>
            </a:r>
            <a:r>
              <a:rPr lang="en-US" b="1" dirty="0"/>
              <a:t>, Lenka </a:t>
            </a:r>
            <a:r>
              <a:rPr lang="en-US" b="1" dirty="0" err="1"/>
              <a:t>Zemková</a:t>
            </a:r>
            <a:endParaRPr lang="cs-CZ" dirty="0"/>
          </a:p>
          <a:p>
            <a:r>
              <a:rPr lang="cs-CZ" dirty="0" err="1" smtClean="0"/>
              <a:t>Summer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2015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1</a:t>
            </a:fld>
            <a:endParaRPr kumimoji="0" lang="en-US" dirty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framework</a:t>
            </a:r>
            <a:r>
              <a:rPr lang="cs-CZ" dirty="0" smtClean="0"/>
              <a:t> in 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</a:t>
            </a:r>
            <a:r>
              <a:rPr lang="en-US" dirty="0" smtClean="0"/>
              <a:t>o </a:t>
            </a:r>
            <a:r>
              <a:rPr lang="en-US" dirty="0"/>
              <a:t>political </a:t>
            </a:r>
            <a:r>
              <a:rPr lang="en-US" dirty="0" smtClean="0"/>
              <a:t>help</a:t>
            </a:r>
            <a:r>
              <a:rPr lang="cs-CZ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electric vehicles in Czech </a:t>
            </a:r>
            <a:r>
              <a:rPr lang="en-US" dirty="0" smtClean="0"/>
              <a:t>Republic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in </a:t>
            </a:r>
            <a:r>
              <a:rPr lang="cs-CZ" dirty="0" err="1" smtClean="0"/>
              <a:t>Austria</a:t>
            </a:r>
            <a:endParaRPr lang="cs-CZ" dirty="0"/>
          </a:p>
          <a:p>
            <a:r>
              <a:rPr lang="cs-CZ" dirty="0" smtClean="0"/>
              <a:t>BUT: P</a:t>
            </a:r>
            <a:r>
              <a:rPr lang="en-US" dirty="0" err="1" smtClean="0"/>
              <a:t>ossible</a:t>
            </a:r>
            <a:r>
              <a:rPr lang="en-US" dirty="0" smtClean="0"/>
              <a:t> </a:t>
            </a:r>
            <a:r>
              <a:rPr lang="en-US" dirty="0"/>
              <a:t>financial help in a new subsidy program for up to </a:t>
            </a:r>
            <a:r>
              <a:rPr lang="en-US" dirty="0" smtClean="0"/>
              <a:t>approx</a:t>
            </a:r>
            <a:r>
              <a:rPr lang="en-US" dirty="0"/>
              <a:t>. 7400 </a:t>
            </a:r>
            <a:r>
              <a:rPr lang="en-US" dirty="0" smtClean="0"/>
              <a:t>EUR</a:t>
            </a:r>
            <a:r>
              <a:rPr lang="cs-CZ" dirty="0" smtClean="0"/>
              <a:t> (</a:t>
            </a:r>
            <a:r>
              <a:rPr lang="cs-CZ" dirty="0" err="1" smtClean="0"/>
              <a:t>but</a:t>
            </a:r>
            <a:r>
              <a:rPr lang="cs-CZ" dirty="0" smtClean="0"/>
              <a:t> just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villages</a:t>
            </a:r>
            <a:r>
              <a:rPr lang="cs-CZ" dirty="0" smtClean="0"/>
              <a:t> in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parks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Experts</a:t>
            </a:r>
            <a:r>
              <a:rPr lang="cs-CZ" dirty="0" smtClean="0"/>
              <a:t> </a:t>
            </a:r>
            <a:r>
              <a:rPr lang="cs-CZ" dirty="0" err="1" smtClean="0"/>
              <a:t>recommend</a:t>
            </a:r>
            <a:r>
              <a:rPr lang="cs-CZ" dirty="0" smtClean="0"/>
              <a:t> free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discounted</a:t>
            </a:r>
            <a:r>
              <a:rPr lang="cs-CZ" dirty="0" smtClean="0"/>
              <a:t> parking in </a:t>
            </a:r>
            <a:r>
              <a:rPr lang="cs-CZ" dirty="0" err="1" smtClean="0"/>
              <a:t>cities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en-US" dirty="0"/>
              <a:t>possibility to use fast lanes during rush </a:t>
            </a:r>
            <a:r>
              <a:rPr lang="en-US" dirty="0" smtClean="0"/>
              <a:t>hours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Fuel</a:t>
            </a:r>
            <a:r>
              <a:rPr lang="cs-CZ" dirty="0" smtClean="0"/>
              <a:t> </a:t>
            </a:r>
            <a:r>
              <a:rPr lang="cs-CZ" dirty="0" err="1" smtClean="0"/>
              <a:t>taxes</a:t>
            </a:r>
            <a:r>
              <a:rPr lang="cs-CZ" dirty="0" smtClean="0"/>
              <a:t> in AU</a:t>
            </a:r>
            <a:endParaRPr lang="cs-CZ" dirty="0"/>
          </a:p>
        </p:txBody>
      </p:sp>
      <p:pic>
        <p:nvPicPr>
          <p:cNvPr id="4098" name="Picture 2" descr="Real fuel taxes Austria 1994 - 2010"/>
          <p:cNvPicPr>
            <a:picLocks noChangeAspect="1" noChangeArrowheads="1"/>
          </p:cNvPicPr>
          <p:nvPr/>
        </p:nvPicPr>
        <p:blipFill>
          <a:blip r:embed="rId2" cstate="print"/>
          <a:srcRect t="4459" b="31422"/>
          <a:stretch>
            <a:fillRect/>
          </a:stretch>
        </p:blipFill>
        <p:spPr bwMode="auto">
          <a:xfrm>
            <a:off x="683568" y="1412776"/>
            <a:ext cx="8122436" cy="418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4139952" y="5661248"/>
            <a:ext cx="5057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Source: www.transportenvironment.org, </a:t>
            </a:r>
            <a:r>
              <a:rPr lang="en-US" dirty="0" smtClean="0"/>
              <a:t>201</a:t>
            </a:r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Fuel</a:t>
            </a:r>
            <a:r>
              <a:rPr lang="cs-CZ" dirty="0" smtClean="0"/>
              <a:t> </a:t>
            </a:r>
            <a:r>
              <a:rPr lang="cs-CZ" dirty="0" err="1" smtClean="0"/>
              <a:t>taxes</a:t>
            </a:r>
            <a:r>
              <a:rPr lang="cs-CZ" dirty="0" smtClean="0"/>
              <a:t> in CZ</a:t>
            </a:r>
            <a:endParaRPr lang="cs-CZ" dirty="0"/>
          </a:p>
        </p:txBody>
      </p:sp>
      <p:pic>
        <p:nvPicPr>
          <p:cNvPr id="5122" name="Picture 2" descr="Real fuel taxes Czech republic 2004- 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8070140" cy="4117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3995936" y="5661248"/>
            <a:ext cx="5057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Source: www.transportenvironment.org, </a:t>
            </a:r>
            <a:r>
              <a:rPr lang="en-US" dirty="0" smtClean="0"/>
              <a:t>201</a:t>
            </a:r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EVs</a:t>
            </a:r>
            <a:r>
              <a:rPr lang="cs-CZ" dirty="0" smtClean="0"/>
              <a:t> </a:t>
            </a:r>
            <a:r>
              <a:rPr lang="cs-CZ" dirty="0" err="1" smtClean="0"/>
              <a:t>Sales</a:t>
            </a:r>
            <a:r>
              <a:rPr lang="cs-CZ" dirty="0" smtClean="0"/>
              <a:t> in CZ </a:t>
            </a:r>
            <a:r>
              <a:rPr lang="cs-CZ" dirty="0" err="1" smtClean="0"/>
              <a:t>and</a:t>
            </a:r>
            <a:r>
              <a:rPr lang="cs-CZ" dirty="0" smtClean="0"/>
              <a:t> AU</a:t>
            </a:r>
            <a:endParaRPr lang="cs-CZ" dirty="0"/>
          </a:p>
        </p:txBody>
      </p:sp>
      <p:pic>
        <p:nvPicPr>
          <p:cNvPr id="6146" name="Graf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88840"/>
            <a:ext cx="4082802" cy="2779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Chart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988840"/>
            <a:ext cx="442798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1259632" y="4797152"/>
            <a:ext cx="313202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Data </a:t>
            </a:r>
            <a:r>
              <a:rPr lang="cs-CZ" sz="1400" dirty="0" err="1"/>
              <a:t>source</a:t>
            </a:r>
            <a:r>
              <a:rPr lang="cs-CZ" sz="1400" dirty="0"/>
              <a:t>: Ministry </a:t>
            </a:r>
            <a:r>
              <a:rPr lang="cs-CZ" sz="1400" dirty="0" err="1"/>
              <a:t>of</a:t>
            </a:r>
            <a:r>
              <a:rPr lang="cs-CZ" sz="1400" dirty="0"/>
              <a:t> Transport, 2013</a:t>
            </a:r>
          </a:p>
        </p:txBody>
      </p:sp>
      <p:sp>
        <p:nvSpPr>
          <p:cNvPr id="6" name="Obdélník 5"/>
          <p:cNvSpPr/>
          <p:nvPr/>
        </p:nvSpPr>
        <p:spPr>
          <a:xfrm>
            <a:off x="4572000" y="4797152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Data Source: Own Graphic database on </a:t>
            </a:r>
            <a:r>
              <a:rPr lang="en-US" sz="1400" dirty="0" err="1"/>
              <a:t>Statistik.at</a:t>
            </a:r>
            <a:r>
              <a:rPr lang="en-US" sz="1400" dirty="0"/>
              <a:t>, 2015</a:t>
            </a:r>
            <a:endParaRPr lang="cs-CZ" sz="14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Conclusions</a:t>
            </a:r>
            <a:r>
              <a:rPr lang="cs-CZ" dirty="0" smtClean="0"/>
              <a:t>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</a:t>
            </a:r>
            <a:r>
              <a:rPr lang="en-US" dirty="0" err="1" smtClean="0"/>
              <a:t>ignificant</a:t>
            </a:r>
            <a:r>
              <a:rPr lang="en-US" dirty="0" smtClean="0"/>
              <a:t> </a:t>
            </a:r>
            <a:r>
              <a:rPr lang="en-US" dirty="0"/>
              <a:t>differences in the field of EVs sales in CZ and </a:t>
            </a:r>
            <a:r>
              <a:rPr lang="en-US" dirty="0" smtClean="0"/>
              <a:t>AU</a:t>
            </a:r>
            <a:r>
              <a:rPr lang="cs-CZ" dirty="0" smtClean="0"/>
              <a:t> (3 </a:t>
            </a:r>
            <a:r>
              <a:rPr lang="cs-CZ" dirty="0" err="1" smtClean="0"/>
              <a:t>times</a:t>
            </a:r>
            <a:r>
              <a:rPr lang="cs-CZ" dirty="0" smtClean="0"/>
              <a:t> more)</a:t>
            </a:r>
            <a:r>
              <a:rPr lang="en-US" dirty="0" smtClean="0"/>
              <a:t> </a:t>
            </a:r>
            <a:r>
              <a:rPr lang="en-US" dirty="0"/>
              <a:t>although the electricity is cheaper in Czech </a:t>
            </a:r>
            <a:r>
              <a:rPr lang="en-US" dirty="0" smtClean="0"/>
              <a:t>Republic</a:t>
            </a:r>
            <a:endParaRPr lang="cs-CZ" dirty="0" smtClean="0"/>
          </a:p>
          <a:p>
            <a:r>
              <a:rPr lang="cs-CZ" dirty="0" smtClean="0"/>
              <a:t>F</a:t>
            </a:r>
            <a:r>
              <a:rPr lang="en-US" dirty="0" err="1" smtClean="0"/>
              <a:t>inancial</a:t>
            </a:r>
            <a:r>
              <a:rPr lang="en-US" dirty="0" smtClean="0"/>
              <a:t> </a:t>
            </a:r>
            <a:r>
              <a:rPr lang="en-US" dirty="0"/>
              <a:t>support missing in </a:t>
            </a:r>
            <a:r>
              <a:rPr lang="en-US" dirty="0" smtClean="0"/>
              <a:t>CZ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/>
              <a:t>the EVs industry is called "in its </a:t>
            </a:r>
            <a:r>
              <a:rPr lang="en-US" dirty="0" smtClean="0"/>
              <a:t>infancy„</a:t>
            </a:r>
            <a:endParaRPr lang="cs-CZ" dirty="0" smtClean="0"/>
          </a:p>
          <a:p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strong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support in AU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a </a:t>
            </a:r>
            <a:r>
              <a:rPr lang="cs-CZ" dirty="0" err="1" smtClean="0"/>
              <a:t>reason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sales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Conclusions</a:t>
            </a:r>
            <a:r>
              <a:rPr lang="cs-CZ" dirty="0" smtClean="0"/>
              <a:t>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/>
              <a:t>correlation between political support and amount of </a:t>
            </a:r>
            <a:r>
              <a:rPr lang="en-US" dirty="0" err="1" smtClean="0"/>
              <a:t>Evs</a:t>
            </a:r>
            <a:endParaRPr lang="cs-CZ" dirty="0" smtClean="0"/>
          </a:p>
          <a:p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reason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environmental</a:t>
            </a:r>
            <a:r>
              <a:rPr lang="cs-CZ" dirty="0" smtClean="0"/>
              <a:t> </a:t>
            </a:r>
            <a:r>
              <a:rPr lang="cs-CZ" dirty="0" err="1" smtClean="0"/>
              <a:t>behavior</a:t>
            </a:r>
            <a:r>
              <a:rPr lang="cs-CZ" dirty="0" smtClean="0"/>
              <a:t>, </a:t>
            </a:r>
            <a:r>
              <a:rPr lang="cs-CZ" dirty="0" err="1" smtClean="0"/>
              <a:t>better</a:t>
            </a:r>
            <a:r>
              <a:rPr lang="cs-CZ" dirty="0" smtClean="0"/>
              <a:t> </a:t>
            </a:r>
            <a:r>
              <a:rPr lang="cs-CZ" dirty="0" err="1" smtClean="0"/>
              <a:t>ecological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…</a:t>
            </a:r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to </a:t>
            </a:r>
            <a:r>
              <a:rPr lang="en-US" dirty="0"/>
              <a:t>introduce some of non-financial incentives to convince consumers to buy the EV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References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2900" dirty="0" err="1"/>
              <a:t>Sikyta</a:t>
            </a:r>
            <a:r>
              <a:rPr lang="cs-CZ" sz="2900" dirty="0"/>
              <a:t>, A. 2012. Využití </a:t>
            </a:r>
            <a:r>
              <a:rPr lang="cs-CZ" sz="2900" dirty="0" err="1"/>
              <a:t>elektromobility</a:t>
            </a:r>
            <a:r>
              <a:rPr lang="cs-CZ" sz="2900" dirty="0"/>
              <a:t> v podmínkách ČR. </a:t>
            </a:r>
            <a:r>
              <a:rPr lang="cs-CZ" sz="2900" dirty="0" err="1"/>
              <a:t>The</a:t>
            </a:r>
            <a:r>
              <a:rPr lang="cs-CZ" sz="2900" dirty="0"/>
              <a:t> study </a:t>
            </a:r>
            <a:r>
              <a:rPr lang="cs-CZ" sz="2900" dirty="0" err="1"/>
              <a:t>for</a:t>
            </a:r>
            <a:r>
              <a:rPr lang="cs-CZ" sz="2900" dirty="0"/>
              <a:t> Ministry </a:t>
            </a:r>
            <a:r>
              <a:rPr lang="cs-CZ" sz="2900" dirty="0" err="1"/>
              <a:t>of</a:t>
            </a:r>
            <a:r>
              <a:rPr lang="cs-CZ" sz="2900" dirty="0"/>
              <a:t> </a:t>
            </a:r>
            <a:r>
              <a:rPr lang="cs-CZ" sz="2900" dirty="0" err="1"/>
              <a:t>Environment</a:t>
            </a:r>
            <a:r>
              <a:rPr lang="cs-CZ" sz="2900" dirty="0"/>
              <a:t> </a:t>
            </a:r>
            <a:r>
              <a:rPr lang="cs-CZ" sz="2900" dirty="0" err="1"/>
              <a:t>of</a:t>
            </a:r>
            <a:r>
              <a:rPr lang="cs-CZ" sz="2900" dirty="0"/>
              <a:t> </a:t>
            </a:r>
            <a:r>
              <a:rPr lang="cs-CZ" sz="2900" dirty="0" err="1"/>
              <a:t>Czech</a:t>
            </a:r>
            <a:r>
              <a:rPr lang="cs-CZ" sz="2900" dirty="0"/>
              <a:t> </a:t>
            </a:r>
            <a:r>
              <a:rPr lang="cs-CZ" sz="2900" dirty="0" err="1"/>
              <a:t>Republic</a:t>
            </a:r>
            <a:r>
              <a:rPr lang="cs-CZ" sz="2900" dirty="0"/>
              <a:t>. </a:t>
            </a:r>
            <a:r>
              <a:rPr lang="cs-CZ" sz="2900" dirty="0" err="1"/>
              <a:t>Available</a:t>
            </a:r>
            <a:r>
              <a:rPr lang="cs-CZ" sz="2900" dirty="0"/>
              <a:t>: </a:t>
            </a:r>
            <a:r>
              <a:rPr lang="en-US" sz="2900" u="dotted" dirty="0">
                <a:hlinkClick r:id="rId2"/>
              </a:rPr>
              <a:t>http://</a:t>
            </a:r>
            <a:r>
              <a:rPr lang="en-US" sz="2900" u="dotted" dirty="0" smtClean="0">
                <a:hlinkClick r:id="rId2"/>
              </a:rPr>
              <a:t>www.ieep.cz/editor/assets/publikace/pdf/5IE431_sikyta.pdf</a:t>
            </a:r>
            <a:endParaRPr lang="cs-CZ" sz="2900" dirty="0"/>
          </a:p>
          <a:p>
            <a:r>
              <a:rPr lang="cs-CZ" sz="2900" dirty="0"/>
              <a:t>Ministry </a:t>
            </a:r>
            <a:r>
              <a:rPr lang="cs-CZ" sz="2900" dirty="0" err="1"/>
              <a:t>of</a:t>
            </a:r>
            <a:r>
              <a:rPr lang="cs-CZ" sz="2900" dirty="0"/>
              <a:t> Transport </a:t>
            </a:r>
            <a:r>
              <a:rPr lang="cs-CZ" sz="2900" dirty="0" err="1"/>
              <a:t>Czech</a:t>
            </a:r>
            <a:r>
              <a:rPr lang="cs-CZ" sz="2900" dirty="0"/>
              <a:t> </a:t>
            </a:r>
            <a:r>
              <a:rPr lang="cs-CZ" sz="2900" dirty="0" err="1"/>
              <a:t>Republic</a:t>
            </a:r>
            <a:r>
              <a:rPr lang="cs-CZ" sz="2900" dirty="0"/>
              <a:t>. 2013. Transport </a:t>
            </a:r>
            <a:r>
              <a:rPr lang="cs-CZ" sz="2900" dirty="0" err="1"/>
              <a:t>yearbook</a:t>
            </a:r>
            <a:r>
              <a:rPr lang="cs-CZ" sz="2900" dirty="0"/>
              <a:t> </a:t>
            </a:r>
            <a:r>
              <a:rPr lang="cs-CZ" sz="2900" dirty="0" err="1"/>
              <a:t>Czech</a:t>
            </a:r>
            <a:r>
              <a:rPr lang="cs-CZ" sz="2900" dirty="0"/>
              <a:t> </a:t>
            </a:r>
            <a:r>
              <a:rPr lang="cs-CZ" sz="2900" dirty="0" err="1"/>
              <a:t>Republic</a:t>
            </a:r>
            <a:r>
              <a:rPr lang="cs-CZ" sz="2900" dirty="0"/>
              <a:t> 2013. </a:t>
            </a:r>
            <a:r>
              <a:rPr lang="cs-CZ" sz="2900" dirty="0" err="1"/>
              <a:t>Available</a:t>
            </a:r>
            <a:r>
              <a:rPr lang="cs-CZ" sz="2900" dirty="0"/>
              <a:t>: </a:t>
            </a:r>
            <a:r>
              <a:rPr lang="en-US" sz="2900" u="dotted" dirty="0">
                <a:hlinkClick r:id="rId3"/>
              </a:rPr>
              <a:t>https://www.sydos.cz/cs/rocenka_pdf/Rocenka_dopravy_2013.pdf</a:t>
            </a:r>
            <a:r>
              <a:rPr lang="cs-CZ" sz="2900" dirty="0"/>
              <a:t> </a:t>
            </a:r>
          </a:p>
          <a:p>
            <a:r>
              <a:rPr lang="cs-CZ" sz="2900" dirty="0"/>
              <a:t>Transport </a:t>
            </a:r>
            <a:r>
              <a:rPr lang="cs-CZ" sz="2900" dirty="0" err="1"/>
              <a:t>and</a:t>
            </a:r>
            <a:r>
              <a:rPr lang="cs-CZ" sz="2900" dirty="0"/>
              <a:t> </a:t>
            </a:r>
            <a:r>
              <a:rPr lang="cs-CZ" sz="2900" dirty="0" err="1"/>
              <a:t>Environment</a:t>
            </a:r>
            <a:r>
              <a:rPr lang="cs-CZ" sz="2900" dirty="0"/>
              <a:t>. </a:t>
            </a:r>
            <a:r>
              <a:rPr lang="cs-CZ" sz="2900" dirty="0" smtClean="0"/>
              <a:t>2011. </a:t>
            </a:r>
            <a:r>
              <a:rPr lang="cs-CZ" sz="2900" dirty="0" err="1" smtClean="0"/>
              <a:t>Fuelling</a:t>
            </a:r>
            <a:r>
              <a:rPr lang="cs-CZ" sz="2900" dirty="0" smtClean="0"/>
              <a:t> </a:t>
            </a:r>
            <a:r>
              <a:rPr lang="cs-CZ" sz="2900" dirty="0" err="1" smtClean="0"/>
              <a:t>oil</a:t>
            </a:r>
            <a:r>
              <a:rPr lang="cs-CZ" sz="2900" dirty="0" smtClean="0"/>
              <a:t> </a:t>
            </a:r>
            <a:r>
              <a:rPr lang="cs-CZ" sz="2900" dirty="0" err="1" smtClean="0"/>
              <a:t>demand</a:t>
            </a:r>
            <a:r>
              <a:rPr lang="cs-CZ" sz="2900" dirty="0" smtClean="0"/>
              <a:t>. </a:t>
            </a:r>
            <a:r>
              <a:rPr lang="cs-CZ" sz="2900" dirty="0" err="1" smtClean="0"/>
              <a:t>What</a:t>
            </a:r>
            <a:r>
              <a:rPr lang="cs-CZ" sz="2900" dirty="0" smtClean="0"/>
              <a:t> </a:t>
            </a:r>
            <a:r>
              <a:rPr lang="cs-CZ" sz="2900" dirty="0" err="1" smtClean="0"/>
              <a:t>happened</a:t>
            </a:r>
            <a:r>
              <a:rPr lang="cs-CZ" sz="2900" dirty="0" smtClean="0"/>
              <a:t> to </a:t>
            </a:r>
            <a:r>
              <a:rPr lang="cs-CZ" sz="2900" dirty="0" err="1" smtClean="0"/>
              <a:t>fuel</a:t>
            </a:r>
            <a:r>
              <a:rPr lang="cs-CZ" sz="2900" dirty="0" smtClean="0"/>
              <a:t> </a:t>
            </a:r>
            <a:r>
              <a:rPr lang="cs-CZ" sz="2900" dirty="0" err="1" smtClean="0"/>
              <a:t>taxation</a:t>
            </a:r>
            <a:r>
              <a:rPr lang="cs-CZ" sz="2900" dirty="0" smtClean="0"/>
              <a:t> in </a:t>
            </a:r>
            <a:r>
              <a:rPr lang="cs-CZ" sz="2900" dirty="0" err="1" smtClean="0"/>
              <a:t>Europe</a:t>
            </a:r>
            <a:r>
              <a:rPr lang="cs-CZ" sz="2900" smtClean="0"/>
              <a:t>?. </a:t>
            </a:r>
            <a:r>
              <a:rPr lang="cs-CZ" sz="2900" dirty="0" err="1"/>
              <a:t>Available</a:t>
            </a:r>
            <a:r>
              <a:rPr lang="cs-CZ" sz="2900" dirty="0"/>
              <a:t>: </a:t>
            </a:r>
            <a:r>
              <a:rPr lang="en-US" sz="2900" u="dotted" dirty="0" smtClean="0"/>
              <a:t>http://www.transportenvironment.org/sites/te/files/media/2011%2004%2013%20fuel%20tax%20report%20final%20merged.pdf</a:t>
            </a:r>
            <a:endParaRPr lang="cs-CZ" sz="2900" dirty="0"/>
          </a:p>
          <a:p>
            <a:r>
              <a:rPr lang="cs-CZ" sz="2900" dirty="0" err="1"/>
              <a:t>Austrian</a:t>
            </a:r>
            <a:r>
              <a:rPr lang="cs-CZ" sz="2900" dirty="0"/>
              <a:t> </a:t>
            </a:r>
            <a:r>
              <a:rPr lang="cs-CZ" sz="2900" dirty="0" err="1"/>
              <a:t>Technological</a:t>
            </a:r>
            <a:r>
              <a:rPr lang="cs-CZ" sz="2900" dirty="0"/>
              <a:t> Expertise in Transport, Volume 4, </a:t>
            </a:r>
            <a:r>
              <a:rPr lang="cs-CZ" sz="2900" dirty="0" smtClean="0"/>
              <a:t>2010, http</a:t>
            </a:r>
            <a:r>
              <a:rPr lang="cs-CZ" sz="2900" dirty="0"/>
              <a:t>://</a:t>
            </a:r>
            <a:r>
              <a:rPr lang="cs-CZ" sz="2900" dirty="0" smtClean="0"/>
              <a:t>www.</a:t>
            </a:r>
            <a:r>
              <a:rPr lang="cs-CZ" sz="2900" dirty="0" err="1" smtClean="0"/>
              <a:t>bmvit.gv.at</a:t>
            </a:r>
            <a:r>
              <a:rPr lang="cs-CZ" sz="2900" dirty="0" smtClean="0"/>
              <a:t>/</a:t>
            </a:r>
            <a:r>
              <a:rPr lang="cs-CZ" sz="2900" dirty="0" err="1" smtClean="0"/>
              <a:t>service</a:t>
            </a:r>
            <a:r>
              <a:rPr lang="cs-CZ" sz="2900" dirty="0" smtClean="0"/>
              <a:t>/</a:t>
            </a:r>
            <a:r>
              <a:rPr lang="cs-CZ" sz="2900" dirty="0" err="1" smtClean="0"/>
              <a:t>publikationen</a:t>
            </a:r>
            <a:r>
              <a:rPr lang="cs-CZ" sz="2900" dirty="0" smtClean="0"/>
              <a:t>/</a:t>
            </a:r>
            <a:r>
              <a:rPr lang="cs-CZ" sz="2900" dirty="0" err="1" smtClean="0"/>
              <a:t>innovation</a:t>
            </a:r>
            <a:r>
              <a:rPr lang="cs-CZ" sz="2900" dirty="0" smtClean="0"/>
              <a:t>/</a:t>
            </a:r>
            <a:r>
              <a:rPr lang="cs-CZ" sz="2900" dirty="0" err="1" smtClean="0"/>
              <a:t>mobilitaet</a:t>
            </a:r>
            <a:r>
              <a:rPr lang="cs-CZ" sz="2900" dirty="0" smtClean="0"/>
              <a:t>/</a:t>
            </a:r>
            <a:r>
              <a:rPr lang="cs-CZ" sz="2900" dirty="0" err="1" smtClean="0"/>
              <a:t>downloads</a:t>
            </a:r>
            <a:r>
              <a:rPr lang="cs-CZ" sz="2900" dirty="0" smtClean="0"/>
              <a:t>/hybrid_</a:t>
            </a:r>
            <a:r>
              <a:rPr lang="cs-CZ" sz="2900" dirty="0" err="1" smtClean="0"/>
              <a:t>elektrofahrzeuge.pdf</a:t>
            </a:r>
            <a:endParaRPr lang="cs-CZ" sz="2900" dirty="0"/>
          </a:p>
          <a:p>
            <a:r>
              <a:rPr lang="cs-CZ" sz="2900" dirty="0" err="1"/>
              <a:t>Registrations</a:t>
            </a:r>
            <a:r>
              <a:rPr lang="cs-CZ" sz="2900" dirty="0"/>
              <a:t> </a:t>
            </a:r>
            <a:r>
              <a:rPr lang="cs-CZ" sz="2900" dirty="0" err="1"/>
              <a:t>of</a:t>
            </a:r>
            <a:r>
              <a:rPr lang="cs-CZ" sz="2900" dirty="0"/>
              <a:t> </a:t>
            </a:r>
            <a:r>
              <a:rPr lang="cs-CZ" sz="2900" dirty="0" err="1"/>
              <a:t>new</a:t>
            </a:r>
            <a:r>
              <a:rPr lang="cs-CZ" sz="2900" dirty="0"/>
              <a:t> </a:t>
            </a:r>
            <a:r>
              <a:rPr lang="cs-CZ" sz="2900" dirty="0" err="1"/>
              <a:t>passenger</a:t>
            </a:r>
            <a:r>
              <a:rPr lang="cs-CZ" sz="2900" dirty="0"/>
              <a:t> </a:t>
            </a:r>
            <a:r>
              <a:rPr lang="cs-CZ" sz="2900" dirty="0" err="1"/>
              <a:t>cars</a:t>
            </a:r>
            <a:r>
              <a:rPr lang="cs-CZ" sz="2900" dirty="0"/>
              <a:t> by </a:t>
            </a:r>
            <a:r>
              <a:rPr lang="cs-CZ" sz="2900" dirty="0" err="1"/>
              <a:t>markets</a:t>
            </a:r>
            <a:r>
              <a:rPr lang="cs-CZ" sz="2900" dirty="0"/>
              <a:t>. </a:t>
            </a:r>
            <a:r>
              <a:rPr lang="cs-CZ" sz="2900" dirty="0" err="1" smtClean="0"/>
              <a:t>Available</a:t>
            </a:r>
            <a:r>
              <a:rPr lang="cs-CZ" sz="2900" dirty="0" smtClean="0"/>
              <a:t>: http</a:t>
            </a:r>
            <a:r>
              <a:rPr lang="cs-CZ" sz="2900" dirty="0"/>
              <a:t>://</a:t>
            </a:r>
            <a:r>
              <a:rPr lang="cs-CZ" sz="2900" dirty="0" smtClean="0"/>
              <a:t>www.statistik.</a:t>
            </a:r>
            <a:r>
              <a:rPr lang="cs-CZ" sz="2900" dirty="0" err="1" smtClean="0"/>
              <a:t>at</a:t>
            </a:r>
            <a:r>
              <a:rPr lang="cs-CZ" sz="2900" dirty="0" smtClean="0"/>
              <a:t>/</a:t>
            </a:r>
            <a:r>
              <a:rPr lang="cs-CZ" sz="2900" dirty="0" err="1" smtClean="0"/>
              <a:t>wcm</a:t>
            </a:r>
            <a:r>
              <a:rPr lang="cs-CZ" sz="2900" dirty="0" smtClean="0"/>
              <a:t>/</a:t>
            </a:r>
            <a:r>
              <a:rPr lang="cs-CZ" sz="2900" dirty="0" err="1" smtClean="0"/>
              <a:t>idc</a:t>
            </a:r>
            <a:r>
              <a:rPr lang="cs-CZ" sz="2900" dirty="0" smtClean="0"/>
              <a:t>/</a:t>
            </a:r>
            <a:r>
              <a:rPr lang="cs-CZ" sz="2900" dirty="0" err="1" smtClean="0"/>
              <a:t>idcplg</a:t>
            </a:r>
            <a:r>
              <a:rPr lang="cs-CZ" sz="2900" dirty="0" smtClean="0"/>
              <a:t>?</a:t>
            </a:r>
            <a:r>
              <a:rPr lang="cs-CZ" sz="2900" dirty="0" err="1" smtClean="0"/>
              <a:t>IdcService</a:t>
            </a:r>
            <a:r>
              <a:rPr lang="cs-CZ" sz="2900" dirty="0" smtClean="0"/>
              <a:t>=GET_PDF_FILE&amp;</a:t>
            </a:r>
            <a:r>
              <a:rPr lang="cs-CZ" sz="2900" dirty="0" err="1" smtClean="0"/>
              <a:t>RevisionSelectionMethod</a:t>
            </a:r>
            <a:r>
              <a:rPr lang="cs-CZ" sz="2900" dirty="0" smtClean="0"/>
              <a:t>=</a:t>
            </a:r>
            <a:r>
              <a:rPr lang="cs-CZ" sz="2900" dirty="0" err="1" smtClean="0"/>
              <a:t>LatestReleased</a:t>
            </a:r>
            <a:r>
              <a:rPr lang="cs-CZ" sz="2900" dirty="0" smtClean="0"/>
              <a:t>&amp;</a:t>
            </a:r>
            <a:r>
              <a:rPr lang="cs-CZ" sz="2900" dirty="0" err="1" smtClean="0"/>
              <a:t>dDocName</a:t>
            </a:r>
            <a:r>
              <a:rPr lang="cs-CZ" sz="2900" dirty="0" smtClean="0"/>
              <a:t>=043565</a:t>
            </a:r>
            <a:endParaRPr lang="cs-CZ" sz="2900" dirty="0"/>
          </a:p>
          <a:p>
            <a:r>
              <a:rPr lang="cs-CZ" sz="2900" dirty="0" err="1"/>
              <a:t>The</a:t>
            </a:r>
            <a:r>
              <a:rPr lang="cs-CZ" sz="2900" dirty="0"/>
              <a:t> </a:t>
            </a:r>
            <a:r>
              <a:rPr lang="cs-CZ" sz="2900" dirty="0" err="1"/>
              <a:t>road</a:t>
            </a:r>
            <a:r>
              <a:rPr lang="cs-CZ" sz="2900" dirty="0"/>
              <a:t> </a:t>
            </a:r>
            <a:r>
              <a:rPr lang="cs-CZ" sz="2900" dirty="0" err="1"/>
              <a:t>towar</a:t>
            </a:r>
            <a:r>
              <a:rPr lang="cs-CZ" sz="2900" dirty="0"/>
              <a:t> </a:t>
            </a:r>
            <a:r>
              <a:rPr lang="cs-CZ" sz="2900" dirty="0" err="1"/>
              <a:t>electric</a:t>
            </a:r>
            <a:r>
              <a:rPr lang="cs-CZ" sz="2900" dirty="0"/>
              <a:t> mobility </a:t>
            </a:r>
            <a:r>
              <a:rPr lang="cs-CZ" sz="2900" dirty="0" err="1"/>
              <a:t>and</a:t>
            </a:r>
            <a:r>
              <a:rPr lang="cs-CZ" sz="2900" dirty="0"/>
              <a:t> energie </a:t>
            </a:r>
            <a:r>
              <a:rPr lang="cs-CZ" sz="2900" dirty="0" err="1"/>
              <a:t>economic</a:t>
            </a:r>
            <a:r>
              <a:rPr lang="cs-CZ" sz="2900" dirty="0"/>
              <a:t> </a:t>
            </a:r>
            <a:r>
              <a:rPr lang="cs-CZ" sz="2900" dirty="0" err="1"/>
              <a:t>view</a:t>
            </a:r>
            <a:r>
              <a:rPr lang="cs-CZ" sz="2900" dirty="0"/>
              <a:t> on hybrid </a:t>
            </a:r>
            <a:r>
              <a:rPr lang="cs-CZ" sz="2900" dirty="0" err="1"/>
              <a:t>and</a:t>
            </a:r>
            <a:r>
              <a:rPr lang="cs-CZ" sz="2900" dirty="0"/>
              <a:t> </a:t>
            </a:r>
            <a:r>
              <a:rPr lang="cs-CZ" sz="2900" dirty="0" err="1"/>
              <a:t>electric</a:t>
            </a:r>
            <a:r>
              <a:rPr lang="cs-CZ" sz="2900" dirty="0"/>
              <a:t> </a:t>
            </a:r>
            <a:r>
              <a:rPr lang="cs-CZ" sz="2900" dirty="0" err="1"/>
              <a:t>vehicle</a:t>
            </a:r>
            <a:r>
              <a:rPr lang="cs-CZ" sz="2900" dirty="0"/>
              <a:t> </a:t>
            </a:r>
            <a:r>
              <a:rPr lang="cs-CZ" sz="2900" dirty="0" err="1" smtClean="0"/>
              <a:t>technologies</a:t>
            </a:r>
            <a:r>
              <a:rPr lang="cs-CZ" sz="2900" dirty="0" smtClean="0"/>
              <a:t> </a:t>
            </a:r>
            <a:r>
              <a:rPr lang="cs-CZ" sz="2900" dirty="0" err="1"/>
              <a:t>and</a:t>
            </a:r>
            <a:r>
              <a:rPr lang="cs-CZ" sz="2900" dirty="0"/>
              <a:t> </a:t>
            </a:r>
            <a:r>
              <a:rPr lang="cs-CZ" sz="2900" dirty="0" err="1"/>
              <a:t>the</a:t>
            </a:r>
            <a:r>
              <a:rPr lang="cs-CZ" sz="2900" dirty="0"/>
              <a:t> influence o </a:t>
            </a:r>
            <a:r>
              <a:rPr lang="cs-CZ" sz="2900" dirty="0" err="1"/>
              <a:t>policies</a:t>
            </a:r>
            <a:r>
              <a:rPr lang="cs-CZ" sz="2900" dirty="0"/>
              <a:t> on </a:t>
            </a:r>
            <a:r>
              <a:rPr lang="cs-CZ" sz="2900" dirty="0" err="1"/>
              <a:t>their</a:t>
            </a:r>
            <a:r>
              <a:rPr lang="cs-CZ" sz="2900" dirty="0"/>
              <a:t>, </a:t>
            </a:r>
            <a:r>
              <a:rPr lang="cs-CZ" sz="2900" dirty="0" err="1"/>
              <a:t>Maximilian</a:t>
            </a:r>
            <a:r>
              <a:rPr lang="cs-CZ" sz="2900" dirty="0"/>
              <a:t> KLOESS, </a:t>
            </a:r>
            <a:r>
              <a:rPr lang="cs-CZ" sz="2900" dirty="0" err="1"/>
              <a:t>Vienna</a:t>
            </a:r>
            <a:r>
              <a:rPr lang="cs-CZ" sz="2900" dirty="0"/>
              <a:t> University </a:t>
            </a:r>
            <a:r>
              <a:rPr lang="cs-CZ" sz="2900" dirty="0" err="1" smtClean="0"/>
              <a:t>of</a:t>
            </a:r>
            <a:r>
              <a:rPr lang="cs-CZ" sz="2900" dirty="0" smtClean="0"/>
              <a:t> </a:t>
            </a:r>
            <a:r>
              <a:rPr lang="cs-CZ" sz="2900" dirty="0"/>
              <a:t>Technology 2010 , </a:t>
            </a:r>
            <a:r>
              <a:rPr lang="cs-CZ" sz="2900" dirty="0" err="1" smtClean="0"/>
              <a:t>Available</a:t>
            </a:r>
            <a:r>
              <a:rPr lang="cs-CZ" sz="2900" dirty="0" smtClean="0"/>
              <a:t>: http</a:t>
            </a:r>
            <a:r>
              <a:rPr lang="cs-CZ" sz="2900" dirty="0"/>
              <a:t>://</a:t>
            </a:r>
            <a:r>
              <a:rPr lang="cs-CZ" sz="2900" dirty="0" smtClean="0"/>
              <a:t>www.</a:t>
            </a:r>
            <a:r>
              <a:rPr lang="cs-CZ" sz="2900" dirty="0" err="1" smtClean="0"/>
              <a:t>eeg.tuwien.ac.at</a:t>
            </a:r>
            <a:r>
              <a:rPr lang="cs-CZ" sz="2900" dirty="0" smtClean="0"/>
              <a:t>/</a:t>
            </a:r>
            <a:r>
              <a:rPr lang="cs-CZ" sz="2900" dirty="0" err="1" smtClean="0"/>
              <a:t>eeg.tuwien.ac.at</a:t>
            </a:r>
            <a:r>
              <a:rPr lang="cs-CZ" sz="2900" dirty="0" smtClean="0"/>
              <a:t>_</a:t>
            </a:r>
            <a:r>
              <a:rPr lang="cs-CZ" sz="2900" dirty="0" err="1" smtClean="0"/>
              <a:t>pages</a:t>
            </a:r>
            <a:r>
              <a:rPr lang="cs-CZ" sz="2900" dirty="0" smtClean="0"/>
              <a:t>/</a:t>
            </a:r>
            <a:r>
              <a:rPr lang="cs-CZ" sz="2900" dirty="0" err="1" smtClean="0"/>
              <a:t>publications</a:t>
            </a:r>
            <a:r>
              <a:rPr lang="cs-CZ" sz="2900" dirty="0" smtClean="0"/>
              <a:t>/</a:t>
            </a:r>
            <a:r>
              <a:rPr lang="cs-CZ" sz="2900" dirty="0" err="1" smtClean="0"/>
              <a:t>pdf</a:t>
            </a:r>
            <a:r>
              <a:rPr lang="cs-CZ" sz="2900" dirty="0" smtClean="0"/>
              <a:t>/KLO_PAP_2009_2.pdf</a:t>
            </a:r>
            <a:endParaRPr lang="cs-CZ" sz="2900" dirty="0"/>
          </a:p>
          <a:p>
            <a:r>
              <a:rPr lang="cs-CZ" sz="2900" dirty="0" err="1"/>
              <a:t>State</a:t>
            </a:r>
            <a:r>
              <a:rPr lang="cs-CZ" sz="2900" dirty="0"/>
              <a:t> </a:t>
            </a:r>
            <a:r>
              <a:rPr lang="cs-CZ" sz="2900" dirty="0" err="1"/>
              <a:t>of</a:t>
            </a:r>
            <a:r>
              <a:rPr lang="cs-CZ" sz="2900" dirty="0"/>
              <a:t> </a:t>
            </a:r>
            <a:r>
              <a:rPr lang="cs-CZ" sz="2900" dirty="0" err="1"/>
              <a:t>the</a:t>
            </a:r>
            <a:r>
              <a:rPr lang="cs-CZ" sz="2900" dirty="0"/>
              <a:t> </a:t>
            </a:r>
            <a:r>
              <a:rPr lang="cs-CZ" sz="2900" dirty="0" err="1"/>
              <a:t>Art</a:t>
            </a:r>
            <a:r>
              <a:rPr lang="cs-CZ" sz="2900" dirty="0"/>
              <a:t> </a:t>
            </a:r>
            <a:r>
              <a:rPr lang="cs-CZ" sz="2900" dirty="0" err="1"/>
              <a:t>Electric</a:t>
            </a:r>
            <a:r>
              <a:rPr lang="cs-CZ" sz="2900" dirty="0"/>
              <a:t> </a:t>
            </a:r>
            <a:r>
              <a:rPr lang="cs-CZ" sz="2900" dirty="0" err="1"/>
              <a:t>Propulsion</a:t>
            </a:r>
            <a:r>
              <a:rPr lang="cs-CZ" sz="2900" dirty="0"/>
              <a:t>: </a:t>
            </a:r>
            <a:r>
              <a:rPr lang="cs-CZ" sz="2900" dirty="0" err="1"/>
              <a:t>Vehicles</a:t>
            </a:r>
            <a:r>
              <a:rPr lang="cs-CZ" sz="2900" dirty="0"/>
              <a:t> </a:t>
            </a:r>
            <a:r>
              <a:rPr lang="cs-CZ" sz="2900" dirty="0" err="1"/>
              <a:t>and</a:t>
            </a:r>
            <a:r>
              <a:rPr lang="cs-CZ" sz="2900" dirty="0"/>
              <a:t> </a:t>
            </a:r>
            <a:r>
              <a:rPr lang="cs-CZ" sz="2900" dirty="0" err="1"/>
              <a:t>Energy</a:t>
            </a:r>
            <a:r>
              <a:rPr lang="cs-CZ" sz="2900" dirty="0"/>
              <a:t> </a:t>
            </a:r>
            <a:r>
              <a:rPr lang="cs-CZ" sz="2900" dirty="0" err="1"/>
              <a:t>Supply</a:t>
            </a:r>
            <a:r>
              <a:rPr lang="cs-CZ" sz="2900" dirty="0"/>
              <a:t>, Robin </a:t>
            </a:r>
            <a:r>
              <a:rPr lang="cs-CZ" sz="2900" dirty="0" err="1"/>
              <a:t>Krutak</a:t>
            </a:r>
            <a:r>
              <a:rPr lang="cs-CZ" sz="2900" dirty="0"/>
              <a:t> /</a:t>
            </a:r>
            <a:r>
              <a:rPr lang="cs-CZ" sz="2900" dirty="0" err="1"/>
              <a:t>Bettina</a:t>
            </a:r>
            <a:r>
              <a:rPr lang="cs-CZ" sz="2900" dirty="0"/>
              <a:t> </a:t>
            </a:r>
            <a:r>
              <a:rPr lang="cs-CZ" sz="2900" dirty="0" err="1"/>
              <a:t>Emmerling</a:t>
            </a:r>
            <a:r>
              <a:rPr lang="cs-CZ" sz="2900" dirty="0"/>
              <a:t>, </a:t>
            </a:r>
            <a:r>
              <a:rPr lang="cs-CZ" sz="2900" dirty="0" err="1"/>
              <a:t>Austrian</a:t>
            </a:r>
            <a:r>
              <a:rPr lang="cs-CZ" sz="2900" dirty="0"/>
              <a:t> </a:t>
            </a:r>
            <a:r>
              <a:rPr lang="cs-CZ" sz="2900" dirty="0" err="1"/>
              <a:t>Energy</a:t>
            </a:r>
            <a:r>
              <a:rPr lang="cs-CZ" sz="2900" dirty="0"/>
              <a:t> </a:t>
            </a:r>
            <a:r>
              <a:rPr lang="cs-CZ" sz="2900" dirty="0" err="1"/>
              <a:t>Agency</a:t>
            </a:r>
            <a:r>
              <a:rPr lang="cs-CZ" sz="2900" dirty="0"/>
              <a:t> 2013 , </a:t>
            </a:r>
            <a:r>
              <a:rPr lang="cs-CZ" sz="2900" dirty="0" err="1" smtClean="0"/>
              <a:t>Available</a:t>
            </a:r>
            <a:r>
              <a:rPr lang="cs-CZ" sz="2900" dirty="0" smtClean="0"/>
              <a:t>: http</a:t>
            </a:r>
            <a:r>
              <a:rPr lang="cs-CZ" sz="2900" dirty="0"/>
              <a:t>://www.</a:t>
            </a:r>
            <a:r>
              <a:rPr lang="cs-CZ" sz="2900" dirty="0" err="1"/>
              <a:t>compett.org</a:t>
            </a:r>
            <a:r>
              <a:rPr lang="cs-CZ" sz="2900" dirty="0"/>
              <a:t>/</a:t>
            </a:r>
            <a:r>
              <a:rPr lang="cs-CZ" sz="2900" dirty="0" err="1"/>
              <a:t>documents</a:t>
            </a:r>
            <a:r>
              <a:rPr lang="cs-CZ" sz="2900" dirty="0"/>
              <a:t>/</a:t>
            </a:r>
            <a:r>
              <a:rPr lang="cs-CZ" sz="2900" dirty="0" err="1"/>
              <a:t>wp</a:t>
            </a:r>
            <a:r>
              <a:rPr lang="cs-CZ" sz="2900" dirty="0"/>
              <a:t>_1_report_status_quo_</a:t>
            </a:r>
            <a:r>
              <a:rPr lang="cs-CZ" sz="2900" dirty="0" err="1"/>
              <a:t>electric</a:t>
            </a:r>
            <a:r>
              <a:rPr lang="cs-CZ" sz="2900" dirty="0"/>
              <a:t>_</a:t>
            </a:r>
            <a:r>
              <a:rPr lang="cs-CZ" sz="2900" dirty="0" err="1"/>
              <a:t>propulsion.pdf</a:t>
            </a:r>
            <a:endParaRPr lang="cs-CZ" sz="2900" dirty="0"/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Benefits</a:t>
            </a:r>
            <a:r>
              <a:rPr lang="cs-CZ" dirty="0" smtClean="0"/>
              <a:t>: </a:t>
            </a:r>
            <a:r>
              <a:rPr lang="en-US" dirty="0" smtClean="0"/>
              <a:t>Electric </a:t>
            </a:r>
            <a:r>
              <a:rPr lang="en-US" dirty="0"/>
              <a:t>Vehicles can help increase energy </a:t>
            </a:r>
            <a:r>
              <a:rPr lang="cs-CZ" dirty="0" smtClean="0"/>
              <a:t>s</a:t>
            </a:r>
            <a:r>
              <a:rPr lang="en-US" dirty="0" err="1" smtClean="0"/>
              <a:t>ecurity</a:t>
            </a:r>
            <a:r>
              <a:rPr lang="en-US" dirty="0"/>
              <a:t>, improve fuel economy, </a:t>
            </a:r>
            <a:r>
              <a:rPr lang="cs-CZ" dirty="0" smtClean="0"/>
              <a:t>l</a:t>
            </a:r>
            <a:r>
              <a:rPr lang="en-US" dirty="0" err="1" smtClean="0"/>
              <a:t>ower</a:t>
            </a:r>
            <a:r>
              <a:rPr lang="en-US" dirty="0" smtClean="0"/>
              <a:t> </a:t>
            </a:r>
            <a:r>
              <a:rPr lang="en-US" dirty="0"/>
              <a:t>fuel </a:t>
            </a:r>
            <a:r>
              <a:rPr lang="en-US" dirty="0" smtClean="0"/>
              <a:t>costs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/>
              <a:t>reduce CO2 </a:t>
            </a:r>
            <a:r>
              <a:rPr lang="en-US" dirty="0" smtClean="0"/>
              <a:t>emissions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/>
              <a:t>reduce oil dependence </a:t>
            </a:r>
            <a:r>
              <a:rPr lang="en-US" dirty="0" smtClean="0"/>
              <a:t>cost</a:t>
            </a:r>
            <a:r>
              <a:rPr lang="cs-CZ" dirty="0" smtClean="0"/>
              <a:t>, </a:t>
            </a:r>
            <a:r>
              <a:rPr lang="en-US" dirty="0" smtClean="0"/>
              <a:t>noise pollution coming from transport </a:t>
            </a:r>
            <a:r>
              <a:rPr lang="en-US" dirty="0"/>
              <a:t>and increase </a:t>
            </a:r>
            <a:r>
              <a:rPr lang="cs-CZ" dirty="0" smtClean="0"/>
              <a:t>e</a:t>
            </a:r>
            <a:r>
              <a:rPr lang="en-US" dirty="0" err="1" smtClean="0"/>
              <a:t>nergy</a:t>
            </a:r>
            <a:r>
              <a:rPr lang="en-US" dirty="0" smtClean="0"/>
              <a:t> </a:t>
            </a:r>
            <a:r>
              <a:rPr lang="cs-CZ" dirty="0" smtClean="0"/>
              <a:t>s</a:t>
            </a:r>
            <a:r>
              <a:rPr lang="en-US" dirty="0" err="1" smtClean="0"/>
              <a:t>ustainability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 err="1" smtClean="0"/>
              <a:t>Main</a:t>
            </a:r>
            <a:r>
              <a:rPr lang="cs-CZ" dirty="0" smtClean="0"/>
              <a:t> risk: 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lead</a:t>
            </a:r>
            <a:r>
              <a:rPr lang="cs-CZ" dirty="0" smtClean="0"/>
              <a:t> to </a:t>
            </a:r>
            <a:r>
              <a:rPr lang="cs-CZ" dirty="0" err="1" smtClean="0"/>
              <a:t>rebound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endParaRPr lang="cs-CZ" dirty="0" smtClean="0"/>
          </a:p>
          <a:p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EVs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r>
              <a:rPr lang="cs-CZ" dirty="0" smtClean="0"/>
              <a:t> in </a:t>
            </a:r>
            <a:r>
              <a:rPr lang="cs-CZ" dirty="0" err="1" smtClean="0"/>
              <a:t>Austria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Electricity</a:t>
            </a:r>
            <a:r>
              <a:rPr lang="cs-CZ" dirty="0" smtClean="0"/>
              <a:t> </a:t>
            </a:r>
            <a:r>
              <a:rPr lang="cs-CZ" dirty="0" err="1" smtClean="0"/>
              <a:t>prices</a:t>
            </a:r>
            <a:r>
              <a:rPr lang="cs-CZ" dirty="0" smtClean="0"/>
              <a:t> in AU (EUR/kWh)</a:t>
            </a:r>
            <a:endParaRPr lang="cs-CZ" dirty="0"/>
          </a:p>
        </p:txBody>
      </p:sp>
      <p:pic>
        <p:nvPicPr>
          <p:cNvPr id="2050" name="Picture 2" descr="electricity prices AU 2003 - 2014 n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12776"/>
            <a:ext cx="5544616" cy="4497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4644008" y="5949280"/>
            <a:ext cx="27699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Data source: </a:t>
            </a:r>
            <a:r>
              <a:rPr lang="en-US" dirty="0" err="1"/>
              <a:t>Eurostat</a:t>
            </a:r>
            <a:r>
              <a:rPr lang="en-US" dirty="0"/>
              <a:t>, 2015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Electricity</a:t>
            </a:r>
            <a:r>
              <a:rPr lang="cs-CZ" dirty="0" smtClean="0"/>
              <a:t> </a:t>
            </a:r>
            <a:r>
              <a:rPr lang="cs-CZ" dirty="0" err="1" smtClean="0"/>
              <a:t>prices</a:t>
            </a:r>
            <a:r>
              <a:rPr lang="cs-CZ" dirty="0" smtClean="0"/>
              <a:t> in CZ (EUR/kWh)</a:t>
            </a:r>
            <a:endParaRPr lang="cs-CZ" dirty="0"/>
          </a:p>
        </p:txBody>
      </p:sp>
      <p:pic>
        <p:nvPicPr>
          <p:cNvPr id="3074" name="Picture 2" descr="Electricity prices CZ 2003 - 2014 n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71478"/>
            <a:ext cx="5472608" cy="4461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4572000" y="5949280"/>
            <a:ext cx="27699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Data source: </a:t>
            </a:r>
            <a:r>
              <a:rPr lang="en-US" dirty="0" err="1"/>
              <a:t>Eurostat</a:t>
            </a:r>
            <a:r>
              <a:rPr lang="en-US" dirty="0"/>
              <a:t>, 2015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Fuel</a:t>
            </a:r>
            <a:r>
              <a:rPr lang="cs-CZ" dirty="0" smtClean="0"/>
              <a:t> </a:t>
            </a:r>
            <a:r>
              <a:rPr lang="cs-CZ" dirty="0" err="1" smtClean="0"/>
              <a:t>prices</a:t>
            </a:r>
            <a:r>
              <a:rPr lang="cs-CZ" dirty="0" smtClean="0"/>
              <a:t> AU </a:t>
            </a:r>
            <a:r>
              <a:rPr lang="cs-CZ" dirty="0" err="1" smtClean="0"/>
              <a:t>and</a:t>
            </a:r>
            <a:r>
              <a:rPr lang="cs-CZ" dirty="0" smtClean="0"/>
              <a:t> 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</a:t>
            </a:r>
            <a:r>
              <a:rPr lang="en-US" dirty="0" err="1" smtClean="0"/>
              <a:t>ontinuous</a:t>
            </a:r>
            <a:r>
              <a:rPr lang="en-US" dirty="0" smtClean="0"/>
              <a:t> </a:t>
            </a:r>
            <a:r>
              <a:rPr lang="en-US" dirty="0"/>
              <a:t>increase in the </a:t>
            </a:r>
            <a:r>
              <a:rPr lang="en-US" dirty="0" smtClean="0"/>
              <a:t>price</a:t>
            </a:r>
            <a:r>
              <a:rPr lang="cs-CZ" dirty="0" smtClean="0"/>
              <a:t>s</a:t>
            </a:r>
            <a:r>
              <a:rPr lang="en-US" dirty="0" smtClean="0"/>
              <a:t> </a:t>
            </a:r>
            <a:r>
              <a:rPr lang="en-US" dirty="0"/>
              <a:t>of vehicle fuels according to </a:t>
            </a:r>
            <a:r>
              <a:rPr lang="cs-CZ" dirty="0" smtClean="0"/>
              <a:t>d</a:t>
            </a:r>
            <a:r>
              <a:rPr lang="en-US" dirty="0" err="1" smtClean="0"/>
              <a:t>iagram</a:t>
            </a:r>
            <a:r>
              <a:rPr lang="cs-CZ" dirty="0" smtClean="0"/>
              <a:t>s</a:t>
            </a:r>
            <a:r>
              <a:rPr lang="en-US" dirty="0" smtClean="0"/>
              <a:t> </a:t>
            </a:r>
            <a:r>
              <a:rPr lang="en-US" dirty="0"/>
              <a:t>due to the increase of fossil fuel prices and significant increase in fuel </a:t>
            </a:r>
            <a:r>
              <a:rPr lang="en-US" dirty="0" smtClean="0"/>
              <a:t>taxes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</a:t>
            </a:r>
            <a:r>
              <a:rPr lang="en-US" dirty="0" smtClean="0"/>
              <a:t>here </a:t>
            </a:r>
            <a:r>
              <a:rPr lang="en-US" dirty="0"/>
              <a:t>are very similar prices in Austria and Czech </a:t>
            </a:r>
            <a:r>
              <a:rPr lang="en-US" dirty="0" smtClean="0"/>
              <a:t>Republic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Fuel</a:t>
            </a:r>
            <a:r>
              <a:rPr lang="cs-CZ" dirty="0" smtClean="0"/>
              <a:t> </a:t>
            </a:r>
            <a:r>
              <a:rPr lang="cs-CZ" dirty="0" err="1" smtClean="0"/>
              <a:t>prices</a:t>
            </a:r>
            <a:r>
              <a:rPr lang="cs-CZ" dirty="0" smtClean="0"/>
              <a:t> (</a:t>
            </a:r>
            <a:r>
              <a:rPr lang="cs-CZ" dirty="0" err="1" smtClean="0"/>
              <a:t>Petrol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Diesel) in </a:t>
            </a:r>
            <a:r>
              <a:rPr lang="cs-CZ" dirty="0" err="1" smtClean="0"/>
              <a:t>Austria</a:t>
            </a:r>
            <a:endParaRPr lang="cs-CZ" dirty="0"/>
          </a:p>
        </p:txBody>
      </p:sp>
      <p:pic>
        <p:nvPicPr>
          <p:cNvPr id="4" name="Zástupný symbol pro obsah 3" descr="real fuel price Austria 1994-201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t="8521"/>
          <a:stretch>
            <a:fillRect/>
          </a:stretch>
        </p:blipFill>
        <p:spPr>
          <a:xfrm>
            <a:off x="395536" y="1628800"/>
            <a:ext cx="8383853" cy="4225240"/>
          </a:xfrm>
        </p:spPr>
      </p:pic>
      <p:sp>
        <p:nvSpPr>
          <p:cNvPr id="5" name="Obdélník 4"/>
          <p:cNvSpPr/>
          <p:nvPr/>
        </p:nvSpPr>
        <p:spPr>
          <a:xfrm>
            <a:off x="3995936" y="5949280"/>
            <a:ext cx="5057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Source: www.transportenvironment.org, </a:t>
            </a:r>
            <a:r>
              <a:rPr lang="en-US" dirty="0" smtClean="0"/>
              <a:t>201</a:t>
            </a:r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Fuel</a:t>
            </a:r>
            <a:r>
              <a:rPr lang="cs-CZ" dirty="0" smtClean="0"/>
              <a:t> </a:t>
            </a:r>
            <a:r>
              <a:rPr lang="cs-CZ" dirty="0" err="1" smtClean="0"/>
              <a:t>prices</a:t>
            </a:r>
            <a:r>
              <a:rPr lang="cs-CZ" dirty="0" smtClean="0"/>
              <a:t> (</a:t>
            </a:r>
            <a:r>
              <a:rPr lang="cs-CZ" dirty="0" err="1" smtClean="0"/>
              <a:t>Petrol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Diesel) in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r>
              <a:rPr lang="cs-CZ" dirty="0" smtClean="0"/>
              <a:t> (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entering</a:t>
            </a:r>
            <a:r>
              <a:rPr lang="cs-CZ" dirty="0" smtClean="0"/>
              <a:t> EU)</a:t>
            </a:r>
            <a:endParaRPr lang="cs-CZ" dirty="0"/>
          </a:p>
        </p:txBody>
      </p:sp>
      <p:pic>
        <p:nvPicPr>
          <p:cNvPr id="3" name="Obrázek 2" descr="Real fuel price Czech republic 2004-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628800"/>
            <a:ext cx="8169008" cy="4332886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4067944" y="5877272"/>
            <a:ext cx="5057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Source: www.transportenvironment.org, </a:t>
            </a:r>
            <a:r>
              <a:rPr lang="en-US" dirty="0" smtClean="0"/>
              <a:t>201</a:t>
            </a:r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framework</a:t>
            </a:r>
            <a:r>
              <a:rPr lang="cs-CZ" dirty="0" smtClean="0"/>
              <a:t> in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Motor </a:t>
            </a:r>
            <a:r>
              <a:rPr lang="cs-CZ" dirty="0" err="1" smtClean="0"/>
              <a:t>vehicle</a:t>
            </a:r>
            <a:r>
              <a:rPr lang="cs-CZ" dirty="0" smtClean="0"/>
              <a:t> </a:t>
            </a:r>
            <a:r>
              <a:rPr lang="cs-CZ" dirty="0" err="1" smtClean="0"/>
              <a:t>fuels</a:t>
            </a:r>
            <a:r>
              <a:rPr lang="cs-CZ" dirty="0" smtClean="0"/>
              <a:t> are </a:t>
            </a:r>
            <a:r>
              <a:rPr lang="cs-CZ" dirty="0" err="1" smtClean="0"/>
              <a:t>taxed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rates</a:t>
            </a:r>
            <a:r>
              <a:rPr lang="cs-CZ" dirty="0" smtClean="0"/>
              <a:t> in EU </a:t>
            </a:r>
            <a:r>
              <a:rPr lang="cs-CZ" dirty="0" err="1" smtClean="0"/>
              <a:t>countries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20/20/20 </a:t>
            </a:r>
            <a:r>
              <a:rPr lang="cs-CZ" dirty="0" err="1" smtClean="0"/>
              <a:t>goals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EU:</a:t>
            </a:r>
          </a:p>
          <a:p>
            <a:pPr lvl="1"/>
            <a:r>
              <a:rPr lang="en-US" dirty="0" smtClean="0"/>
              <a:t>Reduction of GHG by 20% (relative to 2005)</a:t>
            </a:r>
            <a:endParaRPr lang="cs-CZ" dirty="0" smtClean="0"/>
          </a:p>
          <a:p>
            <a:pPr lvl="1"/>
            <a:r>
              <a:rPr lang="cs-CZ" dirty="0" smtClean="0"/>
              <a:t>S</a:t>
            </a:r>
            <a:r>
              <a:rPr lang="en-US" dirty="0" smtClean="0"/>
              <a:t>hare of</a:t>
            </a:r>
            <a:r>
              <a:rPr lang="cs-CZ" dirty="0" smtClean="0"/>
              <a:t> r</a:t>
            </a:r>
            <a:r>
              <a:rPr lang="en-US" dirty="0" err="1" smtClean="0"/>
              <a:t>enewable</a:t>
            </a:r>
            <a:r>
              <a:rPr lang="en-US" dirty="0" smtClean="0"/>
              <a:t> energy plus 20%</a:t>
            </a:r>
            <a:endParaRPr lang="cs-CZ" dirty="0" smtClean="0"/>
          </a:p>
          <a:p>
            <a:pPr lvl="1"/>
            <a:r>
              <a:rPr lang="cs-CZ" dirty="0" smtClean="0"/>
              <a:t>E</a:t>
            </a:r>
            <a:r>
              <a:rPr lang="en-US" dirty="0" err="1" smtClean="0"/>
              <a:t>nergy</a:t>
            </a:r>
            <a:r>
              <a:rPr lang="en-US" dirty="0" smtClean="0"/>
              <a:t> efficiency plus 20%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framework</a:t>
            </a:r>
            <a:r>
              <a:rPr lang="cs-CZ" dirty="0" smtClean="0"/>
              <a:t> in AU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Greenhouse</a:t>
            </a:r>
            <a:r>
              <a:rPr lang="cs-CZ" dirty="0"/>
              <a:t> </a:t>
            </a:r>
            <a:r>
              <a:rPr lang="cs-CZ" dirty="0" err="1"/>
              <a:t>gas</a:t>
            </a:r>
            <a:r>
              <a:rPr lang="cs-CZ" dirty="0"/>
              <a:t> (GHG) </a:t>
            </a:r>
            <a:r>
              <a:rPr lang="cs-CZ" dirty="0" err="1"/>
              <a:t>emissions</a:t>
            </a:r>
            <a:r>
              <a:rPr lang="cs-CZ" dirty="0"/>
              <a:t> </a:t>
            </a:r>
            <a:r>
              <a:rPr lang="cs-CZ" dirty="0" err="1" smtClean="0"/>
              <a:t>reduction</a:t>
            </a:r>
            <a:r>
              <a:rPr lang="cs-CZ" dirty="0" smtClean="0"/>
              <a:t> </a:t>
            </a:r>
            <a:r>
              <a:rPr lang="cs-CZ" dirty="0"/>
              <a:t>as a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smtClean="0"/>
              <a:t>priority</a:t>
            </a:r>
          </a:p>
          <a:p>
            <a:r>
              <a:rPr lang="cs-CZ" dirty="0" smtClean="0"/>
              <a:t>F</a:t>
            </a:r>
            <a:r>
              <a:rPr lang="en-US" dirty="0" err="1" smtClean="0"/>
              <a:t>inancial</a:t>
            </a:r>
            <a:r>
              <a:rPr lang="en-US" dirty="0" smtClean="0"/>
              <a:t> </a:t>
            </a:r>
            <a:r>
              <a:rPr lang="en-US" dirty="0"/>
              <a:t>incentives and purchase tax credits are offered for new cars with alternative propulsion </a:t>
            </a:r>
            <a:r>
              <a:rPr lang="en-US" dirty="0" smtClean="0"/>
              <a:t>systems</a:t>
            </a:r>
            <a:endParaRPr lang="cs-CZ" dirty="0" smtClean="0"/>
          </a:p>
          <a:p>
            <a:r>
              <a:rPr lang="en-US" dirty="0"/>
              <a:t>The rates of financial support are staggered according to the type of vehicle introduced, the level of CO2 reduction achieved and the amount of renewable energy used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23570F4-4BD4-4625-8894-F90777DB6242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ransition>
    <p:wipe dir="d"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685</Words>
  <Application>Microsoft Office PowerPoint</Application>
  <PresentationFormat>Předvádění na obrazovce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Vlastní návrh</vt:lpstr>
      <vt:lpstr>Arkýř</vt:lpstr>
      <vt:lpstr>ECONOMICS OF E-MOBILITY: COSTS, FUELS AND ELECTRICITY PRICES, TAXES AND LEGISLATION </vt:lpstr>
      <vt:lpstr>Introduction</vt:lpstr>
      <vt:lpstr>Electricity prices in AU (EUR/kWh)</vt:lpstr>
      <vt:lpstr>Electricity prices in CZ (EUR/kWh)</vt:lpstr>
      <vt:lpstr>Fuel prices AU and CZ</vt:lpstr>
      <vt:lpstr>Fuel prices (Petrol and Diesel) in Austria</vt:lpstr>
      <vt:lpstr>Fuel prices (Petrol and Diesel) in Czech Republic (after entering EU)</vt:lpstr>
      <vt:lpstr>Political framework in EU</vt:lpstr>
      <vt:lpstr>Political framework in AU</vt:lpstr>
      <vt:lpstr>Political framework in CZ</vt:lpstr>
      <vt:lpstr>Fuel taxes in AU</vt:lpstr>
      <vt:lpstr>Fuel taxes in CZ</vt:lpstr>
      <vt:lpstr>EVs Sales in CZ and AU</vt:lpstr>
      <vt:lpstr>Conclusions I.</vt:lpstr>
      <vt:lpstr>Conclusions II.</vt:lpstr>
      <vt:lpstr>References</vt:lpstr>
    </vt:vector>
  </TitlesOfParts>
  <Company>Windows Xp Ultimate 2008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 OF E-MOBILITY: COSTS, FUELS AND ELECTRICITY PRICES, TAXES AND LEGISLATION</dc:title>
  <dc:creator>Lenka</dc:creator>
  <cp:lastModifiedBy>Lenka</cp:lastModifiedBy>
  <cp:revision>10</cp:revision>
  <dcterms:created xsi:type="dcterms:W3CDTF">2015-06-28T05:35:25Z</dcterms:created>
  <dcterms:modified xsi:type="dcterms:W3CDTF">2015-06-30T21:24:57Z</dcterms:modified>
</cp:coreProperties>
</file>