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3" r:id="rId4"/>
    <p:sldId id="274" r:id="rId5"/>
    <p:sldId id="275" r:id="rId6"/>
    <p:sldId id="258" r:id="rId7"/>
    <p:sldId id="259" r:id="rId8"/>
    <p:sldId id="260" r:id="rId9"/>
    <p:sldId id="261" r:id="rId10"/>
    <p:sldId id="262" r:id="rId11"/>
    <p:sldId id="271" r:id="rId12"/>
    <p:sldId id="263" r:id="rId13"/>
    <p:sldId id="264" r:id="rId14"/>
    <p:sldId id="272" r:id="rId15"/>
    <p:sldId id="277" r:id="rId16"/>
    <p:sldId id="265" r:id="rId17"/>
    <p:sldId id="267" r:id="rId18"/>
    <p:sldId id="281" r:id="rId19"/>
    <p:sldId id="282" r:id="rId20"/>
    <p:sldId id="276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79" autoAdjust="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OECD%20-%20disposable%20income%20and%20final%20expanditur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OECD%20-%20gdp%20&#8364;20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homas\Desktop\Paper%20Winterschool\Preparation%20of%20data\Berechnung%20&amp;%20Grafiken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homas\Desktop\Paper%20Winterschool\Preparation%20of%20data\Berechnung%20&amp;%20Grafiken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homas\Desktop\Paper%20Winterschool\Preparation%20of%20data\Berechnung%20&amp;%20Grafiken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omas\Desktop\Paper%20Winterschool\Preparation%20of%20data\Berechnung%20&amp;%20Grafik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148061279574091E-2"/>
          <c:y val="0.17218759113444151"/>
          <c:w val="0.89787085124997679"/>
          <c:h val="0.6461986111111111"/>
        </c:manualLayout>
      </c:layout>
      <c:scatterChart>
        <c:scatterStyle val="lineMarker"/>
        <c:varyColors val="0"/>
        <c:ser>
          <c:idx val="0"/>
          <c:order val="0"/>
          <c:tx>
            <c:strRef>
              <c:f>electricity!$A$23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electricity!$B$1:$T$1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electricity!$B$23:$T$23</c:f>
              <c:numCache>
                <c:formatCode>0.00</c:formatCode>
                <c:ptCount val="19"/>
                <c:pt idx="0">
                  <c:v>0.1404</c:v>
                </c:pt>
                <c:pt idx="1">
                  <c:v>0.14909999999999998</c:v>
                </c:pt>
                <c:pt idx="2">
                  <c:v>0.15</c:v>
                </c:pt>
                <c:pt idx="3">
                  <c:v>0.15090000000000001</c:v>
                </c:pt>
                <c:pt idx="4">
                  <c:v>0.12620000000000001</c:v>
                </c:pt>
                <c:pt idx="5">
                  <c:v>0.1275</c:v>
                </c:pt>
                <c:pt idx="6">
                  <c:v>0.13240000000000002</c:v>
                </c:pt>
                <c:pt idx="7">
                  <c:v>0.13789999999999999</c:v>
                </c:pt>
                <c:pt idx="8">
                  <c:v>0.1348</c:v>
                </c:pt>
                <c:pt idx="9">
                  <c:v>0.14224999999999999</c:v>
                </c:pt>
                <c:pt idx="10">
                  <c:v>0.14019999999999999</c:v>
                </c:pt>
                <c:pt idx="11">
                  <c:v>0.13900000000000001</c:v>
                </c:pt>
                <c:pt idx="12">
                  <c:v>0.156</c:v>
                </c:pt>
                <c:pt idx="13">
                  <c:v>0.17580000000000001</c:v>
                </c:pt>
                <c:pt idx="14">
                  <c:v>0.18403999999999998</c:v>
                </c:pt>
                <c:pt idx="15">
                  <c:v>0.19450999999999999</c:v>
                </c:pt>
                <c:pt idx="16">
                  <c:v>0.19609700000000002</c:v>
                </c:pt>
                <c:pt idx="17">
                  <c:v>0.19755300000000001</c:v>
                </c:pt>
                <c:pt idx="18">
                  <c:v>0.204822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electricity!$A$24</c:f>
              <c:strCache>
                <c:ptCount val="1"/>
                <c:pt idx="0">
                  <c:v>  Czech Republic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electricity!$B$1:$T$1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electricity!$B$24:$T$24</c:f>
              <c:numCache>
                <c:formatCode>0.00</c:formatCode>
                <c:ptCount val="19"/>
                <c:pt idx="0">
                  <c:v>2.9109085563069688E-2</c:v>
                </c:pt>
                <c:pt idx="1">
                  <c:v>3.0570252792475015E-2</c:v>
                </c:pt>
                <c:pt idx="2">
                  <c:v>3.0240372189196178E-2</c:v>
                </c:pt>
                <c:pt idx="3">
                  <c:v>4.5274476513865305E-2</c:v>
                </c:pt>
                <c:pt idx="4">
                  <c:v>4.9098474341192792E-2</c:v>
                </c:pt>
                <c:pt idx="5">
                  <c:v>6.0310166570936248E-2</c:v>
                </c:pt>
                <c:pt idx="6">
                  <c:v>6.9653267873580851E-2</c:v>
                </c:pt>
                <c:pt idx="7">
                  <c:v>7.983327989740302E-2</c:v>
                </c:pt>
                <c:pt idx="8">
                  <c:v>7.3661405137728259E-2</c:v>
                </c:pt>
                <c:pt idx="9">
                  <c:v>8.1239804241435565E-2</c:v>
                </c:pt>
                <c:pt idx="10">
                  <c:v>8.7331722471522266E-2</c:v>
                </c:pt>
                <c:pt idx="11">
                  <c:v>9.9352051835853133E-2</c:v>
                </c:pt>
                <c:pt idx="12">
                  <c:v>0.11254752851711027</c:v>
                </c:pt>
                <c:pt idx="13">
                  <c:v>0.12523937188816545</c:v>
                </c:pt>
                <c:pt idx="14">
                  <c:v>0.14033742331288346</c:v>
                </c:pt>
                <c:pt idx="15">
                  <c:v>0.14069952305246422</c:v>
                </c:pt>
                <c:pt idx="16">
                  <c:v>0.1458251666013328</c:v>
                </c:pt>
                <c:pt idx="17">
                  <c:v>0.15412371134020619</c:v>
                </c:pt>
                <c:pt idx="18">
                  <c:v>0.14611191860465114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823232"/>
        <c:axId val="79824768"/>
      </c:scatterChart>
      <c:valAx>
        <c:axId val="79823232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79824768"/>
        <c:crosses val="autoZero"/>
        <c:crossBetween val="midCat"/>
      </c:valAx>
      <c:valAx>
        <c:axId val="7982476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de-DE" sz="1400"/>
                  <a:t>€/kWh</a:t>
                </a:r>
              </a:p>
            </c:rich>
          </c:tx>
          <c:layout>
            <c:manualLayout>
              <c:xMode val="edge"/>
              <c:yMode val="edge"/>
              <c:x val="0"/>
              <c:y val="2.7087398373983738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79823232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AUS!$A$4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AUS!$B$4:$T$4</c:f>
              <c:numCache>
                <c:formatCode>0%</c:formatCode>
                <c:ptCount val="19"/>
                <c:pt idx="0">
                  <c:v>1</c:v>
                </c:pt>
                <c:pt idx="1">
                  <c:v>1.0429658119658121</c:v>
                </c:pt>
                <c:pt idx="2">
                  <c:v>1.0553760683760685</c:v>
                </c:pt>
                <c:pt idx="3">
                  <c:v>1.0657863247863248</c:v>
                </c:pt>
                <c:pt idx="4">
                  <c:v>0.89286039886039881</c:v>
                </c:pt>
                <c:pt idx="5">
                  <c:v>0.88511965811965809</c:v>
                </c:pt>
                <c:pt idx="6">
                  <c:v>0.91601994301994305</c:v>
                </c:pt>
                <c:pt idx="7">
                  <c:v>0.96419373219373217</c:v>
                </c:pt>
                <c:pt idx="8">
                  <c:v>0.9461139601139601</c:v>
                </c:pt>
                <c:pt idx="9">
                  <c:v>0.99217663817663804</c:v>
                </c:pt>
                <c:pt idx="10">
                  <c:v>0.97557549857549841</c:v>
                </c:pt>
                <c:pt idx="11">
                  <c:v>0.97602849002849001</c:v>
                </c:pt>
                <c:pt idx="12">
                  <c:v>1.0891111111111111</c:v>
                </c:pt>
                <c:pt idx="13">
                  <c:v>1.2201367521367521</c:v>
                </c:pt>
                <c:pt idx="14">
                  <c:v>1.3058262108262109</c:v>
                </c:pt>
                <c:pt idx="15">
                  <c:v>1.3673988603988603</c:v>
                </c:pt>
                <c:pt idx="16">
                  <c:v>1.3637022792022793</c:v>
                </c:pt>
                <c:pt idx="17">
                  <c:v>1.3820726495726496</c:v>
                </c:pt>
                <c:pt idx="18">
                  <c:v>1.4388461538461539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AUS!$A$5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AUS!$B$5:$T$5</c:f>
              <c:numCache>
                <c:formatCode>0%</c:formatCode>
                <c:ptCount val="19"/>
                <c:pt idx="0">
                  <c:v>1</c:v>
                </c:pt>
                <c:pt idx="1">
                  <c:v>1.0502460698978293</c:v>
                </c:pt>
                <c:pt idx="2">
                  <c:v>1.1212162146033873</c:v>
                </c:pt>
                <c:pt idx="3">
                  <c:v>1.0997388931895176</c:v>
                </c:pt>
                <c:pt idx="4">
                  <c:v>1.0897923553427897</c:v>
                </c:pt>
                <c:pt idx="5">
                  <c:v>1.0993386753217047</c:v>
                </c:pt>
                <c:pt idx="6">
                  <c:v>1.1954069558567655</c:v>
                </c:pt>
                <c:pt idx="7">
                  <c:v>1.1768807694496615</c:v>
                </c:pt>
                <c:pt idx="8">
                  <c:v>1.5380944705336961</c:v>
                </c:pt>
                <c:pt idx="9">
                  <c:v>1.6193632930584543</c:v>
                </c:pt>
                <c:pt idx="10">
                  <c:v>1.7209651568974256</c:v>
                </c:pt>
                <c:pt idx="11">
                  <c:v>1.8437664170276158</c:v>
                </c:pt>
                <c:pt idx="12">
                  <c:v>2.0080243726838081</c:v>
                </c:pt>
                <c:pt idx="13">
                  <c:v>2.0483835465321558</c:v>
                </c:pt>
                <c:pt idx="14">
                  <c:v>2.2224406596151098</c:v>
                </c:pt>
                <c:pt idx="15">
                  <c:v>2.1041115109682607</c:v>
                </c:pt>
                <c:pt idx="16">
                  <c:v>2.2780267814962101</c:v>
                </c:pt>
                <c:pt idx="17">
                  <c:v>2.4021614318716908</c:v>
                </c:pt>
                <c:pt idx="18">
                  <c:v>2.3962767783190864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AUS!$A$6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AUS!$B$6:$T$6</c:f>
              <c:numCache>
                <c:formatCode>0%</c:formatCode>
                <c:ptCount val="19"/>
                <c:pt idx="0">
                  <c:v>1</c:v>
                </c:pt>
                <c:pt idx="1">
                  <c:v>1.0482000000000002</c:v>
                </c:pt>
                <c:pt idx="2">
                  <c:v>1.0878000000000001</c:v>
                </c:pt>
                <c:pt idx="3">
                  <c:v>1.0006000000000002</c:v>
                </c:pt>
                <c:pt idx="4">
                  <c:v>1.0116000000000001</c:v>
                </c:pt>
                <c:pt idx="5">
                  <c:v>1.2218000000000002</c:v>
                </c:pt>
                <c:pt idx="6">
                  <c:v>1.1698000000000002</c:v>
                </c:pt>
                <c:pt idx="7">
                  <c:v>1.1323999999999999</c:v>
                </c:pt>
                <c:pt idx="8">
                  <c:v>1.1492</c:v>
                </c:pt>
                <c:pt idx="9">
                  <c:v>1.2734000000000001</c:v>
                </c:pt>
                <c:pt idx="10">
                  <c:v>1.4938</c:v>
                </c:pt>
                <c:pt idx="11">
                  <c:v>1.5997232000000001</c:v>
                </c:pt>
                <c:pt idx="12">
                  <c:v>1.6336799999999998</c:v>
                </c:pt>
                <c:pt idx="13">
                  <c:v>1.9494399999999998</c:v>
                </c:pt>
                <c:pt idx="14">
                  <c:v>1.5523760000000002</c:v>
                </c:pt>
                <c:pt idx="15">
                  <c:v>1.7507999999999999</c:v>
                </c:pt>
                <c:pt idx="16">
                  <c:v>2.0950799999999998</c:v>
                </c:pt>
                <c:pt idx="17">
                  <c:v>2.2309360000000003</c:v>
                </c:pt>
                <c:pt idx="18">
                  <c:v>2.1508799999999999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AUS!$A$24</c:f>
              <c:strCache>
                <c:ptCount val="1"/>
                <c:pt idx="0">
                  <c:v>  Net national disposable income</c:v>
                </c:pt>
              </c:strCache>
            </c:strRef>
          </c:tx>
          <c:spPr>
            <a:ln w="57150">
              <a:solidFill>
                <a:schemeClr val="tx1">
                  <a:alpha val="8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AUS!$B$33:$T$33</c:f>
              <c:numCache>
                <c:formatCode>0.0%</c:formatCode>
                <c:ptCount val="19"/>
                <c:pt idx="0" formatCode="0%">
                  <c:v>1</c:v>
                </c:pt>
                <c:pt idx="1">
                  <c:v>1.01779804553991</c:v>
                </c:pt>
                <c:pt idx="2">
                  <c:v>1.0523106706151821</c:v>
                </c:pt>
                <c:pt idx="3">
                  <c:v>1.0963045113712293</c:v>
                </c:pt>
                <c:pt idx="4">
                  <c:v>1.1356687976550879</c:v>
                </c:pt>
                <c:pt idx="5">
                  <c:v>1.1717475947327467</c:v>
                </c:pt>
                <c:pt idx="6">
                  <c:v>1.1972157275194473</c:v>
                </c:pt>
                <c:pt idx="7">
                  <c:v>1.2534391183482227</c:v>
                </c:pt>
                <c:pt idx="8">
                  <c:v>1.2855441059609933</c:v>
                </c:pt>
                <c:pt idx="9">
                  <c:v>1.3415189383003236</c:v>
                </c:pt>
                <c:pt idx="10">
                  <c:v>1.4011594969217529</c:v>
                </c:pt>
                <c:pt idx="11">
                  <c:v>1.5025694660980364</c:v>
                </c:pt>
                <c:pt idx="12">
                  <c:v>1.5838523816201562</c:v>
                </c:pt>
                <c:pt idx="13">
                  <c:v>1.6377717230209994</c:v>
                </c:pt>
                <c:pt idx="14">
                  <c:v>1.5976352765198074</c:v>
                </c:pt>
                <c:pt idx="15">
                  <c:v>1.648894888652418</c:v>
                </c:pt>
                <c:pt idx="16">
                  <c:v>1.7107039603388685</c:v>
                </c:pt>
                <c:pt idx="17">
                  <c:v>1.7715531605995365</c:v>
                </c:pt>
                <c:pt idx="18">
                  <c:v>1.7731992597908608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326848"/>
        <c:axId val="83034880"/>
      </c:scatterChart>
      <c:valAx>
        <c:axId val="85326848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034880"/>
        <c:crosses val="autoZero"/>
        <c:crossBetween val="midCat"/>
      </c:valAx>
      <c:valAx>
        <c:axId val="83034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5326848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AUS!$A$4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AUS!$B$4:$T$4</c:f>
              <c:numCache>
                <c:formatCode>0%</c:formatCode>
                <c:ptCount val="19"/>
                <c:pt idx="0">
                  <c:v>1</c:v>
                </c:pt>
                <c:pt idx="1">
                  <c:v>1.0429658119658121</c:v>
                </c:pt>
                <c:pt idx="2">
                  <c:v>1.0553760683760685</c:v>
                </c:pt>
                <c:pt idx="3">
                  <c:v>1.0657863247863248</c:v>
                </c:pt>
                <c:pt idx="4">
                  <c:v>0.89286039886039881</c:v>
                </c:pt>
                <c:pt idx="5">
                  <c:v>0.88511965811965809</c:v>
                </c:pt>
                <c:pt idx="6">
                  <c:v>0.91601994301994305</c:v>
                </c:pt>
                <c:pt idx="7">
                  <c:v>0.96419373219373217</c:v>
                </c:pt>
                <c:pt idx="8">
                  <c:v>0.9461139601139601</c:v>
                </c:pt>
                <c:pt idx="9">
                  <c:v>0.99217663817663804</c:v>
                </c:pt>
                <c:pt idx="10">
                  <c:v>0.97557549857549841</c:v>
                </c:pt>
                <c:pt idx="11">
                  <c:v>0.97602849002849001</c:v>
                </c:pt>
                <c:pt idx="12">
                  <c:v>1.0891111111111111</c:v>
                </c:pt>
                <c:pt idx="13">
                  <c:v>1.2201367521367521</c:v>
                </c:pt>
                <c:pt idx="14">
                  <c:v>1.3058262108262109</c:v>
                </c:pt>
                <c:pt idx="15">
                  <c:v>1.3673988603988603</c:v>
                </c:pt>
                <c:pt idx="16">
                  <c:v>1.3637022792022793</c:v>
                </c:pt>
                <c:pt idx="17">
                  <c:v>1.3820726495726496</c:v>
                </c:pt>
                <c:pt idx="18">
                  <c:v>1.4388461538461539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AUS!$A$5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AUS!$B$5:$T$5</c:f>
              <c:numCache>
                <c:formatCode>0%</c:formatCode>
                <c:ptCount val="19"/>
                <c:pt idx="0">
                  <c:v>1</c:v>
                </c:pt>
                <c:pt idx="1">
                  <c:v>1.0502460698978293</c:v>
                </c:pt>
                <c:pt idx="2">
                  <c:v>1.1212162146033873</c:v>
                </c:pt>
                <c:pt idx="3">
                  <c:v>1.0997388931895176</c:v>
                </c:pt>
                <c:pt idx="4">
                  <c:v>1.0897923553427897</c:v>
                </c:pt>
                <c:pt idx="5">
                  <c:v>1.0993386753217047</c:v>
                </c:pt>
                <c:pt idx="6">
                  <c:v>1.1954069558567655</c:v>
                </c:pt>
                <c:pt idx="7">
                  <c:v>1.1768807694496615</c:v>
                </c:pt>
                <c:pt idx="8">
                  <c:v>1.5380944705336961</c:v>
                </c:pt>
                <c:pt idx="9">
                  <c:v>1.6193632930584543</c:v>
                </c:pt>
                <c:pt idx="10">
                  <c:v>1.7209651568974256</c:v>
                </c:pt>
                <c:pt idx="11">
                  <c:v>1.8437664170276158</c:v>
                </c:pt>
                <c:pt idx="12">
                  <c:v>2.0080243726838081</c:v>
                </c:pt>
                <c:pt idx="13">
                  <c:v>2.0483835465321558</c:v>
                </c:pt>
                <c:pt idx="14">
                  <c:v>2.2224406596151098</c:v>
                </c:pt>
                <c:pt idx="15">
                  <c:v>2.1041115109682607</c:v>
                </c:pt>
                <c:pt idx="16">
                  <c:v>2.2780267814962101</c:v>
                </c:pt>
                <c:pt idx="17">
                  <c:v>2.4021614318716908</c:v>
                </c:pt>
                <c:pt idx="18">
                  <c:v>2.3962767783190864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AUS!$A$6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AUS!$B$6:$T$6</c:f>
              <c:numCache>
                <c:formatCode>0%</c:formatCode>
                <c:ptCount val="19"/>
                <c:pt idx="0">
                  <c:v>1</c:v>
                </c:pt>
                <c:pt idx="1">
                  <c:v>1.0482000000000002</c:v>
                </c:pt>
                <c:pt idx="2">
                  <c:v>1.0878000000000001</c:v>
                </c:pt>
                <c:pt idx="3">
                  <c:v>1.0006000000000002</c:v>
                </c:pt>
                <c:pt idx="4">
                  <c:v>1.0116000000000001</c:v>
                </c:pt>
                <c:pt idx="5">
                  <c:v>1.2218000000000002</c:v>
                </c:pt>
                <c:pt idx="6">
                  <c:v>1.1698000000000002</c:v>
                </c:pt>
                <c:pt idx="7">
                  <c:v>1.1323999999999999</c:v>
                </c:pt>
                <c:pt idx="8">
                  <c:v>1.1492</c:v>
                </c:pt>
                <c:pt idx="9">
                  <c:v>1.2734000000000001</c:v>
                </c:pt>
                <c:pt idx="10">
                  <c:v>1.4938</c:v>
                </c:pt>
                <c:pt idx="11">
                  <c:v>1.5997232000000001</c:v>
                </c:pt>
                <c:pt idx="12">
                  <c:v>1.6336799999999998</c:v>
                </c:pt>
                <c:pt idx="13">
                  <c:v>1.9494399999999998</c:v>
                </c:pt>
                <c:pt idx="14">
                  <c:v>1.5523760000000002</c:v>
                </c:pt>
                <c:pt idx="15">
                  <c:v>1.7507999999999999</c:v>
                </c:pt>
                <c:pt idx="16">
                  <c:v>2.0950799999999998</c:v>
                </c:pt>
                <c:pt idx="17">
                  <c:v>2.2309360000000003</c:v>
                </c:pt>
                <c:pt idx="18">
                  <c:v>2.1508799999999999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AUS!$A$24</c:f>
              <c:strCache>
                <c:ptCount val="1"/>
                <c:pt idx="0">
                  <c:v>  Net national disposable income</c:v>
                </c:pt>
              </c:strCache>
            </c:strRef>
          </c:tx>
          <c:spPr>
            <a:ln w="57150">
              <a:solidFill>
                <a:schemeClr val="tx1">
                  <a:alpha val="8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AUS!$B$33:$T$33</c:f>
              <c:numCache>
                <c:formatCode>0.0%</c:formatCode>
                <c:ptCount val="19"/>
                <c:pt idx="0" formatCode="0%">
                  <c:v>1</c:v>
                </c:pt>
                <c:pt idx="1">
                  <c:v>1.01779804553991</c:v>
                </c:pt>
                <c:pt idx="2">
                  <c:v>1.0523106706151821</c:v>
                </c:pt>
                <c:pt idx="3">
                  <c:v>1.0963045113712293</c:v>
                </c:pt>
                <c:pt idx="4">
                  <c:v>1.1356687976550879</c:v>
                </c:pt>
                <c:pt idx="5">
                  <c:v>1.1717475947327467</c:v>
                </c:pt>
                <c:pt idx="6">
                  <c:v>1.1972157275194473</c:v>
                </c:pt>
                <c:pt idx="7">
                  <c:v>1.2534391183482227</c:v>
                </c:pt>
                <c:pt idx="8">
                  <c:v>1.2855441059609933</c:v>
                </c:pt>
                <c:pt idx="9">
                  <c:v>1.3415189383003236</c:v>
                </c:pt>
                <c:pt idx="10">
                  <c:v>1.4011594969217529</c:v>
                </c:pt>
                <c:pt idx="11">
                  <c:v>1.5025694660980364</c:v>
                </c:pt>
                <c:pt idx="12">
                  <c:v>1.5838523816201562</c:v>
                </c:pt>
                <c:pt idx="13">
                  <c:v>1.6377717230209994</c:v>
                </c:pt>
                <c:pt idx="14">
                  <c:v>1.5976352765198074</c:v>
                </c:pt>
                <c:pt idx="15">
                  <c:v>1.648894888652418</c:v>
                </c:pt>
                <c:pt idx="16">
                  <c:v>1.7107039603388685</c:v>
                </c:pt>
                <c:pt idx="17">
                  <c:v>1.7715531605995365</c:v>
                </c:pt>
                <c:pt idx="18">
                  <c:v>1.7731992597908608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078528"/>
        <c:axId val="83084416"/>
      </c:scatterChart>
      <c:valAx>
        <c:axId val="83078528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084416"/>
        <c:crosses val="autoZero"/>
        <c:crossBetween val="midCat"/>
      </c:valAx>
      <c:valAx>
        <c:axId val="83084416"/>
        <c:scaling>
          <c:orientation val="minMax"/>
          <c:max val="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078528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CZ!$A$4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CZ!$B$4:$T$4</c:f>
              <c:numCache>
                <c:formatCode>0%</c:formatCode>
                <c:ptCount val="19"/>
                <c:pt idx="0">
                  <c:v>1</c:v>
                </c:pt>
                <c:pt idx="1">
                  <c:v>0.96250505050505064</c:v>
                </c:pt>
                <c:pt idx="2">
                  <c:v>1.0968181818181819</c:v>
                </c:pt>
                <c:pt idx="3">
                  <c:v>1.5091616161616161</c:v>
                </c:pt>
                <c:pt idx="4">
                  <c:v>1.7668787878787879</c:v>
                </c:pt>
                <c:pt idx="5">
                  <c:v>2.082212121212121</c:v>
                </c:pt>
                <c:pt idx="6">
                  <c:v>2.2459292929292927</c:v>
                </c:pt>
                <c:pt idx="7">
                  <c:v>2.4971515151515153</c:v>
                </c:pt>
                <c:pt idx="8">
                  <c:v>2.4030404040404041</c:v>
                </c:pt>
                <c:pt idx="9">
                  <c:v>2.4871515151515151</c:v>
                </c:pt>
                <c:pt idx="10">
                  <c:v>2.5365555555555552</c:v>
                </c:pt>
                <c:pt idx="11">
                  <c:v>2.7618787878787883</c:v>
                </c:pt>
                <c:pt idx="12">
                  <c:v>2.9598989898989903</c:v>
                </c:pt>
                <c:pt idx="13">
                  <c:v>3.240030303030303</c:v>
                </c:pt>
                <c:pt idx="14">
                  <c:v>3.686969696969697</c:v>
                </c:pt>
                <c:pt idx="15">
                  <c:v>3.5607575757575756</c:v>
                </c:pt>
                <c:pt idx="16">
                  <c:v>3.7385757575757577</c:v>
                </c:pt>
                <c:pt idx="17">
                  <c:v>3.8932626262626262</c:v>
                </c:pt>
                <c:pt idx="18">
                  <c:v>4.047616161616161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CZ!$A$5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CZ!$B$5:$T$5</c:f>
              <c:numCache>
                <c:formatCode>0%</c:formatCode>
                <c:ptCount val="19"/>
                <c:pt idx="0">
                  <c:v>1</c:v>
                </c:pt>
                <c:pt idx="1">
                  <c:v>0.98495777599273582</c:v>
                </c:pt>
                <c:pt idx="2">
                  <c:v>1.1399153075123112</c:v>
                </c:pt>
                <c:pt idx="3">
                  <c:v>1.6116113924492719</c:v>
                </c:pt>
                <c:pt idx="4">
                  <c:v>1.9018163308071108</c:v>
                </c:pt>
                <c:pt idx="5">
                  <c:v>2.4453711801068696</c:v>
                </c:pt>
                <c:pt idx="6">
                  <c:v>2.6127282855446512</c:v>
                </c:pt>
                <c:pt idx="7">
                  <c:v>2.6825902280585341</c:v>
                </c:pt>
                <c:pt idx="8">
                  <c:v>2.7223960814444874</c:v>
                </c:pt>
                <c:pt idx="9">
                  <c:v>2.6927068766807531</c:v>
                </c:pt>
                <c:pt idx="10">
                  <c:v>3.0680673698180421</c:v>
                </c:pt>
                <c:pt idx="11">
                  <c:v>3.6604806342332274</c:v>
                </c:pt>
                <c:pt idx="12">
                  <c:v>3.4889117451891178</c:v>
                </c:pt>
                <c:pt idx="13">
                  <c:v>4.2904383403764887</c:v>
                </c:pt>
                <c:pt idx="14">
                  <c:v>4.6524524150455768</c:v>
                </c:pt>
                <c:pt idx="15">
                  <c:v>4.5531556246289249</c:v>
                </c:pt>
                <c:pt idx="16">
                  <c:v>5.097159675898439</c:v>
                </c:pt>
                <c:pt idx="17">
                  <c:v>5.9463594803199102</c:v>
                </c:pt>
                <c:pt idx="18">
                  <c:v>5.7209910941920157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CZ!$A$6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CZ!$B$6:$T$6</c:f>
              <c:numCache>
                <c:formatCode>0%</c:formatCode>
                <c:ptCount val="19"/>
                <c:pt idx="0">
                  <c:v>1</c:v>
                </c:pt>
                <c:pt idx="1">
                  <c:v>0.97653674121405742</c:v>
                </c:pt>
                <c:pt idx="2">
                  <c:v>1.1137220447284346</c:v>
                </c:pt>
                <c:pt idx="3">
                  <c:v>1.0450766773162941</c:v>
                </c:pt>
                <c:pt idx="4">
                  <c:v>1.1917795527156549</c:v>
                </c:pt>
                <c:pt idx="5">
                  <c:v>1.5392747603833865</c:v>
                </c:pt>
                <c:pt idx="6">
                  <c:v>1.4935750798722045</c:v>
                </c:pt>
                <c:pt idx="7">
                  <c:v>1.3704984025559106</c:v>
                </c:pt>
                <c:pt idx="8">
                  <c:v>1.3983610223642173</c:v>
                </c:pt>
                <c:pt idx="9">
                  <c:v>1.5617763578274759</c:v>
                </c:pt>
                <c:pt idx="10">
                  <c:v>1.7618306709265177</c:v>
                </c:pt>
                <c:pt idx="11">
                  <c:v>1.8243514376996803</c:v>
                </c:pt>
                <c:pt idx="12">
                  <c:v>1.8047603833865813</c:v>
                </c:pt>
                <c:pt idx="13">
                  <c:v>1.9656900958466454</c:v>
                </c:pt>
                <c:pt idx="14">
                  <c:v>1.6655271565495209</c:v>
                </c:pt>
                <c:pt idx="15">
                  <c:v>1.9469808306709264</c:v>
                </c:pt>
                <c:pt idx="16">
                  <c:v>2.170584664536741</c:v>
                </c:pt>
                <c:pt idx="17">
                  <c:v>2.2965207667731629</c:v>
                </c:pt>
                <c:pt idx="18">
                  <c:v>2.2950734824281152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CZ!$A$25</c:f>
              <c:strCache>
                <c:ptCount val="1"/>
                <c:pt idx="0">
                  <c:v>  Net national disposable income</c:v>
                </c:pt>
              </c:strCache>
            </c:strRef>
          </c:tx>
          <c:spPr>
            <a:ln w="63500">
              <a:solidFill>
                <a:schemeClr val="tx1">
                  <a:alpha val="80000"/>
                </a:schemeClr>
              </a:solidFill>
            </a:ln>
          </c:spPr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CZ!$B$34:$T$34</c:f>
              <c:numCache>
                <c:formatCode>0%</c:formatCode>
                <c:ptCount val="19"/>
                <c:pt idx="0" formatCode="0.0%">
                  <c:v>1</c:v>
                </c:pt>
                <c:pt idx="1">
                  <c:v>1.0544742440740429</c:v>
                </c:pt>
                <c:pt idx="2">
                  <c:v>1.1225953404163473</c:v>
                </c:pt>
                <c:pt idx="3">
                  <c:v>1.2140728253236002</c:v>
                </c:pt>
                <c:pt idx="4">
                  <c:v>1.342355067748233</c:v>
                </c:pt>
                <c:pt idx="5">
                  <c:v>1.4001047117720207</c:v>
                </c:pt>
                <c:pt idx="6">
                  <c:v>1.4974809190307139</c:v>
                </c:pt>
                <c:pt idx="7">
                  <c:v>1.5891850818584212</c:v>
                </c:pt>
                <c:pt idx="8">
                  <c:v>1.6916556147596438</c:v>
                </c:pt>
                <c:pt idx="9">
                  <c:v>1.8009711482085216</c:v>
                </c:pt>
                <c:pt idx="10">
                  <c:v>1.9347561128041906</c:v>
                </c:pt>
                <c:pt idx="11">
                  <c:v>2.0457976637651654</c:v>
                </c:pt>
                <c:pt idx="12">
                  <c:v>2.2205194675497886</c:v>
                </c:pt>
                <c:pt idx="13">
                  <c:v>2.2873176403126148</c:v>
                </c:pt>
                <c:pt idx="14">
                  <c:v>2.2263263254878969</c:v>
                </c:pt>
                <c:pt idx="15">
                  <c:v>2.2208455159883251</c:v>
                </c:pt>
                <c:pt idx="16">
                  <c:v>2.2468473844607524</c:v>
                </c:pt>
                <c:pt idx="17">
                  <c:v>2.2856333412797105</c:v>
                </c:pt>
                <c:pt idx="18">
                  <c:v>2.2855829762832864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94560"/>
        <c:axId val="83396096"/>
      </c:scatterChart>
      <c:valAx>
        <c:axId val="83394560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396096"/>
        <c:crosses val="autoZero"/>
        <c:crossBetween val="midCat"/>
      </c:valAx>
      <c:valAx>
        <c:axId val="83396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394560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614243827160495"/>
                  <c:y val="-4.0895061728395062E-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multiLvlStrRef>
              <c:f>expanses!$A$2:$B$3</c:f>
              <c:multiLvlStrCache>
                <c:ptCount val="2"/>
                <c:lvl>
                  <c:pt idx="0">
                    <c:v>total</c:v>
                  </c:pt>
                  <c:pt idx="1">
                    <c:v>energy</c:v>
                  </c:pt>
                </c:lvl>
                <c:lvl>
                  <c:pt idx="0">
                    <c:v>  Austria</c:v>
                  </c:pt>
                </c:lvl>
              </c:multiLvlStrCache>
            </c:multiLvlStrRef>
          </c:cat>
          <c:val>
            <c:numRef>
              <c:f>expanses!$C$2:$C$3</c:f>
              <c:numCache>
                <c:formatCode>General</c:formatCode>
                <c:ptCount val="2"/>
                <c:pt idx="0">
                  <c:v>115647.1</c:v>
                </c:pt>
                <c:pt idx="1">
                  <c:v>4026.7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5285456336291416E-2"/>
                  <c:y val="1.7670959595959598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multiLvlStrRef>
              <c:f>(expanses!$A$2:$B$3;expanses!$D$2:$D$3)</c:f>
              <c:multiLvlStrCache>
                <c:ptCount val="4"/>
                <c:lvl>
                  <c:pt idx="0">
                    <c:v>total</c:v>
                  </c:pt>
                  <c:pt idx="1">
                    <c:v>energy</c:v>
                  </c:pt>
                  <c:pt idx="2">
                    <c:v>171039</c:v>
                  </c:pt>
                  <c:pt idx="3">
                    <c:v>6718,9</c:v>
                  </c:pt>
                </c:lvl>
                <c:lvl>
                  <c:pt idx="0">
                    <c:v>  Austria</c:v>
                  </c:pt>
                </c:lvl>
              </c:multiLvlStrCache>
            </c:multiLvlStrRef>
          </c:cat>
          <c:val>
            <c:numRef>
              <c:f>expanses!$D$2:$D$3</c:f>
              <c:numCache>
                <c:formatCode>General</c:formatCode>
                <c:ptCount val="2"/>
                <c:pt idx="0">
                  <c:v>171039</c:v>
                </c:pt>
                <c:pt idx="1">
                  <c:v>6718.9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955024509803922"/>
                  <c:y val="-1.2222222222222222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multiLvlStrRef>
              <c:f>expanses!$A$4:$B$5</c:f>
              <c:multiLvlStrCache>
                <c:ptCount val="2"/>
                <c:lvl>
                  <c:pt idx="0">
                    <c:v>total</c:v>
                  </c:pt>
                  <c:pt idx="1">
                    <c:v>energy</c:v>
                  </c:pt>
                </c:lvl>
                <c:lvl>
                  <c:pt idx="0">
                    <c:v>  Czech Republic</c:v>
                  </c:pt>
                </c:lvl>
              </c:multiLvlStrCache>
            </c:multiLvlStrRef>
          </c:cat>
          <c:val>
            <c:numRef>
              <c:f>expanses!$C$4:$C$5</c:f>
              <c:numCache>
                <c:formatCode>General</c:formatCode>
                <c:ptCount val="2"/>
                <c:pt idx="0">
                  <c:v>34325</c:v>
                </c:pt>
                <c:pt idx="1">
                  <c:v>1578.6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8068961352656998E-2"/>
                  <c:y val="-3.4809027777777776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multiLvlStrRef>
              <c:f>(expanses!$A$4:$B$5;expanses!$D$4:$D$5)</c:f>
              <c:multiLvlStrCache>
                <c:ptCount val="4"/>
                <c:lvl>
                  <c:pt idx="0">
                    <c:v>total</c:v>
                  </c:pt>
                  <c:pt idx="1">
                    <c:v>energy</c:v>
                  </c:pt>
                  <c:pt idx="2">
                    <c:v>79721,3</c:v>
                  </c:pt>
                  <c:pt idx="3">
                    <c:v>6816,6</c:v>
                  </c:pt>
                </c:lvl>
                <c:lvl>
                  <c:pt idx="0">
                    <c:v>  Czech Republic</c:v>
                  </c:pt>
                </c:lvl>
              </c:multiLvlStrCache>
            </c:multiLvlStrRef>
          </c:cat>
          <c:val>
            <c:numRef>
              <c:f>expanses!$D$4:$D$5</c:f>
              <c:numCache>
                <c:formatCode>General</c:formatCode>
                <c:ptCount val="2"/>
                <c:pt idx="0">
                  <c:v>79721.3</c:v>
                </c:pt>
                <c:pt idx="1">
                  <c:v>6816.6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64861111111118E-2"/>
          <c:y val="0.22311351706036744"/>
          <c:w val="0.87191472222222222"/>
          <c:h val="0.54941163604549437"/>
        </c:manualLayout>
      </c:layout>
      <c:scatterChart>
        <c:scatterStyle val="lineMarker"/>
        <c:varyColors val="0"/>
        <c:ser>
          <c:idx val="0"/>
          <c:order val="0"/>
          <c:tx>
            <c:strRef>
              <c:f>'OECD.Stat export'!$A$9:$A$11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'OECD.Stat export'!$E$7:$W$7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'OECD.Stat export'!$E$10:$W$10</c:f>
              <c:numCache>
                <c:formatCode>General</c:formatCode>
                <c:ptCount val="19"/>
                <c:pt idx="0">
                  <c:v>145472.4</c:v>
                </c:pt>
                <c:pt idx="1">
                  <c:v>150825.5</c:v>
                </c:pt>
                <c:pt idx="2">
                  <c:v>154973.29999999999</c:v>
                </c:pt>
                <c:pt idx="3">
                  <c:v>160791.29999999999</c:v>
                </c:pt>
                <c:pt idx="4">
                  <c:v>166081.29999999999</c:v>
                </c:pt>
                <c:pt idx="5">
                  <c:v>173802.8</c:v>
                </c:pt>
                <c:pt idx="6">
                  <c:v>178089.60000000001</c:v>
                </c:pt>
                <c:pt idx="7">
                  <c:v>184959.3</c:v>
                </c:pt>
                <c:pt idx="8">
                  <c:v>189047.8</c:v>
                </c:pt>
                <c:pt idx="9">
                  <c:v>198208.9</c:v>
                </c:pt>
                <c:pt idx="10">
                  <c:v>207175.9</c:v>
                </c:pt>
                <c:pt idx="11">
                  <c:v>220619</c:v>
                </c:pt>
                <c:pt idx="12">
                  <c:v>233607.2</c:v>
                </c:pt>
                <c:pt idx="13">
                  <c:v>242905.7</c:v>
                </c:pt>
                <c:pt idx="14">
                  <c:v>233139.20000000001</c:v>
                </c:pt>
                <c:pt idx="15">
                  <c:v>242487.2</c:v>
                </c:pt>
                <c:pt idx="16">
                  <c:v>253660.79999999999</c:v>
                </c:pt>
                <c:pt idx="17">
                  <c:v>261348.9</c:v>
                </c:pt>
                <c:pt idx="18">
                  <c:v>260861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'OECD.Stat export'!$A$15:$A$17</c:f>
              <c:strCache>
                <c:ptCount val="1"/>
                <c:pt idx="0">
                  <c:v>  Czech Republic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'OECD.Stat export'!$E$7:$W$7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'OECD.Stat export'!$E$96:$W$96</c:f>
              <c:numCache>
                <c:formatCode>0.0</c:formatCode>
                <c:ptCount val="19"/>
                <c:pt idx="0">
                  <c:v>36508.556306968538</c:v>
                </c:pt>
                <c:pt idx="1">
                  <c:v>41697.824808935919</c:v>
                </c:pt>
                <c:pt idx="2">
                  <c:v>38754.665288188167</c:v>
                </c:pt>
                <c:pt idx="3">
                  <c:v>46415.336728919065</c:v>
                </c:pt>
                <c:pt idx="4">
                  <c:v>46957.503467406386</c:v>
                </c:pt>
                <c:pt idx="5">
                  <c:v>51317.432510051694</c:v>
                </c:pt>
                <c:pt idx="6">
                  <c:v>58843.633016262655</c:v>
                </c:pt>
                <c:pt idx="7">
                  <c:v>63981.115742225069</c:v>
                </c:pt>
                <c:pt idx="8">
                  <c:v>65047.848963169294</c:v>
                </c:pt>
                <c:pt idx="9">
                  <c:v>74093.083197389889</c:v>
                </c:pt>
                <c:pt idx="10">
                  <c:v>83738.10838798758</c:v>
                </c:pt>
                <c:pt idx="11">
                  <c:v>92601.151907847365</c:v>
                </c:pt>
                <c:pt idx="12">
                  <c:v>106249.84790874524</c:v>
                </c:pt>
                <c:pt idx="13">
                  <c:v>111768.90080428954</c:v>
                </c:pt>
                <c:pt idx="14">
                  <c:v>106470.39877300615</c:v>
                </c:pt>
                <c:pt idx="15">
                  <c:v>110339.86486486487</c:v>
                </c:pt>
                <c:pt idx="16">
                  <c:v>110286.27989023912</c:v>
                </c:pt>
                <c:pt idx="17">
                  <c:v>114153.25138778747</c:v>
                </c:pt>
                <c:pt idx="18">
                  <c:v>103753.30668604652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09248"/>
        <c:axId val="34310784"/>
      </c:scatterChart>
      <c:valAx>
        <c:axId val="34309248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34310784"/>
        <c:crosses val="autoZero"/>
        <c:crossBetween val="midCat"/>
      </c:valAx>
      <c:valAx>
        <c:axId val="34310784"/>
        <c:scaling>
          <c:orientation val="minMax"/>
          <c:max val="35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dirty="0"/>
                  <a:t>M</a:t>
                </a:r>
                <a:r>
                  <a:rPr lang="de-DE" dirty="0" smtClean="0"/>
                  <a:t>illion</a:t>
                </a:r>
                <a:r>
                  <a:rPr lang="de-DE" baseline="0" dirty="0" smtClean="0"/>
                  <a:t> </a:t>
                </a:r>
                <a:r>
                  <a:rPr lang="de-DE" baseline="0" dirty="0"/>
                  <a:t>€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1.1905555555555569E-3"/>
              <c:y val="0.12146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de-DE"/>
          </a:p>
        </c:txPr>
        <c:crossAx val="34309248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64861111111118E-2"/>
          <c:y val="0.19480351414406533"/>
          <c:w val="0.87172152777777778"/>
          <c:h val="0.5777216389617964"/>
        </c:manualLayout>
      </c:layout>
      <c:scatterChart>
        <c:scatterStyle val="lineMarker"/>
        <c:varyColors val="0"/>
        <c:ser>
          <c:idx val="0"/>
          <c:order val="0"/>
          <c:tx>
            <c:strRef>
              <c:f>'OECD.Stat export'!$A$17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'OECD.Stat export'!$D$16:$V$16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'OECD.Stat export'!$D$17:$V$17</c:f>
              <c:numCache>
                <c:formatCode>0</c:formatCode>
                <c:ptCount val="19"/>
                <c:pt idx="0">
                  <c:v>218407.5</c:v>
                </c:pt>
                <c:pt idx="1">
                  <c:v>223645.6</c:v>
                </c:pt>
                <c:pt idx="2">
                  <c:v>228577</c:v>
                </c:pt>
                <c:pt idx="3">
                  <c:v>236714.3</c:v>
                </c:pt>
                <c:pt idx="4">
                  <c:v>245212.3</c:v>
                </c:pt>
                <c:pt idx="5">
                  <c:v>253472.1</c:v>
                </c:pt>
                <c:pt idx="6">
                  <c:v>256895.3</c:v>
                </c:pt>
                <c:pt idx="7">
                  <c:v>261149.1</c:v>
                </c:pt>
                <c:pt idx="8">
                  <c:v>263123.8</c:v>
                </c:pt>
                <c:pt idx="9">
                  <c:v>270243.20000000001</c:v>
                </c:pt>
                <c:pt idx="10">
                  <c:v>276028.3</c:v>
                </c:pt>
                <c:pt idx="11">
                  <c:v>285277.5</c:v>
                </c:pt>
                <c:pt idx="12">
                  <c:v>295608.90000000002</c:v>
                </c:pt>
                <c:pt idx="13">
                  <c:v>300182.7</c:v>
                </c:pt>
                <c:pt idx="14">
                  <c:v>288778.5</c:v>
                </c:pt>
                <c:pt idx="15">
                  <c:v>294207.90000000002</c:v>
                </c:pt>
                <c:pt idx="16">
                  <c:v>303244.2</c:v>
                </c:pt>
                <c:pt idx="17">
                  <c:v>305924.40000000002</c:v>
                </c:pt>
                <c:pt idx="18">
                  <c:v>306622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'OECD.Stat export'!$A$18</c:f>
              <c:strCache>
                <c:ptCount val="1"/>
                <c:pt idx="0">
                  <c:v>  Czech Republik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'OECD.Stat export'!$D$16:$V$16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'OECD.Stat export'!$D$18:$V$18</c:f>
              <c:numCache>
                <c:formatCode>0</c:formatCode>
                <c:ptCount val="19"/>
                <c:pt idx="0">
                  <c:v>77849.48544545722</c:v>
                </c:pt>
                <c:pt idx="1">
                  <c:v>81159.758965314511</c:v>
                </c:pt>
                <c:pt idx="2">
                  <c:v>70882.346859653655</c:v>
                </c:pt>
                <c:pt idx="3">
                  <c:v>77356.281833616289</c:v>
                </c:pt>
                <c:pt idx="4">
                  <c:v>76923.273231622748</c:v>
                </c:pt>
                <c:pt idx="5">
                  <c:v>83060.425043078692</c:v>
                </c:pt>
                <c:pt idx="6">
                  <c:v>91451.948450444906</c:v>
                </c:pt>
                <c:pt idx="7">
                  <c:v>97130.650849631289</c:v>
                </c:pt>
                <c:pt idx="8">
                  <c:v>97140.916125038682</c:v>
                </c:pt>
                <c:pt idx="9">
                  <c:v>107468.35236541599</c:v>
                </c:pt>
                <c:pt idx="10">
                  <c:v>121025.44011045909</c:v>
                </c:pt>
                <c:pt idx="11">
                  <c:v>134888.6249100072</c:v>
                </c:pt>
                <c:pt idx="12">
                  <c:v>150357.3764258555</c:v>
                </c:pt>
                <c:pt idx="13">
                  <c:v>155557.2960551513</c:v>
                </c:pt>
                <c:pt idx="14">
                  <c:v>148195.82055214726</c:v>
                </c:pt>
                <c:pt idx="15">
                  <c:v>157140.34181240064</c:v>
                </c:pt>
                <c:pt idx="16">
                  <c:v>158027.91062328499</c:v>
                </c:pt>
                <c:pt idx="17">
                  <c:v>158552.8548770817</c:v>
                </c:pt>
                <c:pt idx="18">
                  <c:v>144282.19476744186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091392"/>
        <c:axId val="34092928"/>
      </c:scatterChart>
      <c:valAx>
        <c:axId val="34091392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34092928"/>
        <c:crosses val="autoZero"/>
        <c:crossBetween val="midCat"/>
      </c:valAx>
      <c:valAx>
        <c:axId val="340929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dirty="0"/>
                  <a:t>Million</a:t>
                </a:r>
                <a:r>
                  <a:rPr lang="de-DE" baseline="0" dirty="0"/>
                  <a:t> </a:t>
                </a:r>
                <a:r>
                  <a:rPr lang="de-DE" baseline="0" dirty="0" smtClean="0"/>
                  <a:t>€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1.3966666666666639E-3"/>
              <c:y val="8.2726666666666671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34091392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electricity!$A$13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electricity!$B$1:$T$1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electricity!$B$13:$T$13</c:f>
              <c:numCache>
                <c:formatCode>0%</c:formatCode>
                <c:ptCount val="19"/>
                <c:pt idx="0">
                  <c:v>1</c:v>
                </c:pt>
                <c:pt idx="1">
                  <c:v>1.0429658119658121</c:v>
                </c:pt>
                <c:pt idx="2">
                  <c:v>1.0553760683760685</c:v>
                </c:pt>
                <c:pt idx="3">
                  <c:v>1.0657863247863248</c:v>
                </c:pt>
                <c:pt idx="4">
                  <c:v>0.89286039886039881</c:v>
                </c:pt>
                <c:pt idx="5">
                  <c:v>0.88511965811965809</c:v>
                </c:pt>
                <c:pt idx="6">
                  <c:v>0.91601994301994305</c:v>
                </c:pt>
                <c:pt idx="7">
                  <c:v>0.96419373219373217</c:v>
                </c:pt>
                <c:pt idx="8">
                  <c:v>0.9461139601139601</c:v>
                </c:pt>
                <c:pt idx="9">
                  <c:v>0.99217663817663804</c:v>
                </c:pt>
                <c:pt idx="10">
                  <c:v>0.97557549857549841</c:v>
                </c:pt>
                <c:pt idx="11">
                  <c:v>0.97602849002849001</c:v>
                </c:pt>
                <c:pt idx="12">
                  <c:v>1.0891111111111111</c:v>
                </c:pt>
                <c:pt idx="13">
                  <c:v>1.2201367521367521</c:v>
                </c:pt>
                <c:pt idx="14">
                  <c:v>1.3058262108262109</c:v>
                </c:pt>
                <c:pt idx="15">
                  <c:v>1.3673988603988603</c:v>
                </c:pt>
                <c:pt idx="16">
                  <c:v>1.3637022792022793</c:v>
                </c:pt>
                <c:pt idx="17">
                  <c:v>1.3820726495726496</c:v>
                </c:pt>
                <c:pt idx="18">
                  <c:v>1.4388461538461539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electricity!$A$14</c:f>
              <c:strCache>
                <c:ptCount val="1"/>
                <c:pt idx="0">
                  <c:v>  Czech Republic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electricity!$B$1:$T$1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electricity!$B$14:$T$14</c:f>
              <c:numCache>
                <c:formatCode>0%</c:formatCode>
                <c:ptCount val="19"/>
                <c:pt idx="0">
                  <c:v>1</c:v>
                </c:pt>
                <c:pt idx="1">
                  <c:v>0.96250505050505064</c:v>
                </c:pt>
                <c:pt idx="2">
                  <c:v>1.0968181818181819</c:v>
                </c:pt>
                <c:pt idx="3">
                  <c:v>1.5091616161616161</c:v>
                </c:pt>
                <c:pt idx="4">
                  <c:v>1.7668787878787879</c:v>
                </c:pt>
                <c:pt idx="5">
                  <c:v>2.082212121212121</c:v>
                </c:pt>
                <c:pt idx="6">
                  <c:v>2.2459292929292927</c:v>
                </c:pt>
                <c:pt idx="7">
                  <c:v>2.4971515151515153</c:v>
                </c:pt>
                <c:pt idx="8">
                  <c:v>2.4030404040404041</c:v>
                </c:pt>
                <c:pt idx="9">
                  <c:v>2.4871515151515151</c:v>
                </c:pt>
                <c:pt idx="10">
                  <c:v>2.5365555555555552</c:v>
                </c:pt>
                <c:pt idx="11">
                  <c:v>2.7618787878787883</c:v>
                </c:pt>
                <c:pt idx="12">
                  <c:v>2.9598989898989903</c:v>
                </c:pt>
                <c:pt idx="13">
                  <c:v>3.240030303030303</c:v>
                </c:pt>
                <c:pt idx="14">
                  <c:v>3.686969696969697</c:v>
                </c:pt>
                <c:pt idx="15">
                  <c:v>3.5607575757575756</c:v>
                </c:pt>
                <c:pt idx="16">
                  <c:v>3.7385757575757577</c:v>
                </c:pt>
                <c:pt idx="17">
                  <c:v>3.8932626262626262</c:v>
                </c:pt>
                <c:pt idx="18">
                  <c:v>4.047616161616161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electricity!$A$15</c:f>
              <c:strCache>
                <c:ptCount val="1"/>
                <c:pt idx="0">
                  <c:v>  EU-Average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electricity!$B$1:$T$1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electricity!$B$15:$T$15</c:f>
              <c:numCache>
                <c:formatCode>0%</c:formatCode>
                <c:ptCount val="19"/>
                <c:pt idx="0">
                  <c:v>1</c:v>
                </c:pt>
                <c:pt idx="1">
                  <c:v>1.0017020005358708</c:v>
                </c:pt>
                <c:pt idx="2">
                  <c:v>1.0636166114494532</c:v>
                </c:pt>
                <c:pt idx="3">
                  <c:v>1.1229415883746927</c:v>
                </c:pt>
                <c:pt idx="4">
                  <c:v>1.1827553981655838</c:v>
                </c:pt>
                <c:pt idx="5">
                  <c:v>1.2702261368407146</c:v>
                </c:pt>
                <c:pt idx="6">
                  <c:v>1.409211057777874</c:v>
                </c:pt>
                <c:pt idx="7">
                  <c:v>1.4641621780439029</c:v>
                </c:pt>
                <c:pt idx="8">
                  <c:v>1.602434281684834</c:v>
                </c:pt>
                <c:pt idx="9">
                  <c:v>1.673179728797501</c:v>
                </c:pt>
                <c:pt idx="10">
                  <c:v>1.7558927897251728</c:v>
                </c:pt>
                <c:pt idx="11">
                  <c:v>1.91807081650328</c:v>
                </c:pt>
                <c:pt idx="12">
                  <c:v>1.9873292138065035</c:v>
                </c:pt>
                <c:pt idx="13">
                  <c:v>2.0389462180719153</c:v>
                </c:pt>
                <c:pt idx="14">
                  <c:v>2.1884697714063162</c:v>
                </c:pt>
                <c:pt idx="15">
                  <c:v>2.2416416214273576</c:v>
                </c:pt>
                <c:pt idx="16">
                  <c:v>2.3295347827109607</c:v>
                </c:pt>
                <c:pt idx="17">
                  <c:v>2.4928065133741413</c:v>
                </c:pt>
                <c:pt idx="18">
                  <c:v>2.5377084641307452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860096"/>
        <c:axId val="79861632"/>
      </c:scatterChart>
      <c:valAx>
        <c:axId val="79860096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79861632"/>
        <c:crosses val="autoZero"/>
        <c:crossBetween val="midCat"/>
      </c:valAx>
      <c:valAx>
        <c:axId val="798616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79860096"/>
        <c:crosses val="autoZero"/>
        <c:crossBetween val="midCat"/>
        <c:majorUnit val="1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gas!$A$13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rgbClr val="1F497D">
                  <a:lumMod val="75000"/>
                </a:srgbClr>
              </a:solidFill>
            </a:ln>
          </c:spPr>
          <c:marker>
            <c:symbol val="none"/>
          </c:marker>
          <c:xVal>
            <c:numRef>
              <c:f>gas!$B$1:$T$1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gas!$B$13:$T$13</c:f>
              <c:numCache>
                <c:formatCode>0%</c:formatCode>
                <c:ptCount val="19"/>
                <c:pt idx="0">
                  <c:v>1</c:v>
                </c:pt>
                <c:pt idx="1">
                  <c:v>1.0502460698978293</c:v>
                </c:pt>
                <c:pt idx="2">
                  <c:v>1.1212162146033873</c:v>
                </c:pt>
                <c:pt idx="3">
                  <c:v>1.0997388931895176</c:v>
                </c:pt>
                <c:pt idx="4">
                  <c:v>1.0897923553427897</c:v>
                </c:pt>
                <c:pt idx="5">
                  <c:v>1.0993386753217047</c:v>
                </c:pt>
                <c:pt idx="6">
                  <c:v>1.1954069558567655</c:v>
                </c:pt>
                <c:pt idx="7">
                  <c:v>1.1768807694496615</c:v>
                </c:pt>
                <c:pt idx="8">
                  <c:v>1.5380944705336961</c:v>
                </c:pt>
                <c:pt idx="9">
                  <c:v>1.6193632930584543</c:v>
                </c:pt>
                <c:pt idx="10">
                  <c:v>1.7209651568974256</c:v>
                </c:pt>
                <c:pt idx="11">
                  <c:v>1.8437664170276158</c:v>
                </c:pt>
                <c:pt idx="12">
                  <c:v>2.0080243726838081</c:v>
                </c:pt>
                <c:pt idx="13">
                  <c:v>2.0483835465321558</c:v>
                </c:pt>
                <c:pt idx="14">
                  <c:v>2.2224406596151098</c:v>
                </c:pt>
                <c:pt idx="15">
                  <c:v>2.1041115109682607</c:v>
                </c:pt>
                <c:pt idx="16">
                  <c:v>2.2780267814962101</c:v>
                </c:pt>
                <c:pt idx="17">
                  <c:v>2.4021614318716908</c:v>
                </c:pt>
                <c:pt idx="18">
                  <c:v>2.3962767783190864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gas!$A$14</c:f>
              <c:strCache>
                <c:ptCount val="1"/>
                <c:pt idx="0">
                  <c:v>  Czech Republic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gas!$B$1:$T$1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gas!$B$14:$T$14</c:f>
              <c:numCache>
                <c:formatCode>0%</c:formatCode>
                <c:ptCount val="19"/>
                <c:pt idx="0">
                  <c:v>1</c:v>
                </c:pt>
                <c:pt idx="1">
                  <c:v>0.98495777599273582</c:v>
                </c:pt>
                <c:pt idx="2">
                  <c:v>1.1399153075123112</c:v>
                </c:pt>
                <c:pt idx="3">
                  <c:v>1.6116113924492719</c:v>
                </c:pt>
                <c:pt idx="4">
                  <c:v>1.9018163308071108</c:v>
                </c:pt>
                <c:pt idx="5">
                  <c:v>2.4453711801068696</c:v>
                </c:pt>
                <c:pt idx="6">
                  <c:v>2.6127282855446512</c:v>
                </c:pt>
                <c:pt idx="7">
                  <c:v>2.6825902280585341</c:v>
                </c:pt>
                <c:pt idx="8">
                  <c:v>2.7223960814444874</c:v>
                </c:pt>
                <c:pt idx="9">
                  <c:v>2.6927068766807531</c:v>
                </c:pt>
                <c:pt idx="10">
                  <c:v>3.0680673698180421</c:v>
                </c:pt>
                <c:pt idx="11">
                  <c:v>3.6604806342332274</c:v>
                </c:pt>
                <c:pt idx="12">
                  <c:v>3.4889117451891178</c:v>
                </c:pt>
                <c:pt idx="13">
                  <c:v>4.2904383403764887</c:v>
                </c:pt>
                <c:pt idx="14">
                  <c:v>4.6524524150455768</c:v>
                </c:pt>
                <c:pt idx="15">
                  <c:v>4.5531556246289249</c:v>
                </c:pt>
                <c:pt idx="16">
                  <c:v>5.097159675898439</c:v>
                </c:pt>
                <c:pt idx="17">
                  <c:v>5.9463594803199102</c:v>
                </c:pt>
                <c:pt idx="18">
                  <c:v>5.7209910941920157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gas!$A$15</c:f>
              <c:strCache>
                <c:ptCount val="1"/>
                <c:pt idx="0">
                  <c:v>  EU-Average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gas!$B$1:$T$1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gas!$B$15:$T$15</c:f>
              <c:numCache>
                <c:formatCode>0%</c:formatCode>
                <c:ptCount val="19"/>
                <c:pt idx="0">
                  <c:v>1</c:v>
                </c:pt>
                <c:pt idx="1">
                  <c:v>1.00950945651527</c:v>
                </c:pt>
                <c:pt idx="2">
                  <c:v>1.127681490065477</c:v>
                </c:pt>
                <c:pt idx="3">
                  <c:v>1.2266189072566689</c:v>
                </c:pt>
                <c:pt idx="4">
                  <c:v>1.2665713549996527</c:v>
                </c:pt>
                <c:pt idx="5">
                  <c:v>1.387600437476386</c:v>
                </c:pt>
                <c:pt idx="6">
                  <c:v>1.5711180161161842</c:v>
                </c:pt>
                <c:pt idx="7">
                  <c:v>1.577694328082559</c:v>
                </c:pt>
                <c:pt idx="8">
                  <c:v>1.7343714299882185</c:v>
                </c:pt>
                <c:pt idx="9">
                  <c:v>1.8734410452615495</c:v>
                </c:pt>
                <c:pt idx="10">
                  <c:v>2.1120096918445093</c:v>
                </c:pt>
                <c:pt idx="11">
                  <c:v>2.5820841011497819</c:v>
                </c:pt>
                <c:pt idx="12">
                  <c:v>2.9187630783697354</c:v>
                </c:pt>
                <c:pt idx="13">
                  <c:v>3.212570856180204</c:v>
                </c:pt>
                <c:pt idx="14">
                  <c:v>3.2365842232600008</c:v>
                </c:pt>
                <c:pt idx="15">
                  <c:v>3.1169672707654947</c:v>
                </c:pt>
                <c:pt idx="16">
                  <c:v>3.6283116138481741</c:v>
                </c:pt>
                <c:pt idx="17">
                  <c:v>3.9496701596534374</c:v>
                </c:pt>
                <c:pt idx="18">
                  <c:v>3.938569162853927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653184"/>
        <c:axId val="82654720"/>
      </c:scatterChart>
      <c:valAx>
        <c:axId val="82653184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654720"/>
        <c:crosses val="autoZero"/>
        <c:crossBetween val="midCat"/>
      </c:valAx>
      <c:valAx>
        <c:axId val="82654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65318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1916382792576453E-2"/>
          <c:y val="0.17218759113444151"/>
          <c:w val="0.90810252973697436"/>
          <c:h val="0.62855972222222223"/>
        </c:manualLayout>
      </c:layout>
      <c:scatterChart>
        <c:scatterStyle val="lineMarker"/>
        <c:varyColors val="0"/>
        <c:ser>
          <c:idx val="0"/>
          <c:order val="0"/>
          <c:tx>
            <c:strRef>
              <c:f>gas!$A$18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rgbClr val="1F497D">
                  <a:lumMod val="75000"/>
                </a:srgbClr>
              </a:solidFill>
            </a:ln>
          </c:spPr>
          <c:marker>
            <c:symbol val="none"/>
          </c:marker>
          <c:xVal>
            <c:numRef>
              <c:f>gas!$B$1:$T$1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gas!$B$18:$T$18</c:f>
              <c:numCache>
                <c:formatCode>0.0</c:formatCode>
                <c:ptCount val="19"/>
                <c:pt idx="0">
                  <c:v>28.957007999999998</c:v>
                </c:pt>
                <c:pt idx="1">
                  <c:v>30.962167000000001</c:v>
                </c:pt>
                <c:pt idx="2">
                  <c:v>32.843508</c:v>
                </c:pt>
                <c:pt idx="3">
                  <c:v>32.105761000000001</c:v>
                </c:pt>
                <c:pt idx="4">
                  <c:v>31.730868000000001</c:v>
                </c:pt>
                <c:pt idx="5">
                  <c:v>32.499569999999999</c:v>
                </c:pt>
                <c:pt idx="6">
                  <c:v>35.397247999999998</c:v>
                </c:pt>
                <c:pt idx="7">
                  <c:v>34.600172000000001</c:v>
                </c:pt>
                <c:pt idx="8">
                  <c:v>44.944012000000001</c:v>
                </c:pt>
                <c:pt idx="9">
                  <c:v>47.500013000000003</c:v>
                </c:pt>
                <c:pt idx="10">
                  <c:v>50.500013000000003</c:v>
                </c:pt>
                <c:pt idx="11">
                  <c:v>53.795357000000003</c:v>
                </c:pt>
                <c:pt idx="12">
                  <c:v>58.783431999999998</c:v>
                </c:pt>
                <c:pt idx="13">
                  <c:v>60.241683000000002</c:v>
                </c:pt>
                <c:pt idx="14">
                  <c:v>64.500017</c:v>
                </c:pt>
                <c:pt idx="15">
                  <c:v>61.45</c:v>
                </c:pt>
                <c:pt idx="16">
                  <c:v>66.920421000000005</c:v>
                </c:pt>
                <c:pt idx="17">
                  <c:v>70.283332999999999</c:v>
                </c:pt>
                <c:pt idx="18">
                  <c:v>69.968146000000004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gas!$A$19</c:f>
              <c:strCache>
                <c:ptCount val="1"/>
                <c:pt idx="0">
                  <c:v>  Czech Republic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gas!$B$1:$T$1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gas!$B$19:$T$19</c:f>
              <c:numCache>
                <c:formatCode>0.0</c:formatCode>
                <c:ptCount val="19"/>
                <c:pt idx="0">
                  <c:v>8.4189944134078214</c:v>
                </c:pt>
                <c:pt idx="1">
                  <c:v>9.0305702527924758</c:v>
                </c:pt>
                <c:pt idx="2">
                  <c:v>9.0651331093305778</c:v>
                </c:pt>
                <c:pt idx="3">
                  <c:v>13.924448217317485</c:v>
                </c:pt>
                <c:pt idx="4">
                  <c:v>15.272122052704576</c:v>
                </c:pt>
                <c:pt idx="5">
                  <c:v>20.429350947731191</c:v>
                </c:pt>
                <c:pt idx="6">
                  <c:v>23.367904265111992</c:v>
                </c:pt>
                <c:pt idx="7">
                  <c:v>24.791920487335684</c:v>
                </c:pt>
                <c:pt idx="8">
                  <c:v>24.13463324048282</c:v>
                </c:pt>
                <c:pt idx="9">
                  <c:v>25.416639477977164</c:v>
                </c:pt>
                <c:pt idx="10">
                  <c:v>30.511563686572316</c:v>
                </c:pt>
                <c:pt idx="11">
                  <c:v>37.996760259179261</c:v>
                </c:pt>
                <c:pt idx="12">
                  <c:v>38.310646387832698</c:v>
                </c:pt>
                <c:pt idx="13">
                  <c:v>47.741095365760245</c:v>
                </c:pt>
                <c:pt idx="14">
                  <c:v>51.188650306748471</c:v>
                </c:pt>
                <c:pt idx="15">
                  <c:v>51.987281399046104</c:v>
                </c:pt>
                <c:pt idx="16">
                  <c:v>57.424931399451197</c:v>
                </c:pt>
                <c:pt idx="17">
                  <c:v>67.885408406026968</c:v>
                </c:pt>
                <c:pt idx="18">
                  <c:v>59.669331395348834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71264"/>
        <c:axId val="82977152"/>
      </c:scatterChart>
      <c:valAx>
        <c:axId val="82971264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977152"/>
        <c:crosses val="autoZero"/>
        <c:crossBetween val="midCat"/>
      </c:valAx>
      <c:valAx>
        <c:axId val="829771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de-DE" sz="1400" dirty="0"/>
                  <a:t>€/MWh</a:t>
                </a:r>
              </a:p>
            </c:rich>
          </c:tx>
          <c:layout>
            <c:manualLayout>
              <c:xMode val="edge"/>
              <c:yMode val="edge"/>
              <c:x val="0"/>
              <c:y val="4.3418888888888882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971264"/>
        <c:crosses val="autoZero"/>
        <c:crossBetween val="midCat"/>
        <c:minorUnit val="1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diesel!$A$13</c:f>
              <c:strCache>
                <c:ptCount val="1"/>
                <c:pt idx="0">
                  <c:v>  Austria</c:v>
                </c:pt>
              </c:strCache>
            </c:strRef>
          </c:tx>
          <c:spPr>
            <a:ln>
              <a:solidFill>
                <a:srgbClr val="1F497D">
                  <a:lumMod val="75000"/>
                </a:srgbClr>
              </a:solidFill>
            </a:ln>
          </c:spPr>
          <c:marker>
            <c:symbol val="none"/>
          </c:marker>
          <c:xVal>
            <c:numRef>
              <c:f>diesel!$B$1:$T$1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diesel!$B$13:$T$13</c:f>
              <c:numCache>
                <c:formatCode>0%</c:formatCode>
                <c:ptCount val="19"/>
                <c:pt idx="0">
                  <c:v>1</c:v>
                </c:pt>
                <c:pt idx="1">
                  <c:v>1.0482000000000002</c:v>
                </c:pt>
                <c:pt idx="2">
                  <c:v>1.0878000000000001</c:v>
                </c:pt>
                <c:pt idx="3">
                  <c:v>1.0006000000000002</c:v>
                </c:pt>
                <c:pt idx="4">
                  <c:v>1.0116000000000001</c:v>
                </c:pt>
                <c:pt idx="5">
                  <c:v>1.2218000000000002</c:v>
                </c:pt>
                <c:pt idx="6">
                  <c:v>1.1698000000000002</c:v>
                </c:pt>
                <c:pt idx="7">
                  <c:v>1.1323999999999999</c:v>
                </c:pt>
                <c:pt idx="8">
                  <c:v>1.1492</c:v>
                </c:pt>
                <c:pt idx="9">
                  <c:v>1.2734000000000001</c:v>
                </c:pt>
                <c:pt idx="10">
                  <c:v>1.4938</c:v>
                </c:pt>
                <c:pt idx="11">
                  <c:v>1.5997232000000001</c:v>
                </c:pt>
                <c:pt idx="12">
                  <c:v>1.6336799999999998</c:v>
                </c:pt>
                <c:pt idx="13">
                  <c:v>1.9494399999999998</c:v>
                </c:pt>
                <c:pt idx="14">
                  <c:v>1.5523760000000002</c:v>
                </c:pt>
                <c:pt idx="15">
                  <c:v>1.7507999999999999</c:v>
                </c:pt>
                <c:pt idx="16">
                  <c:v>2.0950799999999998</c:v>
                </c:pt>
                <c:pt idx="17">
                  <c:v>2.2309360000000003</c:v>
                </c:pt>
                <c:pt idx="18">
                  <c:v>2.1508799999999999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diesel!$A$14</c:f>
              <c:strCache>
                <c:ptCount val="1"/>
                <c:pt idx="0">
                  <c:v>  Czech Republic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diesel!$B$1:$T$1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diesel!$B$14:$T$14</c:f>
              <c:numCache>
                <c:formatCode>0%</c:formatCode>
                <c:ptCount val="19"/>
                <c:pt idx="0">
                  <c:v>1</c:v>
                </c:pt>
                <c:pt idx="1">
                  <c:v>0.97653674121405742</c:v>
                </c:pt>
                <c:pt idx="2">
                  <c:v>1.1137220447284346</c:v>
                </c:pt>
                <c:pt idx="3">
                  <c:v>1.0450766773162941</c:v>
                </c:pt>
                <c:pt idx="4">
                  <c:v>1.1917795527156549</c:v>
                </c:pt>
                <c:pt idx="5">
                  <c:v>1.5392747603833865</c:v>
                </c:pt>
                <c:pt idx="6">
                  <c:v>1.4935750798722045</c:v>
                </c:pt>
                <c:pt idx="7">
                  <c:v>1.3704984025559106</c:v>
                </c:pt>
                <c:pt idx="8">
                  <c:v>1.3983610223642173</c:v>
                </c:pt>
                <c:pt idx="9">
                  <c:v>1.5617763578274759</c:v>
                </c:pt>
                <c:pt idx="10">
                  <c:v>1.7618306709265177</c:v>
                </c:pt>
                <c:pt idx="11">
                  <c:v>1.8243514376996803</c:v>
                </c:pt>
                <c:pt idx="12">
                  <c:v>1.8047603833865813</c:v>
                </c:pt>
                <c:pt idx="13">
                  <c:v>1.9656900958466454</c:v>
                </c:pt>
                <c:pt idx="14">
                  <c:v>1.6655271565495209</c:v>
                </c:pt>
                <c:pt idx="15">
                  <c:v>1.9469808306709264</c:v>
                </c:pt>
                <c:pt idx="16">
                  <c:v>2.170584664536741</c:v>
                </c:pt>
                <c:pt idx="17">
                  <c:v>2.2965207667731629</c:v>
                </c:pt>
                <c:pt idx="18">
                  <c:v>2.2950734824281152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diesel!$A$15</c:f>
              <c:strCache>
                <c:ptCount val="1"/>
                <c:pt idx="0">
                  <c:v>  EU-Average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diesel!$B$1:$T$1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diesel!$B$15:$T$15</c:f>
              <c:numCache>
                <c:formatCode>0%</c:formatCode>
                <c:ptCount val="19"/>
                <c:pt idx="0">
                  <c:v>1</c:v>
                </c:pt>
                <c:pt idx="1">
                  <c:v>1.0541148283423933</c:v>
                </c:pt>
                <c:pt idx="2">
                  <c:v>1.1323302803977964</c:v>
                </c:pt>
                <c:pt idx="3">
                  <c:v>1.112588326713408</c:v>
                </c:pt>
                <c:pt idx="4">
                  <c:v>1.2191547604263375</c:v>
                </c:pt>
                <c:pt idx="5">
                  <c:v>1.5196052227306611</c:v>
                </c:pt>
                <c:pt idx="6">
                  <c:v>1.4870747206573163</c:v>
                </c:pt>
                <c:pt idx="7">
                  <c:v>1.4435475272431262</c:v>
                </c:pt>
                <c:pt idx="8">
                  <c:v>1.5011226416448669</c:v>
                </c:pt>
                <c:pt idx="9">
                  <c:v>1.6441112154539144</c:v>
                </c:pt>
                <c:pt idx="10">
                  <c:v>1.9164268171705909</c:v>
                </c:pt>
                <c:pt idx="11">
                  <c:v>2.0328204820277316</c:v>
                </c:pt>
                <c:pt idx="12">
                  <c:v>2.0330361502784449</c:v>
                </c:pt>
                <c:pt idx="13">
                  <c:v>2.3645472206513629</c:v>
                </c:pt>
                <c:pt idx="14">
                  <c:v>1.9572926969787501</c:v>
                </c:pt>
                <c:pt idx="15">
                  <c:v>2.2594698209659261</c:v>
                </c:pt>
                <c:pt idx="16">
                  <c:v>2.6453049806986551</c:v>
                </c:pt>
                <c:pt idx="17">
                  <c:v>2.87278699260587</c:v>
                </c:pt>
                <c:pt idx="18">
                  <c:v>2.7997305157429246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016320"/>
        <c:axId val="82715008"/>
      </c:scatterChart>
      <c:valAx>
        <c:axId val="83016320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715008"/>
        <c:crosses val="autoZero"/>
        <c:crossBetween val="midCat"/>
      </c:valAx>
      <c:valAx>
        <c:axId val="82715008"/>
        <c:scaling>
          <c:orientation val="minMax"/>
          <c:max val="3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016320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AUS!$A$4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AUS!$B$4:$T$4</c:f>
              <c:numCache>
                <c:formatCode>0%</c:formatCode>
                <c:ptCount val="19"/>
                <c:pt idx="0">
                  <c:v>1</c:v>
                </c:pt>
                <c:pt idx="1">
                  <c:v>1.0429658119658121</c:v>
                </c:pt>
                <c:pt idx="2">
                  <c:v>1.0553760683760685</c:v>
                </c:pt>
                <c:pt idx="3">
                  <c:v>1.0657863247863248</c:v>
                </c:pt>
                <c:pt idx="4">
                  <c:v>0.89286039886039881</c:v>
                </c:pt>
                <c:pt idx="5">
                  <c:v>0.88511965811965809</c:v>
                </c:pt>
                <c:pt idx="6">
                  <c:v>0.91601994301994305</c:v>
                </c:pt>
                <c:pt idx="7">
                  <c:v>0.96419373219373217</c:v>
                </c:pt>
                <c:pt idx="8">
                  <c:v>0.9461139601139601</c:v>
                </c:pt>
                <c:pt idx="9">
                  <c:v>0.99217663817663804</c:v>
                </c:pt>
                <c:pt idx="10">
                  <c:v>0.97557549857549841</c:v>
                </c:pt>
                <c:pt idx="11">
                  <c:v>0.97602849002849001</c:v>
                </c:pt>
                <c:pt idx="12">
                  <c:v>1.0891111111111111</c:v>
                </c:pt>
                <c:pt idx="13">
                  <c:v>1.2201367521367521</c:v>
                </c:pt>
                <c:pt idx="14">
                  <c:v>1.3058262108262109</c:v>
                </c:pt>
                <c:pt idx="15">
                  <c:v>1.3673988603988603</c:v>
                </c:pt>
                <c:pt idx="16">
                  <c:v>1.3637022792022793</c:v>
                </c:pt>
                <c:pt idx="17">
                  <c:v>1.3820726495726496</c:v>
                </c:pt>
                <c:pt idx="18">
                  <c:v>1.4388461538461539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AUS!$A$5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AUS!$B$5:$T$5</c:f>
              <c:numCache>
                <c:formatCode>0%</c:formatCode>
                <c:ptCount val="19"/>
                <c:pt idx="0">
                  <c:v>1</c:v>
                </c:pt>
                <c:pt idx="1">
                  <c:v>1.0502460698978293</c:v>
                </c:pt>
                <c:pt idx="2">
                  <c:v>1.1212162146033873</c:v>
                </c:pt>
                <c:pt idx="3">
                  <c:v>1.0997388931895176</c:v>
                </c:pt>
                <c:pt idx="4">
                  <c:v>1.0897923553427897</c:v>
                </c:pt>
                <c:pt idx="5">
                  <c:v>1.0993386753217047</c:v>
                </c:pt>
                <c:pt idx="6">
                  <c:v>1.1954069558567655</c:v>
                </c:pt>
                <c:pt idx="7">
                  <c:v>1.1768807694496615</c:v>
                </c:pt>
                <c:pt idx="8">
                  <c:v>1.5380944705336961</c:v>
                </c:pt>
                <c:pt idx="9">
                  <c:v>1.6193632930584543</c:v>
                </c:pt>
                <c:pt idx="10">
                  <c:v>1.7209651568974256</c:v>
                </c:pt>
                <c:pt idx="11">
                  <c:v>1.8437664170276158</c:v>
                </c:pt>
                <c:pt idx="12">
                  <c:v>2.0080243726838081</c:v>
                </c:pt>
                <c:pt idx="13">
                  <c:v>2.0483835465321558</c:v>
                </c:pt>
                <c:pt idx="14">
                  <c:v>2.2224406596151098</c:v>
                </c:pt>
                <c:pt idx="15">
                  <c:v>2.1041115109682607</c:v>
                </c:pt>
                <c:pt idx="16">
                  <c:v>2.2780267814962101</c:v>
                </c:pt>
                <c:pt idx="17">
                  <c:v>2.4021614318716908</c:v>
                </c:pt>
                <c:pt idx="18">
                  <c:v>2.3962767783190864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AUS!$A$6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AUS!$B$6:$T$6</c:f>
              <c:numCache>
                <c:formatCode>0%</c:formatCode>
                <c:ptCount val="19"/>
                <c:pt idx="0">
                  <c:v>1</c:v>
                </c:pt>
                <c:pt idx="1">
                  <c:v>1.0482000000000002</c:v>
                </c:pt>
                <c:pt idx="2">
                  <c:v>1.0878000000000001</c:v>
                </c:pt>
                <c:pt idx="3">
                  <c:v>1.0006000000000002</c:v>
                </c:pt>
                <c:pt idx="4">
                  <c:v>1.0116000000000001</c:v>
                </c:pt>
                <c:pt idx="5">
                  <c:v>1.2218000000000002</c:v>
                </c:pt>
                <c:pt idx="6">
                  <c:v>1.1698000000000002</c:v>
                </c:pt>
                <c:pt idx="7">
                  <c:v>1.1323999999999999</c:v>
                </c:pt>
                <c:pt idx="8">
                  <c:v>1.1492</c:v>
                </c:pt>
                <c:pt idx="9">
                  <c:v>1.2734000000000001</c:v>
                </c:pt>
                <c:pt idx="10">
                  <c:v>1.4938</c:v>
                </c:pt>
                <c:pt idx="11">
                  <c:v>1.5997232000000001</c:v>
                </c:pt>
                <c:pt idx="12">
                  <c:v>1.6336799999999998</c:v>
                </c:pt>
                <c:pt idx="13">
                  <c:v>1.9494399999999998</c:v>
                </c:pt>
                <c:pt idx="14">
                  <c:v>1.5523760000000002</c:v>
                </c:pt>
                <c:pt idx="15">
                  <c:v>1.7507999999999999</c:v>
                </c:pt>
                <c:pt idx="16">
                  <c:v>2.0950799999999998</c:v>
                </c:pt>
                <c:pt idx="17">
                  <c:v>2.2309360000000003</c:v>
                </c:pt>
                <c:pt idx="18">
                  <c:v>2.1508799999999999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741504"/>
        <c:axId val="82743296"/>
      </c:scatterChart>
      <c:valAx>
        <c:axId val="82741504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743296"/>
        <c:crosses val="autoZero"/>
        <c:crossBetween val="midCat"/>
      </c:valAx>
      <c:valAx>
        <c:axId val="82743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74150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AUS!$A$4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AUS!$B$4:$T$4</c:f>
              <c:numCache>
                <c:formatCode>0%</c:formatCode>
                <c:ptCount val="19"/>
                <c:pt idx="0">
                  <c:v>1</c:v>
                </c:pt>
                <c:pt idx="1">
                  <c:v>1.0429658119658121</c:v>
                </c:pt>
                <c:pt idx="2">
                  <c:v>1.0553760683760685</c:v>
                </c:pt>
                <c:pt idx="3">
                  <c:v>1.0657863247863248</c:v>
                </c:pt>
                <c:pt idx="4">
                  <c:v>0.89286039886039881</c:v>
                </c:pt>
                <c:pt idx="5">
                  <c:v>0.88511965811965809</c:v>
                </c:pt>
                <c:pt idx="6">
                  <c:v>0.91601994301994305</c:v>
                </c:pt>
                <c:pt idx="7">
                  <c:v>0.96419373219373217</c:v>
                </c:pt>
                <c:pt idx="8">
                  <c:v>0.9461139601139601</c:v>
                </c:pt>
                <c:pt idx="9">
                  <c:v>0.99217663817663804</c:v>
                </c:pt>
                <c:pt idx="10">
                  <c:v>0.97557549857549841</c:v>
                </c:pt>
                <c:pt idx="11">
                  <c:v>0.97602849002849001</c:v>
                </c:pt>
                <c:pt idx="12">
                  <c:v>1.0891111111111111</c:v>
                </c:pt>
                <c:pt idx="13">
                  <c:v>1.2201367521367521</c:v>
                </c:pt>
                <c:pt idx="14">
                  <c:v>1.3058262108262109</c:v>
                </c:pt>
                <c:pt idx="15">
                  <c:v>1.3673988603988603</c:v>
                </c:pt>
                <c:pt idx="16">
                  <c:v>1.3637022792022793</c:v>
                </c:pt>
                <c:pt idx="17">
                  <c:v>1.3820726495726496</c:v>
                </c:pt>
                <c:pt idx="18">
                  <c:v>1.4388461538461539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AUS!$A$5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AUS!$B$5:$T$5</c:f>
              <c:numCache>
                <c:formatCode>0%</c:formatCode>
                <c:ptCount val="19"/>
                <c:pt idx="0">
                  <c:v>1</c:v>
                </c:pt>
                <c:pt idx="1">
                  <c:v>1.0502460698978293</c:v>
                </c:pt>
                <c:pt idx="2">
                  <c:v>1.1212162146033873</c:v>
                </c:pt>
                <c:pt idx="3">
                  <c:v>1.0997388931895176</c:v>
                </c:pt>
                <c:pt idx="4">
                  <c:v>1.0897923553427897</c:v>
                </c:pt>
                <c:pt idx="5">
                  <c:v>1.0993386753217047</c:v>
                </c:pt>
                <c:pt idx="6">
                  <c:v>1.1954069558567655</c:v>
                </c:pt>
                <c:pt idx="7">
                  <c:v>1.1768807694496615</c:v>
                </c:pt>
                <c:pt idx="8">
                  <c:v>1.5380944705336961</c:v>
                </c:pt>
                <c:pt idx="9">
                  <c:v>1.6193632930584543</c:v>
                </c:pt>
                <c:pt idx="10">
                  <c:v>1.7209651568974256</c:v>
                </c:pt>
                <c:pt idx="11">
                  <c:v>1.8437664170276158</c:v>
                </c:pt>
                <c:pt idx="12">
                  <c:v>2.0080243726838081</c:v>
                </c:pt>
                <c:pt idx="13">
                  <c:v>2.0483835465321558</c:v>
                </c:pt>
                <c:pt idx="14">
                  <c:v>2.2224406596151098</c:v>
                </c:pt>
                <c:pt idx="15">
                  <c:v>2.1041115109682607</c:v>
                </c:pt>
                <c:pt idx="16">
                  <c:v>2.2780267814962101</c:v>
                </c:pt>
                <c:pt idx="17">
                  <c:v>2.4021614318716908</c:v>
                </c:pt>
                <c:pt idx="18">
                  <c:v>2.3962767783190864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AUS!$A$6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AUS!$B$6:$T$6</c:f>
              <c:numCache>
                <c:formatCode>0%</c:formatCode>
                <c:ptCount val="19"/>
                <c:pt idx="0">
                  <c:v>1</c:v>
                </c:pt>
                <c:pt idx="1">
                  <c:v>1.0482000000000002</c:v>
                </c:pt>
                <c:pt idx="2">
                  <c:v>1.0878000000000001</c:v>
                </c:pt>
                <c:pt idx="3">
                  <c:v>1.0006000000000002</c:v>
                </c:pt>
                <c:pt idx="4">
                  <c:v>1.0116000000000001</c:v>
                </c:pt>
                <c:pt idx="5">
                  <c:v>1.2218000000000002</c:v>
                </c:pt>
                <c:pt idx="6">
                  <c:v>1.1698000000000002</c:v>
                </c:pt>
                <c:pt idx="7">
                  <c:v>1.1323999999999999</c:v>
                </c:pt>
                <c:pt idx="8">
                  <c:v>1.1492</c:v>
                </c:pt>
                <c:pt idx="9">
                  <c:v>1.2734000000000001</c:v>
                </c:pt>
                <c:pt idx="10">
                  <c:v>1.4938</c:v>
                </c:pt>
                <c:pt idx="11">
                  <c:v>1.5997232000000001</c:v>
                </c:pt>
                <c:pt idx="12">
                  <c:v>1.6336799999999998</c:v>
                </c:pt>
                <c:pt idx="13">
                  <c:v>1.9494399999999998</c:v>
                </c:pt>
                <c:pt idx="14">
                  <c:v>1.5523760000000002</c:v>
                </c:pt>
                <c:pt idx="15">
                  <c:v>1.7507999999999999</c:v>
                </c:pt>
                <c:pt idx="16">
                  <c:v>2.0950799999999998</c:v>
                </c:pt>
                <c:pt idx="17">
                  <c:v>2.2309360000000003</c:v>
                </c:pt>
                <c:pt idx="18">
                  <c:v>2.1508799999999999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AUS!$A$24</c:f>
              <c:strCache>
                <c:ptCount val="1"/>
                <c:pt idx="0">
                  <c:v>  Net national disposable income</c:v>
                </c:pt>
              </c:strCache>
            </c:strRef>
          </c:tx>
          <c:spPr>
            <a:ln w="57150">
              <a:solidFill>
                <a:schemeClr val="tx1">
                  <a:alpha val="8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AUS!$B$1:$T$1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AUS!$B$33:$T$33</c:f>
              <c:numCache>
                <c:formatCode>0.0%</c:formatCode>
                <c:ptCount val="19"/>
                <c:pt idx="0" formatCode="0%">
                  <c:v>1</c:v>
                </c:pt>
                <c:pt idx="1">
                  <c:v>1.01779804553991</c:v>
                </c:pt>
                <c:pt idx="2">
                  <c:v>1.0523106706151821</c:v>
                </c:pt>
                <c:pt idx="3">
                  <c:v>1.0963045113712293</c:v>
                </c:pt>
                <c:pt idx="4">
                  <c:v>1.1356687976550879</c:v>
                </c:pt>
                <c:pt idx="5">
                  <c:v>1.1717475947327467</c:v>
                </c:pt>
                <c:pt idx="6">
                  <c:v>1.1972157275194473</c:v>
                </c:pt>
                <c:pt idx="7">
                  <c:v>1.2534391183482227</c:v>
                </c:pt>
                <c:pt idx="8">
                  <c:v>1.2855441059609933</c:v>
                </c:pt>
                <c:pt idx="9">
                  <c:v>1.3415189383003236</c:v>
                </c:pt>
                <c:pt idx="10">
                  <c:v>1.4011594969217529</c:v>
                </c:pt>
                <c:pt idx="11">
                  <c:v>1.5025694660980364</c:v>
                </c:pt>
                <c:pt idx="12">
                  <c:v>1.5838523816201562</c:v>
                </c:pt>
                <c:pt idx="13">
                  <c:v>1.6377717230209994</c:v>
                </c:pt>
                <c:pt idx="14">
                  <c:v>1.5976352765198074</c:v>
                </c:pt>
                <c:pt idx="15">
                  <c:v>1.648894888652418</c:v>
                </c:pt>
                <c:pt idx="16">
                  <c:v>1.7107039603388685</c:v>
                </c:pt>
                <c:pt idx="17">
                  <c:v>1.7715531605995365</c:v>
                </c:pt>
                <c:pt idx="18">
                  <c:v>1.7731992597908608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024512"/>
        <c:axId val="82911616"/>
      </c:scatterChart>
      <c:valAx>
        <c:axId val="83024512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911616"/>
        <c:crosses val="autoZero"/>
        <c:crossBetween val="midCat"/>
      </c:valAx>
      <c:valAx>
        <c:axId val="82911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3024512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CZ!$A$4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CZ!$B$4:$T$4</c:f>
              <c:numCache>
                <c:formatCode>0%</c:formatCode>
                <c:ptCount val="19"/>
                <c:pt idx="0">
                  <c:v>1</c:v>
                </c:pt>
                <c:pt idx="1">
                  <c:v>0.96250505050505064</c:v>
                </c:pt>
                <c:pt idx="2">
                  <c:v>1.0968181818181819</c:v>
                </c:pt>
                <c:pt idx="3">
                  <c:v>1.5091616161616161</c:v>
                </c:pt>
                <c:pt idx="4">
                  <c:v>1.7668787878787879</c:v>
                </c:pt>
                <c:pt idx="5">
                  <c:v>2.082212121212121</c:v>
                </c:pt>
                <c:pt idx="6">
                  <c:v>2.2459292929292927</c:v>
                </c:pt>
                <c:pt idx="7">
                  <c:v>2.4971515151515153</c:v>
                </c:pt>
                <c:pt idx="8">
                  <c:v>2.4030404040404041</c:v>
                </c:pt>
                <c:pt idx="9">
                  <c:v>2.4871515151515151</c:v>
                </c:pt>
                <c:pt idx="10">
                  <c:v>2.5365555555555552</c:v>
                </c:pt>
                <c:pt idx="11">
                  <c:v>2.7618787878787883</c:v>
                </c:pt>
                <c:pt idx="12">
                  <c:v>2.9598989898989903</c:v>
                </c:pt>
                <c:pt idx="13">
                  <c:v>3.240030303030303</c:v>
                </c:pt>
                <c:pt idx="14">
                  <c:v>3.686969696969697</c:v>
                </c:pt>
                <c:pt idx="15">
                  <c:v>3.5607575757575756</c:v>
                </c:pt>
                <c:pt idx="16">
                  <c:v>3.7385757575757577</c:v>
                </c:pt>
                <c:pt idx="17">
                  <c:v>3.8932626262626262</c:v>
                </c:pt>
                <c:pt idx="18">
                  <c:v>4.047616161616161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CZ!$A$5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CZ!$B$5:$T$5</c:f>
              <c:numCache>
                <c:formatCode>0%</c:formatCode>
                <c:ptCount val="19"/>
                <c:pt idx="0">
                  <c:v>1</c:v>
                </c:pt>
                <c:pt idx="1">
                  <c:v>0.98495777599273582</c:v>
                </c:pt>
                <c:pt idx="2">
                  <c:v>1.1399153075123112</c:v>
                </c:pt>
                <c:pt idx="3">
                  <c:v>1.6116113924492719</c:v>
                </c:pt>
                <c:pt idx="4">
                  <c:v>1.9018163308071108</c:v>
                </c:pt>
                <c:pt idx="5">
                  <c:v>2.4453711801068696</c:v>
                </c:pt>
                <c:pt idx="6">
                  <c:v>2.6127282855446512</c:v>
                </c:pt>
                <c:pt idx="7">
                  <c:v>2.6825902280585341</c:v>
                </c:pt>
                <c:pt idx="8">
                  <c:v>2.7223960814444874</c:v>
                </c:pt>
                <c:pt idx="9">
                  <c:v>2.6927068766807531</c:v>
                </c:pt>
                <c:pt idx="10">
                  <c:v>3.0680673698180421</c:v>
                </c:pt>
                <c:pt idx="11">
                  <c:v>3.6604806342332274</c:v>
                </c:pt>
                <c:pt idx="12">
                  <c:v>3.4889117451891178</c:v>
                </c:pt>
                <c:pt idx="13">
                  <c:v>4.2904383403764887</c:v>
                </c:pt>
                <c:pt idx="14">
                  <c:v>4.6524524150455768</c:v>
                </c:pt>
                <c:pt idx="15">
                  <c:v>4.5531556246289249</c:v>
                </c:pt>
                <c:pt idx="16">
                  <c:v>5.097159675898439</c:v>
                </c:pt>
                <c:pt idx="17">
                  <c:v>5.9463594803199102</c:v>
                </c:pt>
                <c:pt idx="18">
                  <c:v>5.7209910941920157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CZ!$A$6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CZ!$B$6:$T$6</c:f>
              <c:numCache>
                <c:formatCode>0%</c:formatCode>
                <c:ptCount val="19"/>
                <c:pt idx="0">
                  <c:v>1</c:v>
                </c:pt>
                <c:pt idx="1">
                  <c:v>0.97653674121405742</c:v>
                </c:pt>
                <c:pt idx="2">
                  <c:v>1.1137220447284346</c:v>
                </c:pt>
                <c:pt idx="3">
                  <c:v>1.0450766773162941</c:v>
                </c:pt>
                <c:pt idx="4">
                  <c:v>1.1917795527156549</c:v>
                </c:pt>
                <c:pt idx="5">
                  <c:v>1.5392747603833865</c:v>
                </c:pt>
                <c:pt idx="6">
                  <c:v>1.4935750798722045</c:v>
                </c:pt>
                <c:pt idx="7">
                  <c:v>1.3704984025559106</c:v>
                </c:pt>
                <c:pt idx="8">
                  <c:v>1.3983610223642173</c:v>
                </c:pt>
                <c:pt idx="9">
                  <c:v>1.5617763578274759</c:v>
                </c:pt>
                <c:pt idx="10">
                  <c:v>1.7618306709265177</c:v>
                </c:pt>
                <c:pt idx="11">
                  <c:v>1.8243514376996803</c:v>
                </c:pt>
                <c:pt idx="12">
                  <c:v>1.8047603833865813</c:v>
                </c:pt>
                <c:pt idx="13">
                  <c:v>1.9656900958466454</c:v>
                </c:pt>
                <c:pt idx="14">
                  <c:v>1.6655271565495209</c:v>
                </c:pt>
                <c:pt idx="15">
                  <c:v>1.9469808306709264</c:v>
                </c:pt>
                <c:pt idx="16">
                  <c:v>2.170584664536741</c:v>
                </c:pt>
                <c:pt idx="17">
                  <c:v>2.2965207667731629</c:v>
                </c:pt>
                <c:pt idx="18">
                  <c:v>2.2950734824281152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50400"/>
        <c:axId val="82956288"/>
      </c:scatterChart>
      <c:valAx>
        <c:axId val="82950400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956288"/>
        <c:crosses val="autoZero"/>
        <c:crossBetween val="midCat"/>
      </c:valAx>
      <c:valAx>
        <c:axId val="829562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2950400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CZ!$A$4</c:f>
              <c:strCache>
                <c:ptCount val="1"/>
                <c:pt idx="0">
                  <c:v>  Electricity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CZ!$B$4:$T$4</c:f>
              <c:numCache>
                <c:formatCode>0%</c:formatCode>
                <c:ptCount val="19"/>
                <c:pt idx="0">
                  <c:v>1</c:v>
                </c:pt>
                <c:pt idx="1">
                  <c:v>0.96250505050505064</c:v>
                </c:pt>
                <c:pt idx="2">
                  <c:v>1.0968181818181819</c:v>
                </c:pt>
                <c:pt idx="3">
                  <c:v>1.5091616161616161</c:v>
                </c:pt>
                <c:pt idx="4">
                  <c:v>1.7668787878787879</c:v>
                </c:pt>
                <c:pt idx="5">
                  <c:v>2.082212121212121</c:v>
                </c:pt>
                <c:pt idx="6">
                  <c:v>2.2459292929292927</c:v>
                </c:pt>
                <c:pt idx="7">
                  <c:v>2.4971515151515153</c:v>
                </c:pt>
                <c:pt idx="8">
                  <c:v>2.4030404040404041</c:v>
                </c:pt>
                <c:pt idx="9">
                  <c:v>2.4871515151515151</c:v>
                </c:pt>
                <c:pt idx="10">
                  <c:v>2.5365555555555552</c:v>
                </c:pt>
                <c:pt idx="11">
                  <c:v>2.7618787878787883</c:v>
                </c:pt>
                <c:pt idx="12">
                  <c:v>2.9598989898989903</c:v>
                </c:pt>
                <c:pt idx="13">
                  <c:v>3.240030303030303</c:v>
                </c:pt>
                <c:pt idx="14">
                  <c:v>3.686969696969697</c:v>
                </c:pt>
                <c:pt idx="15">
                  <c:v>3.5607575757575756</c:v>
                </c:pt>
                <c:pt idx="16">
                  <c:v>3.7385757575757577</c:v>
                </c:pt>
                <c:pt idx="17">
                  <c:v>3.8932626262626262</c:v>
                </c:pt>
                <c:pt idx="18">
                  <c:v>4.047616161616161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CZ!$A$5</c:f>
              <c:strCache>
                <c:ptCount val="1"/>
                <c:pt idx="0">
                  <c:v>  Natural Gas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CZ!$B$5:$T$5</c:f>
              <c:numCache>
                <c:formatCode>0%</c:formatCode>
                <c:ptCount val="19"/>
                <c:pt idx="0">
                  <c:v>1</c:v>
                </c:pt>
                <c:pt idx="1">
                  <c:v>0.98495777599273582</c:v>
                </c:pt>
                <c:pt idx="2">
                  <c:v>1.1399153075123112</c:v>
                </c:pt>
                <c:pt idx="3">
                  <c:v>1.6116113924492719</c:v>
                </c:pt>
                <c:pt idx="4">
                  <c:v>1.9018163308071108</c:v>
                </c:pt>
                <c:pt idx="5">
                  <c:v>2.4453711801068696</c:v>
                </c:pt>
                <c:pt idx="6">
                  <c:v>2.6127282855446512</c:v>
                </c:pt>
                <c:pt idx="7">
                  <c:v>2.6825902280585341</c:v>
                </c:pt>
                <c:pt idx="8">
                  <c:v>2.7223960814444874</c:v>
                </c:pt>
                <c:pt idx="9">
                  <c:v>2.6927068766807531</c:v>
                </c:pt>
                <c:pt idx="10">
                  <c:v>3.0680673698180421</c:v>
                </c:pt>
                <c:pt idx="11">
                  <c:v>3.6604806342332274</c:v>
                </c:pt>
                <c:pt idx="12">
                  <c:v>3.4889117451891178</c:v>
                </c:pt>
                <c:pt idx="13">
                  <c:v>4.2904383403764887</c:v>
                </c:pt>
                <c:pt idx="14">
                  <c:v>4.6524524150455768</c:v>
                </c:pt>
                <c:pt idx="15">
                  <c:v>4.5531556246289249</c:v>
                </c:pt>
                <c:pt idx="16">
                  <c:v>5.097159675898439</c:v>
                </c:pt>
                <c:pt idx="17">
                  <c:v>5.9463594803199102</c:v>
                </c:pt>
                <c:pt idx="18">
                  <c:v>5.7209910941920157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CZ!$A$6</c:f>
              <c:strCache>
                <c:ptCount val="1"/>
                <c:pt idx="0">
                  <c:v>  Diesel</c:v>
                </c:pt>
              </c:strCache>
            </c:strRef>
          </c:tx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CZ!$B$6:$T$6</c:f>
              <c:numCache>
                <c:formatCode>0%</c:formatCode>
                <c:ptCount val="19"/>
                <c:pt idx="0">
                  <c:v>1</c:v>
                </c:pt>
                <c:pt idx="1">
                  <c:v>0.97653674121405742</c:v>
                </c:pt>
                <c:pt idx="2">
                  <c:v>1.1137220447284346</c:v>
                </c:pt>
                <c:pt idx="3">
                  <c:v>1.0450766773162941</c:v>
                </c:pt>
                <c:pt idx="4">
                  <c:v>1.1917795527156549</c:v>
                </c:pt>
                <c:pt idx="5">
                  <c:v>1.5392747603833865</c:v>
                </c:pt>
                <c:pt idx="6">
                  <c:v>1.4935750798722045</c:v>
                </c:pt>
                <c:pt idx="7">
                  <c:v>1.3704984025559106</c:v>
                </c:pt>
                <c:pt idx="8">
                  <c:v>1.3983610223642173</c:v>
                </c:pt>
                <c:pt idx="9">
                  <c:v>1.5617763578274759</c:v>
                </c:pt>
                <c:pt idx="10">
                  <c:v>1.7618306709265177</c:v>
                </c:pt>
                <c:pt idx="11">
                  <c:v>1.8243514376996803</c:v>
                </c:pt>
                <c:pt idx="12">
                  <c:v>1.8047603833865813</c:v>
                </c:pt>
                <c:pt idx="13">
                  <c:v>1.9656900958466454</c:v>
                </c:pt>
                <c:pt idx="14">
                  <c:v>1.6655271565495209</c:v>
                </c:pt>
                <c:pt idx="15">
                  <c:v>1.9469808306709264</c:v>
                </c:pt>
                <c:pt idx="16">
                  <c:v>2.170584664536741</c:v>
                </c:pt>
                <c:pt idx="17">
                  <c:v>2.2965207667731629</c:v>
                </c:pt>
                <c:pt idx="18">
                  <c:v>2.2950734824281152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CZ!$A$25</c:f>
              <c:strCache>
                <c:ptCount val="1"/>
                <c:pt idx="0">
                  <c:v>  Net national disposable income</c:v>
                </c:pt>
              </c:strCache>
            </c:strRef>
          </c:tx>
          <c:spPr>
            <a:ln w="63500">
              <a:solidFill>
                <a:schemeClr val="tx1">
                  <a:alpha val="80000"/>
                </a:schemeClr>
              </a:solidFill>
            </a:ln>
          </c:spPr>
          <c:marker>
            <c:symbol val="none"/>
          </c:marker>
          <c:xVal>
            <c:numRef>
              <c:f>CZ!$B$1:$T$1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CZ!$B$34:$T$34</c:f>
              <c:numCache>
                <c:formatCode>0%</c:formatCode>
                <c:ptCount val="19"/>
                <c:pt idx="0" formatCode="0.0%">
                  <c:v>1</c:v>
                </c:pt>
                <c:pt idx="1">
                  <c:v>1.0544742440740429</c:v>
                </c:pt>
                <c:pt idx="2">
                  <c:v>1.1225953404163473</c:v>
                </c:pt>
                <c:pt idx="3">
                  <c:v>1.2140728253236002</c:v>
                </c:pt>
                <c:pt idx="4">
                  <c:v>1.342355067748233</c:v>
                </c:pt>
                <c:pt idx="5">
                  <c:v>1.4001047117720207</c:v>
                </c:pt>
                <c:pt idx="6">
                  <c:v>1.4974809190307139</c:v>
                </c:pt>
                <c:pt idx="7">
                  <c:v>1.5891850818584212</c:v>
                </c:pt>
                <c:pt idx="8">
                  <c:v>1.6916556147596438</c:v>
                </c:pt>
                <c:pt idx="9">
                  <c:v>1.8009711482085216</c:v>
                </c:pt>
                <c:pt idx="10">
                  <c:v>1.9347561128041906</c:v>
                </c:pt>
                <c:pt idx="11">
                  <c:v>2.0457976637651654</c:v>
                </c:pt>
                <c:pt idx="12">
                  <c:v>2.2205194675497886</c:v>
                </c:pt>
                <c:pt idx="13">
                  <c:v>2.2873176403126148</c:v>
                </c:pt>
                <c:pt idx="14">
                  <c:v>2.2263263254878969</c:v>
                </c:pt>
                <c:pt idx="15">
                  <c:v>2.2208455159883251</c:v>
                </c:pt>
                <c:pt idx="16">
                  <c:v>2.2468473844607524</c:v>
                </c:pt>
                <c:pt idx="17">
                  <c:v>2.2856333412797105</c:v>
                </c:pt>
                <c:pt idx="18">
                  <c:v>2.2855829762832864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273216"/>
        <c:axId val="85291392"/>
      </c:scatterChart>
      <c:valAx>
        <c:axId val="85273216"/>
        <c:scaling>
          <c:orientation val="minMax"/>
          <c:min val="199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5291392"/>
        <c:crosses val="autoZero"/>
        <c:crossBetween val="midCat"/>
      </c:valAx>
      <c:valAx>
        <c:axId val="852913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85273216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4EE2-D67C-4BDD-B7C1-B5991E289231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AD046-7BAD-4FE1-BD25-7111BEF8A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30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- Share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electricity</a:t>
            </a:r>
            <a:r>
              <a:rPr lang="de-DE" dirty="0" smtClean="0"/>
              <a:t>, gas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fuels</a:t>
            </a:r>
            <a:endParaRPr lang="de-DE" dirty="0" smtClean="0"/>
          </a:p>
          <a:p>
            <a:r>
              <a:rPr lang="de-DE" dirty="0" smtClean="0"/>
              <a:t>- EU 2,7% auf 4,3%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D046-7BAD-4FE1-BD25-7111BEF8A80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47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- Share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electricity</a:t>
            </a:r>
            <a:r>
              <a:rPr lang="de-DE" dirty="0" smtClean="0"/>
              <a:t>, gas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fuels</a:t>
            </a:r>
            <a:endParaRPr lang="de-DE" dirty="0" smtClean="0"/>
          </a:p>
          <a:p>
            <a:r>
              <a:rPr lang="de-DE" dirty="0" smtClean="0"/>
              <a:t>- EU 2,7% auf 4,3%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D046-7BAD-4FE1-BD25-7111BEF8A80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148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GDP-Wachstum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Mittelwerte 2000 bis 2007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</a:t>
            </a:r>
            <a:r>
              <a:rPr lang="de-DE" dirty="0" smtClean="0"/>
              <a:t> 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2,37 %     /    </a:t>
            </a:r>
            <a:r>
              <a:rPr lang="de-DE" dirty="0" smtClean="0"/>
              <a:t> 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</a:t>
            </a:r>
            <a:r>
              <a:rPr lang="de-DE" dirty="0" smtClean="0"/>
              <a:t> 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4,55 %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D046-7BAD-4FE1-BD25-7111BEF8A80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90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82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51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96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000"/>
              </a:spcAft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07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32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14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18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281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54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80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53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13A62-CEE2-48A0-941B-BAE37F61C07B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4BDE5-1CA6-4AE7-AE78-91A519A2E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04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prices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income</a:t>
            </a:r>
            <a:r>
              <a:rPr lang="de-DE" dirty="0" smtClean="0"/>
              <a:t> in Austria, Czech </a:t>
            </a:r>
            <a:r>
              <a:rPr lang="de-DE" dirty="0" err="1" smtClean="0"/>
              <a:t>Republic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EU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42074" cy="1752600"/>
          </a:xfrm>
        </p:spPr>
        <p:txBody>
          <a:bodyPr/>
          <a:lstStyle/>
          <a:p>
            <a:r>
              <a:rPr lang="de-DE" dirty="0" smtClean="0"/>
              <a:t>Thomas Steinberger</a:t>
            </a:r>
            <a:endParaRPr lang="de-DE" dirty="0"/>
          </a:p>
        </p:txBody>
      </p:sp>
      <p:pic>
        <p:nvPicPr>
          <p:cNvPr id="10" name="Obrázek 10" descr="logo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00025"/>
            <a:ext cx="2236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rg_hi" descr="https://encrypted-tbn1.gstatic.com/images?q=tbn:ANd9GcQLLLh-giuY_dUkCsrGTZuWzFHeayrg0ZC5Xs7XBx5fh3PCR-Z4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255" y="200025"/>
            <a:ext cx="6572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330325" y="5854700"/>
            <a:ext cx="6483350" cy="730250"/>
            <a:chOff x="884" y="9219"/>
            <a:chExt cx="10210" cy="1151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64" y="9314"/>
              <a:ext cx="133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" name="rg_hi" descr="https://encrypted-tbn2.gstatic.com/images?q=tbn:ANd9GcQG-ipGy7VZtkHuMs5_LUd0UXRO5t8bZR9dMv3ez8w1oV9zZrpSt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28" y="9271"/>
              <a:ext cx="1007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1" y="9319"/>
              <a:ext cx="1280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6" y="9219"/>
              <a:ext cx="1419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7" name="Obrázek 10" descr="logo3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9271"/>
              <a:ext cx="3524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rg_hi" descr="https://encrypted-tbn1.gstatic.com/images?q=tbn:ANd9GcQLLLh-giuY_dUkCsrGTZuWzFHeayrg0ZC5Xs7XBx5fh3PCR-Z4m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7" y="9283"/>
              <a:ext cx="1036" cy="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hteck 12"/>
          <p:cNvSpPr/>
          <p:nvPr/>
        </p:nvSpPr>
        <p:spPr>
          <a:xfrm>
            <a:off x="1330325" y="4437112"/>
            <a:ext cx="6483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Prague and Vienna, 2015</a:t>
            </a:r>
            <a:endParaRPr lang="de-DE" dirty="0"/>
          </a:p>
          <a:p>
            <a:pPr algn="ctr"/>
            <a:r>
              <a:rPr lang="en-US" dirty="0"/>
              <a:t/>
            </a:r>
            <a:br>
              <a:rPr lang="en-US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732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Relative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change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of</a:t>
            </a:r>
            <a:r>
              <a:rPr lang="de-DE" sz="3600" baseline="0" dirty="0" smtClean="0"/>
              <a:t> diesel-</a:t>
            </a:r>
            <a:r>
              <a:rPr lang="de-DE" sz="3600" baseline="0" dirty="0" err="1" smtClean="0"/>
              <a:t>price</a:t>
            </a:r>
            <a:r>
              <a:rPr lang="de-DE" sz="3600" baseline="0" dirty="0" smtClean="0"/>
              <a:t> </a:t>
            </a:r>
            <a:br>
              <a:rPr lang="de-DE" sz="3600" baseline="0" dirty="0" smtClean="0"/>
            </a:br>
            <a:r>
              <a:rPr lang="de-DE" sz="2200" baseline="0" dirty="0" smtClean="0"/>
              <a:t>(</a:t>
            </a:r>
            <a:r>
              <a:rPr lang="de-DE" sz="2200" baseline="0" dirty="0" err="1" smtClean="0"/>
              <a:t>inflation-adjusted</a:t>
            </a:r>
            <a:r>
              <a:rPr lang="de-DE" sz="2200" baseline="0" dirty="0" smtClean="0"/>
              <a:t>)</a:t>
            </a:r>
            <a:endParaRPr lang="de-DE" sz="2200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381229"/>
              </p:ext>
            </p:extLst>
          </p:nvPr>
        </p:nvGraphicFramePr>
        <p:xfrm>
          <a:off x="972000" y="20574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96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Austria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506781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738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Austria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573951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011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Czech </a:t>
            </a:r>
            <a:r>
              <a:rPr lang="de-DE" sz="3600" dirty="0" err="1" smtClean="0"/>
              <a:t>Republic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103375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27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Czech </a:t>
            </a:r>
            <a:r>
              <a:rPr lang="de-DE" sz="3600" dirty="0" err="1" smtClean="0"/>
              <a:t>Republic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838385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241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Austria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441300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89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Austria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570585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20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Czech </a:t>
            </a:r>
            <a:r>
              <a:rPr lang="de-DE" sz="3600" dirty="0" err="1" smtClean="0"/>
              <a:t>Republic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869257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93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Final </a:t>
            </a:r>
            <a:r>
              <a:rPr lang="de-DE" dirty="0"/>
              <a:t>c</a:t>
            </a:r>
            <a:r>
              <a:rPr lang="de-DE" dirty="0" smtClean="0"/>
              <a:t>onsumption </a:t>
            </a:r>
            <a:r>
              <a:rPr lang="de-DE" dirty="0" err="1" smtClean="0"/>
              <a:t>expenditures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/total  Austria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239849"/>
              </p:ext>
            </p:extLst>
          </p:nvPr>
        </p:nvGraphicFramePr>
        <p:xfrm>
          <a:off x="1264662" y="2169040"/>
          <a:ext cx="32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52848"/>
              </p:ext>
            </p:extLst>
          </p:nvPr>
        </p:nvGraphicFramePr>
        <p:xfrm>
          <a:off x="4000442" y="1813466"/>
          <a:ext cx="4364643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2164384" y="5723964"/>
            <a:ext cx="1386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115,6 Mrd. €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580869" y="14847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1995</a:t>
            </a:r>
            <a:endParaRPr lang="de-DE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5877503" y="14847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2012</a:t>
            </a:r>
            <a:endParaRPr lang="de-DE" b="1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5455406" y="5723964"/>
            <a:ext cx="1386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171,0 Mrd. €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660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Final </a:t>
            </a:r>
            <a:r>
              <a:rPr lang="de-DE" dirty="0"/>
              <a:t>c</a:t>
            </a:r>
            <a:r>
              <a:rPr lang="de-DE" dirty="0" smtClean="0"/>
              <a:t>onsumption </a:t>
            </a:r>
            <a:r>
              <a:rPr lang="de-DE" dirty="0" err="1" smtClean="0"/>
              <a:t>expenditures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/total Czech </a:t>
            </a:r>
            <a:r>
              <a:rPr lang="de-DE" dirty="0" err="1" smtClean="0"/>
              <a:t>Republic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164384" y="5517232"/>
            <a:ext cx="1283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34,3 Mrd. €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524424" y="176352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1995</a:t>
            </a:r>
            <a:endParaRPr lang="de-DE" b="1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5685590" y="176352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2012</a:t>
            </a:r>
            <a:endParaRPr lang="de-DE" b="1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5341510" y="5517232"/>
            <a:ext cx="1283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79,7 Mrd. €</a:t>
            </a:r>
            <a:endParaRPr lang="de-DE" b="1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674705"/>
              </p:ext>
            </p:extLst>
          </p:nvPr>
        </p:nvGraphicFramePr>
        <p:xfrm>
          <a:off x="1615805" y="2817032"/>
          <a:ext cx="244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704863"/>
              </p:ext>
            </p:extLst>
          </p:nvPr>
        </p:nvGraphicFramePr>
        <p:xfrm>
          <a:off x="3923928" y="2276872"/>
          <a:ext cx="41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38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basic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endParaRPr lang="de-DE" dirty="0" smtClean="0"/>
          </a:p>
          <a:p>
            <a:r>
              <a:rPr lang="de-DE" dirty="0" smtClean="0"/>
              <a:t>Fast </a:t>
            </a:r>
            <a:r>
              <a:rPr lang="en-US" dirty="0" smtClean="0"/>
              <a:t>rise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household‘s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endParaRPr lang="de-DE" dirty="0" smtClean="0"/>
          </a:p>
          <a:p>
            <a:r>
              <a:rPr lang="de-DE" dirty="0" smtClean="0"/>
              <a:t>Fast </a:t>
            </a:r>
            <a:r>
              <a:rPr lang="de-DE" dirty="0" err="1" smtClean="0"/>
              <a:t>rise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prices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04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de-DE" dirty="0" err="1" smtClean="0"/>
              <a:t>Quite</a:t>
            </a:r>
            <a:r>
              <a:rPr lang="de-DE" dirty="0" smtClean="0"/>
              <a:t> </a:t>
            </a:r>
            <a:r>
              <a:rPr lang="de-DE" dirty="0" err="1" smtClean="0"/>
              <a:t>constant</a:t>
            </a:r>
            <a:r>
              <a:rPr lang="de-DE" dirty="0" smtClean="0"/>
              <a:t> </a:t>
            </a:r>
            <a:r>
              <a:rPr lang="de-DE" dirty="0" err="1" smtClean="0"/>
              <a:t>correlation</a:t>
            </a:r>
            <a:r>
              <a:rPr lang="de-DE" dirty="0" smtClean="0"/>
              <a:t> in AUS</a:t>
            </a:r>
          </a:p>
          <a:p>
            <a:r>
              <a:rPr lang="de-DE" dirty="0" smtClean="0"/>
              <a:t>High </a:t>
            </a:r>
            <a:r>
              <a:rPr lang="de-DE" dirty="0" err="1" smtClean="0"/>
              <a:t>impcat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/>
              <a:t> </a:t>
            </a:r>
            <a:r>
              <a:rPr lang="de-DE" dirty="0" err="1" smtClean="0"/>
              <a:t>prices</a:t>
            </a:r>
            <a:r>
              <a:rPr lang="de-DE" dirty="0" smtClean="0"/>
              <a:t> on </a:t>
            </a:r>
            <a:r>
              <a:rPr lang="de-DE" dirty="0" err="1" smtClean="0"/>
              <a:t>income</a:t>
            </a:r>
            <a:r>
              <a:rPr lang="de-DE" dirty="0" smtClean="0"/>
              <a:t> in CZ</a:t>
            </a:r>
          </a:p>
          <a:p>
            <a:r>
              <a:rPr lang="de-DE" dirty="0" smtClean="0"/>
              <a:t>Main </a:t>
            </a:r>
            <a:r>
              <a:rPr lang="de-DE" dirty="0" err="1" smtClean="0"/>
              <a:t>reasons</a:t>
            </a:r>
            <a:r>
              <a:rPr lang="de-DE" dirty="0" smtClean="0"/>
              <a:t>: </a:t>
            </a:r>
            <a:br>
              <a:rPr lang="de-DE" dirty="0" smtClean="0"/>
            </a:br>
            <a:r>
              <a:rPr lang="de-DE" dirty="0" smtClean="0"/>
              <a:t>   - (not) </a:t>
            </a:r>
            <a:r>
              <a:rPr lang="en-US" dirty="0" smtClean="0"/>
              <a:t>functioning</a:t>
            </a:r>
            <a:r>
              <a:rPr lang="de-DE" dirty="0" smtClean="0"/>
              <a:t> </a:t>
            </a:r>
            <a:r>
              <a:rPr lang="de-DE" dirty="0" err="1" smtClean="0"/>
              <a:t>marktes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- </a:t>
            </a:r>
            <a:r>
              <a:rPr lang="de-DE" dirty="0" err="1"/>
              <a:t>composite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generation</a:t>
            </a:r>
            <a:r>
              <a:rPr lang="de-DE" dirty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- </a:t>
            </a:r>
            <a:r>
              <a:rPr lang="de-DE" dirty="0" err="1" smtClean="0"/>
              <a:t>currency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- </a:t>
            </a:r>
            <a:r>
              <a:rPr lang="de-DE" dirty="0" err="1" smtClean="0"/>
              <a:t>demand</a:t>
            </a:r>
            <a:endParaRPr lang="de-DE" dirty="0" smtClean="0"/>
          </a:p>
          <a:p>
            <a:r>
              <a:rPr lang="de-DE" dirty="0" err="1" smtClean="0"/>
              <a:t>Adverse</a:t>
            </a:r>
            <a:r>
              <a:rPr lang="de-DE" dirty="0" smtClean="0"/>
              <a:t> Situation for </a:t>
            </a:r>
            <a:r>
              <a:rPr lang="de-DE" dirty="0" err="1" smtClean="0"/>
              <a:t>CZ‘s</a:t>
            </a:r>
            <a:r>
              <a:rPr lang="de-DE" dirty="0" smtClean="0"/>
              <a:t> </a:t>
            </a:r>
            <a:r>
              <a:rPr lang="de-DE" dirty="0" err="1" smtClean="0"/>
              <a:t>households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92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for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556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dirty="0"/>
              <a:t>Net National </a:t>
            </a:r>
            <a:r>
              <a:rPr lang="de-DE" sz="3600" dirty="0" err="1"/>
              <a:t>disposable</a:t>
            </a:r>
            <a:r>
              <a:rPr lang="de-DE" sz="3600" dirty="0"/>
              <a:t> </a:t>
            </a:r>
            <a:r>
              <a:rPr lang="de-DE" sz="3600" dirty="0" err="1" smtClean="0"/>
              <a:t>income</a:t>
            </a:r>
            <a:r>
              <a:rPr lang="de-DE" sz="3600" dirty="0" smtClean="0"/>
              <a:t/>
            </a:r>
            <a:br>
              <a:rPr lang="de-DE" sz="3600" dirty="0" smtClean="0"/>
            </a:b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809967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3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GDP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/>
              <a:t>C</a:t>
            </a:r>
            <a:r>
              <a:rPr lang="de-DE" dirty="0" smtClean="0"/>
              <a:t>onstant </a:t>
            </a:r>
            <a:r>
              <a:rPr lang="de-DE" dirty="0" err="1" smtClean="0"/>
              <a:t>prices</a:t>
            </a:r>
            <a:r>
              <a:rPr lang="de-DE" dirty="0" smtClean="0"/>
              <a:t>, </a:t>
            </a:r>
            <a:r>
              <a:rPr lang="de-DE" dirty="0" err="1" smtClean="0"/>
              <a:t>basic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 2010)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476657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690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Research </a:t>
            </a:r>
            <a:r>
              <a:rPr lang="de-DE" dirty="0" err="1" smtClean="0"/>
              <a:t>Question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824336"/>
            <a:ext cx="8229600" cy="1828800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impact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prices</a:t>
            </a:r>
            <a:r>
              <a:rPr lang="de-DE" dirty="0" smtClean="0"/>
              <a:t> on </a:t>
            </a:r>
            <a:r>
              <a:rPr lang="de-DE" dirty="0" err="1" smtClean="0"/>
              <a:t>household‘s</a:t>
            </a:r>
            <a:r>
              <a:rPr lang="de-DE" dirty="0" smtClean="0"/>
              <a:t> </a:t>
            </a:r>
            <a:r>
              <a:rPr lang="de-DE" dirty="0" err="1" smtClean="0"/>
              <a:t>income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80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Reliable sources</a:t>
            </a:r>
          </a:p>
          <a:p>
            <a:r>
              <a:rPr lang="en-US" dirty="0"/>
              <a:t>Historical development of prices and income</a:t>
            </a:r>
          </a:p>
          <a:p>
            <a:r>
              <a:rPr lang="en-US" dirty="0" smtClean="0"/>
              <a:t>Basic year 1995</a:t>
            </a:r>
          </a:p>
          <a:p>
            <a:r>
              <a:rPr lang="en-US" dirty="0" smtClean="0"/>
              <a:t>Adaption to inflation</a:t>
            </a:r>
          </a:p>
          <a:p>
            <a:r>
              <a:rPr lang="en-US" dirty="0" smtClean="0"/>
              <a:t>Comparison of Austria, Czech Republic and European average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de-DE" dirty="0" smtClean="0"/>
              <a:t>Austria</a:t>
            </a:r>
          </a:p>
          <a:p>
            <a:r>
              <a:rPr lang="de-DE" dirty="0" smtClean="0"/>
              <a:t>Czech </a:t>
            </a:r>
            <a:r>
              <a:rPr lang="de-DE" dirty="0" err="1" smtClean="0"/>
              <a:t>Republic</a:t>
            </a:r>
            <a:endParaRPr lang="de-DE" dirty="0" smtClean="0"/>
          </a:p>
          <a:p>
            <a:r>
              <a:rPr lang="de-DE" dirty="0" smtClean="0"/>
              <a:t>European Average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dirty="0"/>
              <a:t>  </a:t>
            </a:r>
            <a:r>
              <a:rPr lang="de-DE" dirty="0" smtClean="0"/>
              <a:t>     </a:t>
            </a:r>
            <a:r>
              <a:rPr lang="de-DE" dirty="0" err="1" smtClean="0"/>
              <a:t>Conclusion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611560" y="4509120"/>
            <a:ext cx="43204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Geschweifte Klammer rechts 3"/>
          <p:cNvSpPr/>
          <p:nvPr/>
        </p:nvSpPr>
        <p:spPr>
          <a:xfrm>
            <a:off x="4644008" y="1772816"/>
            <a:ext cx="360040" cy="2016224"/>
          </a:xfrm>
          <a:prstGeom prst="rightBrace">
            <a:avLst>
              <a:gd name="adj1" fmla="val 6790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652120" y="2003356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Electricity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Natural Gas</a:t>
            </a:r>
          </a:p>
          <a:p>
            <a:r>
              <a:rPr lang="de-DE" sz="2400" dirty="0" smtClean="0"/>
              <a:t>Diesel</a:t>
            </a:r>
          </a:p>
          <a:p>
            <a:r>
              <a:rPr lang="de-DE" sz="2400" dirty="0" smtClean="0"/>
              <a:t>Petroleum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224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Absolute </a:t>
            </a:r>
            <a:r>
              <a:rPr lang="de-DE" dirty="0" err="1" smtClean="0"/>
              <a:t>price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electricity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dirty="0" smtClean="0"/>
              <a:t>(</a:t>
            </a:r>
            <a:r>
              <a:rPr lang="de-DE" sz="2000" dirty="0" err="1" smtClean="0"/>
              <a:t>current</a:t>
            </a:r>
            <a:r>
              <a:rPr lang="de-DE" sz="2000" dirty="0" smtClean="0"/>
              <a:t> </a:t>
            </a:r>
            <a:r>
              <a:rPr lang="de-DE" sz="2000" dirty="0" err="1" smtClean="0"/>
              <a:t>prices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314256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82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 smtClean="0"/>
              <a:t>Relative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change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of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electricity-price</a:t>
            </a:r>
            <a:r>
              <a:rPr lang="de-DE" sz="3200" baseline="0" dirty="0" smtClean="0"/>
              <a:t> </a:t>
            </a:r>
            <a:br>
              <a:rPr lang="de-DE" sz="3200" baseline="0" dirty="0" smtClean="0"/>
            </a:br>
            <a:r>
              <a:rPr lang="de-DE" sz="2000" baseline="0" dirty="0" smtClean="0"/>
              <a:t>(</a:t>
            </a:r>
            <a:r>
              <a:rPr lang="de-DE" sz="2000" baseline="0" dirty="0" err="1" smtClean="0"/>
              <a:t>inflation-adjusted</a:t>
            </a:r>
            <a:r>
              <a:rPr lang="de-DE" sz="2000" baseline="0" dirty="0" smtClean="0"/>
              <a:t>)</a:t>
            </a:r>
            <a:endParaRPr lang="de-DE" sz="2000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3114505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0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Relative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change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of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natural</a:t>
            </a:r>
            <a:r>
              <a:rPr lang="de-DE" sz="3600" baseline="0" dirty="0" smtClean="0"/>
              <a:t> gas-</a:t>
            </a:r>
            <a:r>
              <a:rPr lang="de-DE" sz="3600" baseline="0" dirty="0" err="1" smtClean="0"/>
              <a:t>price</a:t>
            </a:r>
            <a:r>
              <a:rPr lang="de-DE" sz="3600" baseline="0" dirty="0" smtClean="0"/>
              <a:t> </a:t>
            </a:r>
            <a:br>
              <a:rPr lang="de-DE" sz="3600" baseline="0" dirty="0" smtClean="0"/>
            </a:br>
            <a:r>
              <a:rPr lang="de-DE" sz="2200" baseline="0" dirty="0" smtClean="0"/>
              <a:t>(</a:t>
            </a:r>
            <a:r>
              <a:rPr lang="de-DE" sz="2200" baseline="0" dirty="0" err="1" smtClean="0"/>
              <a:t>inflation-adjusted</a:t>
            </a:r>
            <a:r>
              <a:rPr lang="de-DE" sz="2200" baseline="0" dirty="0" smtClean="0"/>
              <a:t>)</a:t>
            </a:r>
            <a:endParaRPr lang="de-DE" sz="2200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704257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37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aseline="0" dirty="0" smtClean="0"/>
              <a:t>Absolute </a:t>
            </a:r>
            <a:r>
              <a:rPr lang="de-DE" sz="3600" baseline="0" dirty="0" err="1" smtClean="0"/>
              <a:t>price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of</a:t>
            </a:r>
            <a:r>
              <a:rPr lang="de-DE" sz="3600" baseline="0" dirty="0" smtClean="0"/>
              <a:t> </a:t>
            </a:r>
            <a:r>
              <a:rPr lang="de-DE" sz="3600" baseline="0" dirty="0" err="1" smtClean="0"/>
              <a:t>natural</a:t>
            </a:r>
            <a:r>
              <a:rPr lang="de-DE" sz="3600" baseline="0" dirty="0" smtClean="0"/>
              <a:t> gas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097563"/>
              </p:ext>
            </p:extLst>
          </p:nvPr>
        </p:nvGraphicFramePr>
        <p:xfrm>
          <a:off x="972000" y="1629000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4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Bildschirmpräsentation (4:3)</PresentationFormat>
  <Paragraphs>76</Paragraphs>
  <Slides>23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Larissa</vt:lpstr>
      <vt:lpstr>Energy prices and income in Austria, Czech Republic and EU</vt:lpstr>
      <vt:lpstr>Motivation</vt:lpstr>
      <vt:lpstr>Research Question</vt:lpstr>
      <vt:lpstr>Methodology</vt:lpstr>
      <vt:lpstr>Results</vt:lpstr>
      <vt:lpstr>Absolute price of electricity (current prices)</vt:lpstr>
      <vt:lpstr>Relative change of electricity-price  (inflation-adjusted)</vt:lpstr>
      <vt:lpstr>Relative change of natural gas-price  (inflation-adjusted)</vt:lpstr>
      <vt:lpstr>Absolute price of natural gas</vt:lpstr>
      <vt:lpstr>Relative change of diesel-price  (inflation-adjusted)</vt:lpstr>
      <vt:lpstr>Austria</vt:lpstr>
      <vt:lpstr>Austria</vt:lpstr>
      <vt:lpstr>Czech Republic</vt:lpstr>
      <vt:lpstr>Czech Republic</vt:lpstr>
      <vt:lpstr>Austria</vt:lpstr>
      <vt:lpstr>Austria</vt:lpstr>
      <vt:lpstr>Czech Republic</vt:lpstr>
      <vt:lpstr>Final consumption expenditures energy/total  Austria</vt:lpstr>
      <vt:lpstr>Final consumption expenditures energy/total Czech Republic</vt:lpstr>
      <vt:lpstr>Conclusion</vt:lpstr>
      <vt:lpstr>Thank you for your attention.</vt:lpstr>
      <vt:lpstr>Net National disposable income </vt:lpstr>
      <vt:lpstr>GDP  (Constant prices, basic year 2010)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prices and income</dc:title>
  <dc:creator>Thomas</dc:creator>
  <cp:lastModifiedBy>Thomas</cp:lastModifiedBy>
  <cp:revision>32</cp:revision>
  <dcterms:created xsi:type="dcterms:W3CDTF">2015-06-27T16:13:35Z</dcterms:created>
  <dcterms:modified xsi:type="dcterms:W3CDTF">2015-07-10T15:10:35Z</dcterms:modified>
</cp:coreProperties>
</file>