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8" r:id="rId2"/>
    <p:sldId id="266" r:id="rId3"/>
    <p:sldId id="257" r:id="rId4"/>
    <p:sldId id="258" r:id="rId5"/>
    <p:sldId id="263" r:id="rId6"/>
    <p:sldId id="260" r:id="rId7"/>
    <p:sldId id="264" r:id="rId8"/>
    <p:sldId id="265" r:id="rId9"/>
    <p:sldId id="259" r:id="rId10"/>
    <p:sldId id="261" r:id="rId11"/>
    <p:sldId id="262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0CEE-E74C-4D76-A382-0F851E2CFD2C}" type="datetimeFigureOut">
              <a:rPr lang="en-GB" smtClean="0"/>
              <a:pPr/>
              <a:t>29/06/2015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2A99-117B-444B-96D2-E55DCEA9ABA6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2A99-117B-444B-96D2-E55DCEA9ABA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2A99-117B-444B-96D2-E55DCEA9ABA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2A99-117B-444B-96D2-E55DCEA9ABA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t-E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017EAE-0053-4D40-91D1-44FF6FFCC4E3}" type="datetimeFigureOut">
              <a:rPr lang="et-EE" smtClean="0"/>
              <a:pPr/>
              <a:t>29.06.2015</a:t>
            </a:fld>
            <a:endParaRPr lang="et-E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1E5C8E-A4D4-41D2-94D6-1D9E7E462176}" type="slidenum">
              <a:rPr lang="et-EE" smtClean="0"/>
              <a:pPr/>
              <a:t>‹Nr.›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184482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Economic viability of small PV installations on family houses – the Czech and Austrian case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6624736" cy="1752600"/>
          </a:xfrm>
        </p:spPr>
        <p:txBody>
          <a:bodyPr>
            <a:normAutofit/>
          </a:bodyPr>
          <a:lstStyle/>
          <a:p>
            <a:r>
              <a:rPr lang="et-EE" b="1" dirty="0" smtClean="0"/>
              <a:t>Bilateral Czech - Austrian Summer School</a:t>
            </a:r>
          </a:p>
          <a:p>
            <a:r>
              <a:rPr lang="et-EE" b="1" dirty="0" smtClean="0"/>
              <a:t>“</a:t>
            </a:r>
            <a:r>
              <a:rPr lang="en-GB" b="1" dirty="0" smtClean="0"/>
              <a:t>Economic</a:t>
            </a:r>
            <a:r>
              <a:rPr lang="en-GB" b="1" dirty="0" smtClean="0"/>
              <a:t>, Environmental policy, </a:t>
            </a:r>
            <a:endParaRPr lang="et-EE" b="1" dirty="0" smtClean="0"/>
          </a:p>
          <a:p>
            <a:r>
              <a:rPr lang="en-GB" b="1" dirty="0" smtClean="0"/>
              <a:t>and </a:t>
            </a:r>
            <a:r>
              <a:rPr lang="en-GB" b="1" dirty="0" smtClean="0"/>
              <a:t>Technical aspects of Energy </a:t>
            </a:r>
            <a:r>
              <a:rPr lang="en-GB" b="1" dirty="0" smtClean="0"/>
              <a:t>Systems</a:t>
            </a:r>
            <a:r>
              <a:rPr lang="et-EE" b="1" dirty="0" smtClean="0"/>
              <a:t>”</a:t>
            </a:r>
            <a:endParaRPr lang="en-GB" b="1" dirty="0" smtClean="0"/>
          </a:p>
          <a:p>
            <a:endParaRPr lang="en-GB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79712" y="404664"/>
            <a:ext cx="6483350" cy="731838"/>
            <a:chOff x="884" y="9219"/>
            <a:chExt cx="10210" cy="11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4" y="9314"/>
              <a:ext cx="1330" cy="1056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5" name="rg_hi" descr="https://encrypted-tbn2.gstatic.com/images?q=tbn:ANd9GcQG-ipGy7VZtkHuMs5_LUd0UXRO5t8bZR9dMv3ez8w1oV9zZrpSt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28" y="9271"/>
              <a:ext cx="1007" cy="1009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31" y="9319"/>
              <a:ext cx="1280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6" y="9219"/>
              <a:ext cx="1419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10" name="Obrázek 10" descr="logo3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4" y="9271"/>
              <a:ext cx="3524" cy="1009"/>
            </a:xfrm>
            <a:prstGeom prst="rect">
              <a:avLst/>
            </a:prstGeom>
            <a:noFill/>
          </p:spPr>
        </p:pic>
        <p:pic>
          <p:nvPicPr>
            <p:cNvPr id="11" name="rg_hi" descr="https://encrypted-tbn1.gstatic.com/images?q=tbn:ANd9GcQLLLh-giuY_dUkCsrGTZuWzFHeayrg0ZC5Xs7XBx5fh3PCR-Z4m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7" y="9283"/>
              <a:ext cx="1036" cy="951"/>
            </a:xfrm>
            <a:prstGeom prst="rect">
              <a:avLst/>
            </a:prstGeom>
            <a:noFill/>
          </p:spPr>
        </p:pic>
      </p:grpSp>
      <p:pic>
        <p:nvPicPr>
          <p:cNvPr id="12" name="Grafik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5754960"/>
            <a:ext cx="10521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780995"/>
            <a:ext cx="1242060" cy="8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051720" y="60932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+mj-lt"/>
              </a:rPr>
              <a:t>Haik Davtjan,  Pavel Peterka </a:t>
            </a:r>
          </a:p>
          <a:p>
            <a:r>
              <a:rPr lang="et-EE" dirty="0" smtClean="0">
                <a:latin typeface="+mj-lt"/>
              </a:rPr>
              <a:t>Vienna, June 2015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Energy yield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et-EE" dirty="0" smtClean="0"/>
              <a:t>Efficiency given for STC in kWp given</a:t>
            </a:r>
          </a:p>
          <a:p>
            <a:r>
              <a:rPr lang="et-EE" dirty="0" smtClean="0"/>
              <a:t>In actual operation variation of</a:t>
            </a:r>
          </a:p>
          <a:p>
            <a:pPr lvl="1"/>
            <a:r>
              <a:rPr lang="et-EE" dirty="0" smtClean="0"/>
              <a:t>Solar irradiation</a:t>
            </a:r>
          </a:p>
          <a:p>
            <a:pPr lvl="1"/>
            <a:r>
              <a:rPr lang="et-EE" dirty="0" smtClean="0"/>
              <a:t>Angle</a:t>
            </a:r>
          </a:p>
          <a:p>
            <a:pPr lvl="1"/>
            <a:r>
              <a:rPr lang="et-EE" dirty="0" smtClean="0"/>
              <a:t>Temperature</a:t>
            </a:r>
            <a:endParaRPr lang="et-EE" dirty="0"/>
          </a:p>
          <a:p>
            <a:pPr lvl="1">
              <a:buFont typeface="Wingdings" pitchFamily="2" charset="2"/>
              <a:buChar char="Ø"/>
            </a:pPr>
            <a:r>
              <a:rPr lang="et-EE" dirty="0"/>
              <a:t> </a:t>
            </a:r>
            <a:r>
              <a:rPr lang="et-EE" dirty="0" smtClean="0"/>
              <a:t>PVGIS (Europen Joint Research Center)</a:t>
            </a:r>
          </a:p>
          <a:p>
            <a:pPr lvl="1">
              <a:buNone/>
            </a:pPr>
            <a:r>
              <a:rPr lang="et-EE" dirty="0" smtClean="0"/>
              <a:t>	AT(VIE): 1220 kWh/kWp    </a:t>
            </a:r>
            <a:r>
              <a:rPr lang="et-EE" dirty="0" smtClean="0"/>
              <a:t> </a:t>
            </a:r>
            <a:r>
              <a:rPr lang="et-EE" dirty="0" smtClean="0"/>
              <a:t>CZ(PRG): </a:t>
            </a:r>
            <a:r>
              <a:rPr lang="et-EE" dirty="0" smtClean="0"/>
              <a:t>1130kWh/kWp   annually</a:t>
            </a:r>
          </a:p>
          <a:p>
            <a:pPr lvl="1">
              <a:buNone/>
            </a:pPr>
            <a:r>
              <a:rPr lang="et-EE" dirty="0" smtClean="0"/>
              <a:t> </a:t>
            </a:r>
            <a:endParaRPr lang="et-EE" dirty="0" smtClean="0"/>
          </a:p>
          <a:p>
            <a:r>
              <a:rPr lang="et-EE" dirty="0" smtClean="0"/>
              <a:t>System losses</a:t>
            </a:r>
          </a:p>
          <a:p>
            <a:r>
              <a:rPr lang="et-EE" dirty="0" smtClean="0"/>
              <a:t>Degeneration with time</a:t>
            </a:r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PVGIS</a:t>
            </a:r>
            <a:endParaRPr lang="en-GB" dirty="0"/>
          </a:p>
        </p:txBody>
      </p:sp>
      <p:pic>
        <p:nvPicPr>
          <p:cNvPr id="4" name="Inhaltsplatzhalter 3" descr="PVG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5400"/>
            <a:ext cx="7467600" cy="454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Cost of electricity generation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Levelized cost of  energy</a:t>
            </a:r>
          </a:p>
          <a:p>
            <a:endParaRPr lang="et-EE" dirty="0" smtClean="0"/>
          </a:p>
          <a:p>
            <a:r>
              <a:rPr lang="et-EE" dirty="0" smtClean="0"/>
              <a:t>Austria: </a:t>
            </a:r>
            <a:r>
              <a:rPr lang="en-GB" dirty="0" smtClean="0"/>
              <a:t>14.6 </a:t>
            </a:r>
            <a:r>
              <a:rPr lang="en-GB" dirty="0" smtClean="0"/>
              <a:t>cent/kWh</a:t>
            </a:r>
            <a:endParaRPr lang="et-EE" dirty="0" smtClean="0"/>
          </a:p>
          <a:p>
            <a:r>
              <a:rPr lang="et-EE" dirty="0" smtClean="0"/>
              <a:t>The Czech Republic:  </a:t>
            </a:r>
            <a:r>
              <a:rPr lang="en-GB" dirty="0" smtClean="0"/>
              <a:t>3.92 </a:t>
            </a:r>
            <a:r>
              <a:rPr lang="en-GB" dirty="0" smtClean="0"/>
              <a:t>CZK/kWh</a:t>
            </a:r>
            <a:endParaRPr lang="et-EE" dirty="0" smtClean="0"/>
          </a:p>
          <a:p>
            <a:pPr lvl="1">
              <a:buFont typeface="Wingdings" pitchFamily="2" charset="2"/>
              <a:buChar char="Ø"/>
            </a:pPr>
            <a:r>
              <a:rPr lang="et-EE" dirty="0" smtClean="0"/>
              <a:t> Grid Parity reached </a:t>
            </a:r>
          </a:p>
          <a:p>
            <a:endParaRPr lang="et-EE" dirty="0" smtClean="0"/>
          </a:p>
          <a:p>
            <a:r>
              <a:rPr lang="et-EE" dirty="0" smtClean="0"/>
              <a:t>Viability for 100% self-consumption</a:t>
            </a:r>
          </a:p>
          <a:p>
            <a:pPr>
              <a:buNone/>
            </a:pPr>
            <a:r>
              <a:rPr lang="et-EE" dirty="0" smtClean="0"/>
              <a:t>	</a:t>
            </a:r>
            <a:endParaRPr lang="et-EE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886513" cy="131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Economic viability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Household load profile and supply does not match</a:t>
            </a:r>
          </a:p>
          <a:p>
            <a:r>
              <a:rPr lang="et-EE" dirty="0" smtClean="0"/>
              <a:t>PV viability depends on the market price and amout of self-consumption</a:t>
            </a:r>
          </a:p>
          <a:p>
            <a:r>
              <a:rPr lang="et-EE" dirty="0" smtClean="0"/>
              <a:t>Feed-In tariffs as supporting mechanism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Thank You for your attention!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Vielen Dank für die Aufmerksamkeit!</a:t>
            </a:r>
          </a:p>
          <a:p>
            <a:r>
              <a:rPr lang="et-EE" dirty="0" smtClean="0"/>
              <a:t>Děkujeme za pozornost!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Motivation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t-EE" dirty="0" smtClean="0"/>
          </a:p>
          <a:p>
            <a:endParaRPr lang="et-EE" sz="2000" dirty="0" smtClean="0"/>
          </a:p>
          <a:p>
            <a:pPr>
              <a:buNone/>
            </a:pPr>
            <a:endParaRPr lang="et-EE" sz="2000" dirty="0" smtClean="0"/>
          </a:p>
          <a:p>
            <a:r>
              <a:rPr lang="cs-CZ" sz="2000" dirty="0" smtClean="0"/>
              <a:t>Energy consumption </a:t>
            </a:r>
            <a:r>
              <a:rPr lang="cs-CZ" sz="2000" dirty="0" smtClean="0"/>
              <a:t>is rising – tripple in 2050, fossil fuels still </a:t>
            </a:r>
            <a:r>
              <a:rPr lang="cs-CZ" sz="2000" dirty="0" smtClean="0"/>
              <a:t>dominant</a:t>
            </a:r>
            <a:r>
              <a:rPr lang="et-EE" sz="2000" dirty="0" smtClean="0"/>
              <a:t> </a:t>
            </a:r>
          </a:p>
          <a:p>
            <a:endParaRPr lang="et-EE" sz="2000" dirty="0" smtClean="0"/>
          </a:p>
          <a:p>
            <a:r>
              <a:rPr lang="et-EE" sz="2000" dirty="0" smtClean="0"/>
              <a:t>I</a:t>
            </a:r>
            <a:r>
              <a:rPr lang="cs-CZ" sz="2000" dirty="0" smtClean="0"/>
              <a:t>ncr</a:t>
            </a:r>
            <a:r>
              <a:rPr lang="et-EE" sz="2000" dirty="0" smtClean="0"/>
              <a:t>e</a:t>
            </a:r>
            <a:r>
              <a:rPr lang="cs-CZ" sz="2000" dirty="0" smtClean="0"/>
              <a:t>asing </a:t>
            </a:r>
            <a:r>
              <a:rPr lang="cs-CZ" sz="2000" dirty="0" smtClean="0"/>
              <a:t>the share of </a:t>
            </a:r>
            <a:r>
              <a:rPr lang="cs-CZ" sz="2000" dirty="0" smtClean="0"/>
              <a:t>renewables</a:t>
            </a:r>
            <a:endParaRPr lang="et-EE" sz="2000" dirty="0" smtClean="0"/>
          </a:p>
          <a:p>
            <a:endParaRPr lang="et-EE" sz="2000" dirty="0" smtClean="0"/>
          </a:p>
          <a:p>
            <a:endParaRPr lang="et-EE" sz="2000" dirty="0" smtClean="0"/>
          </a:p>
          <a:p>
            <a:r>
              <a:rPr lang="et-EE" sz="2000" dirty="0" smtClean="0"/>
              <a:t>So</a:t>
            </a:r>
            <a:r>
              <a:rPr lang="cs-CZ" sz="2000" dirty="0" smtClean="0"/>
              <a:t>ciety</a:t>
            </a:r>
            <a:r>
              <a:rPr lang="et-EE" sz="2000" dirty="0" smtClean="0"/>
              <a:t> </a:t>
            </a:r>
            <a:r>
              <a:rPr lang="cs-CZ" sz="2000" dirty="0" smtClean="0"/>
              <a:t>- </a:t>
            </a:r>
            <a:r>
              <a:rPr lang="cs-CZ" sz="2000" dirty="0" smtClean="0"/>
              <a:t>To use green energy. Several motivation factors. </a:t>
            </a:r>
            <a:endParaRPr lang="et-EE" sz="2000" dirty="0" smtClean="0"/>
          </a:p>
          <a:p>
            <a:pPr>
              <a:buNone/>
            </a:pPr>
            <a:r>
              <a:rPr lang="et-EE" sz="2000" dirty="0" smtClean="0"/>
              <a:t> </a:t>
            </a:r>
          </a:p>
          <a:p>
            <a:endParaRPr lang="et-EE" sz="2000" dirty="0" smtClean="0"/>
          </a:p>
          <a:p>
            <a:r>
              <a:rPr lang="et-EE" sz="2000" dirty="0" smtClean="0"/>
              <a:t>Personally - </a:t>
            </a:r>
            <a:r>
              <a:rPr lang="et-EE" sz="2000" dirty="0" smtClean="0"/>
              <a:t>e</a:t>
            </a:r>
            <a:r>
              <a:rPr lang="cs-CZ" sz="2000" dirty="0" smtClean="0"/>
              <a:t>conomical </a:t>
            </a:r>
            <a:r>
              <a:rPr lang="et-EE" sz="2000" dirty="0" smtClean="0"/>
              <a:t>v</a:t>
            </a:r>
            <a:r>
              <a:rPr lang="cs-CZ" sz="2000" dirty="0" smtClean="0"/>
              <a:t>iability 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Grafik 3" descr="Invest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301208"/>
            <a:ext cx="1944216" cy="1296144"/>
          </a:xfrm>
          <a:prstGeom prst="rect">
            <a:avLst/>
          </a:prstGeom>
        </p:spPr>
      </p:pic>
      <p:pic>
        <p:nvPicPr>
          <p:cNvPr id="5" name="Grafik 4" descr="world-energy-consumption-by-sour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48680"/>
            <a:ext cx="3456384" cy="207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PV Technology</a:t>
            </a:r>
            <a:endParaRPr lang="et-E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Solar </a:t>
            </a:r>
            <a:r>
              <a:rPr lang="et-EE" dirty="0" smtClean="0"/>
              <a:t>energy </a:t>
            </a:r>
            <a:r>
              <a:rPr lang="et-EE" dirty="0" smtClean="0"/>
              <a:t>directly to electricity</a:t>
            </a:r>
          </a:p>
          <a:p>
            <a:r>
              <a:rPr lang="et-EE" dirty="0" smtClean="0"/>
              <a:t>No pollution or </a:t>
            </a:r>
            <a:r>
              <a:rPr lang="et-EE" dirty="0" smtClean="0"/>
              <a:t>hazards</a:t>
            </a:r>
            <a:endParaRPr lang="et-EE" dirty="0" smtClean="0"/>
          </a:p>
          <a:p>
            <a:r>
              <a:rPr lang="et-EE" dirty="0" smtClean="0"/>
              <a:t>Abundant, no fuel </a:t>
            </a:r>
            <a:r>
              <a:rPr lang="et-EE" dirty="0" smtClean="0"/>
              <a:t>needed</a:t>
            </a:r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Can be </a:t>
            </a:r>
            <a:r>
              <a:rPr lang="et-EE" dirty="0" smtClean="0"/>
              <a:t>installed</a:t>
            </a:r>
            <a:r>
              <a:rPr lang="et-EE" dirty="0" smtClean="0"/>
              <a:t> </a:t>
            </a:r>
            <a:r>
              <a:rPr lang="et-EE" dirty="0" smtClean="0"/>
              <a:t>on </a:t>
            </a:r>
            <a:r>
              <a:rPr lang="et-EE" dirty="0" smtClean="0"/>
              <a:t>roof-tops</a:t>
            </a:r>
          </a:p>
          <a:p>
            <a:r>
              <a:rPr lang="et-EE" dirty="0" smtClean="0"/>
              <a:t>Lucrative for small households</a:t>
            </a:r>
            <a:endParaRPr lang="et-EE" dirty="0"/>
          </a:p>
        </p:txBody>
      </p:sp>
      <p:pic>
        <p:nvPicPr>
          <p:cNvPr id="4" name="Grafik 3" descr="msr-mono-240watt-sil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71189"/>
            <a:ext cx="4025548" cy="358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Our Problem and Goal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Price for </a:t>
            </a:r>
            <a:r>
              <a:rPr lang="et-EE" dirty="0" smtClean="0"/>
              <a:t>PV modules </a:t>
            </a:r>
            <a:r>
              <a:rPr lang="et-EE" dirty="0" smtClean="0"/>
              <a:t>has droped a lot</a:t>
            </a:r>
          </a:p>
          <a:p>
            <a:r>
              <a:rPr lang="et-EE" dirty="0" smtClean="0"/>
              <a:t>Gird parity reached</a:t>
            </a:r>
          </a:p>
          <a:p>
            <a:r>
              <a:rPr lang="et-EE" dirty="0" smtClean="0"/>
              <a:t>Ecomically viable for small households?</a:t>
            </a:r>
          </a:p>
          <a:p>
            <a:pPr>
              <a:buNone/>
            </a:pPr>
            <a:endParaRPr lang="et-EE" dirty="0" smtClean="0"/>
          </a:p>
          <a:p>
            <a:pPr>
              <a:buFont typeface="Wingdings" pitchFamily="2" charset="2"/>
              <a:buChar char="Ø"/>
            </a:pPr>
            <a:r>
              <a:rPr lang="et-EE" dirty="0" smtClean="0"/>
              <a:t> Assess the costs</a:t>
            </a:r>
          </a:p>
          <a:p>
            <a:pPr>
              <a:buFont typeface="Wingdings" pitchFamily="2" charset="2"/>
              <a:buChar char="Ø"/>
            </a:pPr>
            <a:r>
              <a:rPr lang="et-EE" dirty="0"/>
              <a:t> </a:t>
            </a:r>
            <a:r>
              <a:rPr lang="et-EE" dirty="0" smtClean="0"/>
              <a:t>Examine if </a:t>
            </a:r>
            <a:r>
              <a:rPr lang="et-EE" dirty="0" smtClean="0"/>
              <a:t>economically viable</a:t>
            </a:r>
            <a:endParaRPr lang="et-EE" dirty="0" smtClean="0"/>
          </a:p>
          <a:p>
            <a:pPr>
              <a:buFont typeface="Wingdings" pitchFamily="2" charset="2"/>
              <a:buChar char="Ø"/>
            </a:pPr>
            <a:r>
              <a:rPr lang="et-EE" dirty="0" smtClean="0"/>
              <a:t> </a:t>
            </a:r>
            <a:r>
              <a:rPr lang="et-EE" dirty="0" smtClean="0"/>
              <a:t>For the Czech Republic and Austria!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Investment costs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r>
              <a:rPr lang="cs-CZ" dirty="0" smtClean="0"/>
              <a:t>Credit </a:t>
            </a:r>
            <a:r>
              <a:rPr lang="cs-CZ" dirty="0" smtClean="0"/>
              <a:t>and the interest </a:t>
            </a:r>
            <a:r>
              <a:rPr lang="et-EE" dirty="0" smtClean="0"/>
              <a:t>(cost of capital)</a:t>
            </a:r>
          </a:p>
          <a:p>
            <a:r>
              <a:rPr lang="cs-CZ" dirty="0" smtClean="0"/>
              <a:t>Opportuninty cost </a:t>
            </a:r>
            <a:endParaRPr lang="et-EE" dirty="0" smtClean="0"/>
          </a:p>
          <a:p>
            <a:r>
              <a:rPr lang="et-EE" dirty="0" smtClean="0"/>
              <a:t>T</a:t>
            </a:r>
            <a:r>
              <a:rPr lang="cs-CZ" dirty="0" smtClean="0"/>
              <a:t>rade </a:t>
            </a:r>
            <a:r>
              <a:rPr lang="et-EE" dirty="0" smtClean="0"/>
              <a:t>o</a:t>
            </a:r>
            <a:r>
              <a:rPr lang="cs-CZ" dirty="0" smtClean="0"/>
              <a:t>ff </a:t>
            </a:r>
            <a:r>
              <a:rPr lang="cs-CZ" dirty="0" smtClean="0"/>
              <a:t>– Higher investment in the beggining can increase future yield</a:t>
            </a:r>
            <a:endParaRPr lang="et-EE" dirty="0" smtClean="0"/>
          </a:p>
        </p:txBody>
      </p:sp>
      <p:pic>
        <p:nvPicPr>
          <p:cNvPr id="5" name="Grafik 4" descr="opportunity c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23812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Grid Connection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Upgrade of gird connection nessecary</a:t>
            </a:r>
          </a:p>
          <a:p>
            <a:r>
              <a:rPr lang="et-EE" dirty="0" smtClean="0"/>
              <a:t>Household has to pay for it</a:t>
            </a:r>
          </a:p>
          <a:p>
            <a:r>
              <a:rPr lang="et-EE" dirty="0" smtClean="0"/>
              <a:t>Grid operator charges (monopolistic, has to be supervised)</a:t>
            </a:r>
          </a:p>
          <a:p>
            <a:r>
              <a:rPr lang="et-EE" dirty="0" smtClean="0"/>
              <a:t>Grid operator can cause delay -&gt; loss of profit</a:t>
            </a:r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4" name="Grafik 3" descr="power-gr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77072"/>
            <a:ext cx="4824536" cy="255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Operation Costs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Maintenance </a:t>
            </a:r>
            <a:r>
              <a:rPr lang="et-EE" dirty="0" smtClean="0"/>
              <a:t>– low maintenance cost</a:t>
            </a:r>
          </a:p>
          <a:p>
            <a:r>
              <a:rPr lang="et-EE" dirty="0" smtClean="0"/>
              <a:t>Cleaning eventually necessary </a:t>
            </a:r>
          </a:p>
          <a:p>
            <a:r>
              <a:rPr lang="et-EE" dirty="0" smtClean="0"/>
              <a:t>Replacement of components</a:t>
            </a:r>
          </a:p>
          <a:p>
            <a:r>
              <a:rPr lang="et-EE" dirty="0" smtClean="0"/>
              <a:t>Regular inspection – malfunctions decrease viability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Grafik 3" descr="Countrywide-Solar-PV-Solar-Mainten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437112"/>
            <a:ext cx="3089920" cy="205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Legislative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H</a:t>
            </a:r>
            <a:r>
              <a:rPr lang="cs-CZ" dirty="0" smtClean="0"/>
              <a:t>eterogeneous </a:t>
            </a:r>
            <a:r>
              <a:rPr lang="et-EE" dirty="0" smtClean="0"/>
              <a:t>in </a:t>
            </a:r>
            <a:r>
              <a:rPr lang="cs-CZ" dirty="0" smtClean="0"/>
              <a:t>Europe</a:t>
            </a:r>
            <a:endParaRPr lang="et-EE" dirty="0" smtClean="0"/>
          </a:p>
          <a:p>
            <a:pPr lvl="1"/>
            <a:r>
              <a:rPr lang="et-EE" dirty="0" smtClean="0"/>
              <a:t>EU rules for unification</a:t>
            </a:r>
          </a:p>
          <a:p>
            <a:r>
              <a:rPr lang="et-EE" dirty="0" smtClean="0"/>
              <a:t>Austria (self-consumption case):</a:t>
            </a:r>
          </a:p>
          <a:p>
            <a:pPr lvl="1"/>
            <a:r>
              <a:rPr lang="et-EE" dirty="0" smtClean="0"/>
              <a:t>I</a:t>
            </a:r>
            <a:r>
              <a:rPr lang="et-EE" dirty="0" smtClean="0"/>
              <a:t>f VAT refund for investment,  it has to be paid for consumption</a:t>
            </a:r>
          </a:p>
          <a:p>
            <a:pPr lvl="1"/>
            <a:r>
              <a:rPr lang="et-EE" dirty="0" smtClean="0"/>
              <a:t>Income tax: loss and profit evaluation</a:t>
            </a:r>
          </a:p>
          <a:p>
            <a:r>
              <a:rPr lang="et-EE" dirty="0" smtClean="0"/>
              <a:t>Czech: </a:t>
            </a:r>
          </a:p>
          <a:p>
            <a:pPr lvl="1"/>
            <a:r>
              <a:rPr lang="et-EE" dirty="0" smtClean="0"/>
              <a:t>O</a:t>
            </a:r>
            <a:r>
              <a:rPr lang="et-EE" dirty="0" smtClean="0"/>
              <a:t>wner is entrepeneur</a:t>
            </a:r>
          </a:p>
          <a:p>
            <a:pPr lvl="1"/>
            <a:r>
              <a:rPr lang="et-EE" dirty="0" smtClean="0"/>
              <a:t>License can be interrupted</a:t>
            </a:r>
            <a:endParaRPr lang="en-GB" dirty="0"/>
          </a:p>
        </p:txBody>
      </p:sp>
      <p:pic>
        <p:nvPicPr>
          <p:cNvPr id="4" name="Grafik 3" descr="legislative-issu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09120"/>
            <a:ext cx="3168352" cy="210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owerwall_front_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4320480" cy="4581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Power </a:t>
            </a:r>
            <a:r>
              <a:rPr lang="et-EE" dirty="0" smtClean="0"/>
              <a:t>Accumulation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Increase in </a:t>
            </a:r>
            <a:r>
              <a:rPr lang="et-EE" dirty="0" smtClean="0"/>
              <a:t>self consumption for profibilty (when net- metering is not  present)</a:t>
            </a:r>
          </a:p>
          <a:p>
            <a:pPr>
              <a:buNone/>
            </a:pPr>
            <a:endParaRPr lang="et-EE" dirty="0" smtClean="0"/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 </a:t>
            </a:r>
            <a:r>
              <a:rPr lang="et-EE" dirty="0" smtClean="0"/>
              <a:t>Change of demand behavior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 smtClean="0"/>
              <a:t> E</a:t>
            </a:r>
            <a:r>
              <a:rPr lang="et-EE" dirty="0" smtClean="0"/>
              <a:t>nergy</a:t>
            </a:r>
            <a:r>
              <a:rPr lang="et-EE" dirty="0" smtClean="0"/>
              <a:t> </a:t>
            </a:r>
            <a:r>
              <a:rPr lang="et-EE" dirty="0" smtClean="0"/>
              <a:t>Stor</a:t>
            </a:r>
            <a:r>
              <a:rPr lang="et-EE" dirty="0" smtClean="0"/>
              <a:t>age</a:t>
            </a:r>
          </a:p>
          <a:p>
            <a:endParaRPr lang="et-EE" dirty="0" smtClean="0"/>
          </a:p>
          <a:p>
            <a:r>
              <a:rPr lang="et-EE" dirty="0" smtClean="0"/>
              <a:t>Additonal </a:t>
            </a:r>
            <a:r>
              <a:rPr lang="et-EE" dirty="0" smtClean="0"/>
              <a:t>costs must be considered</a:t>
            </a:r>
          </a:p>
          <a:p>
            <a:endParaRPr lang="et-EE" dirty="0" smtClean="0"/>
          </a:p>
          <a:p>
            <a:r>
              <a:rPr lang="et-EE" dirty="0" smtClean="0"/>
              <a:t> Optimal size of storage?</a:t>
            </a:r>
            <a:endParaRPr lang="et-EE" dirty="0" smtClean="0"/>
          </a:p>
          <a:p>
            <a:pPr>
              <a:buNone/>
            </a:pPr>
            <a:endParaRPr lang="et-EE" dirty="0" smtClean="0"/>
          </a:p>
          <a:p>
            <a:r>
              <a:rPr lang="et-EE" dirty="0" smtClean="0"/>
              <a:t>Battery systems are improving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407</Words>
  <Application>Microsoft Office PowerPoint</Application>
  <PresentationFormat>Bildschirmpräsentation (4:3)</PresentationFormat>
  <Paragraphs>101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Nereus</vt:lpstr>
      <vt:lpstr>Economic viability of small PV installations on family houses – the Czech and Austrian case </vt:lpstr>
      <vt:lpstr>Motivation</vt:lpstr>
      <vt:lpstr>PV Technology</vt:lpstr>
      <vt:lpstr>Our Problem and Goal</vt:lpstr>
      <vt:lpstr>Investment costs</vt:lpstr>
      <vt:lpstr>Grid Connection</vt:lpstr>
      <vt:lpstr>Operation Costs</vt:lpstr>
      <vt:lpstr>Legislative</vt:lpstr>
      <vt:lpstr>Power Accumulation</vt:lpstr>
      <vt:lpstr>Energy yield</vt:lpstr>
      <vt:lpstr>PVGIS</vt:lpstr>
      <vt:lpstr>Cost of electricity generation</vt:lpstr>
      <vt:lpstr>Economic viability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Haik Davtjan</dc:creator>
  <cp:lastModifiedBy>Haik Davtjan</cp:lastModifiedBy>
  <cp:revision>60</cp:revision>
  <dcterms:created xsi:type="dcterms:W3CDTF">2015-06-28T12:58:21Z</dcterms:created>
  <dcterms:modified xsi:type="dcterms:W3CDTF">2015-06-29T12:21:09Z</dcterms:modified>
</cp:coreProperties>
</file>