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2" name="Shape 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27272"/>
              <a:buFont typeface="Arial"/>
              <a:buChar char="●"/>
            </a:pPr>
            <a:r>
              <a:rPr lang="cs-CZ"/>
              <a:t>7 different model regions</a:t>
            </a:r>
          </a:p>
          <a:p>
            <a:pPr indent="-317500" lvl="0" marL="457200" rtl="0">
              <a:spcBef>
                <a:spcPts val="0"/>
              </a:spcBef>
              <a:buClr>
                <a:srgbClr val="000000"/>
              </a:buClr>
              <a:buSzPct val="127272"/>
              <a:buFont typeface="Arial"/>
              <a:buChar char="●"/>
            </a:pPr>
            <a:r>
              <a:rPr lang="cs-CZ"/>
              <a:t>VLOTTE - first model region started in 2008, most developed  also in cooperation with switzerland and lichtenstein</a:t>
            </a:r>
          </a:p>
          <a:p>
            <a:pPr indent="-317500" lvl="0" marL="457200" rtl="0">
              <a:spcBef>
                <a:spcPts val="0"/>
              </a:spcBef>
              <a:buClr>
                <a:srgbClr val="000000"/>
              </a:buClr>
              <a:buSzPct val="127272"/>
              <a:buFont typeface="Arial"/>
              <a:buChar char="●"/>
            </a:pPr>
            <a:r>
              <a:rPr lang="cs-CZ"/>
              <a:t>Lessons learned:</a:t>
            </a:r>
          </a:p>
          <a:p>
            <a:pPr indent="-317500" lvl="1" marL="914400" rtl="0">
              <a:spcBef>
                <a:spcPts val="0"/>
              </a:spcBef>
              <a:buClr>
                <a:srgbClr val="000000"/>
              </a:buClr>
              <a:buSzPct val="127272"/>
              <a:buFont typeface="Courier New"/>
              <a:buChar char="o"/>
            </a:pPr>
            <a:r>
              <a:rPr lang="cs-CZ"/>
              <a:t>Vehicles are used mostly for short routes between home and work→ no difference between combustion driven cars</a:t>
            </a:r>
          </a:p>
          <a:p>
            <a:pPr indent="-317500" lvl="1" marL="914400" rtl="0">
              <a:spcBef>
                <a:spcPts val="0"/>
              </a:spcBef>
              <a:buClr>
                <a:srgbClr val="000000"/>
              </a:buClr>
              <a:buSzPct val="127272"/>
              <a:buFont typeface="Courier New"/>
              <a:buChar char="o"/>
            </a:pPr>
            <a:r>
              <a:rPr lang="cs-CZ"/>
              <a:t>Introduction of EVs in the City is more complicated because of space problem and therewith charging problem. (no possibility to charge infront of the flat)</a:t>
            </a:r>
          </a:p>
          <a:p>
            <a:pPr indent="-317500" lvl="1" marL="914400" rtl="0">
              <a:spcBef>
                <a:spcPts val="0"/>
              </a:spcBef>
              <a:buClr>
                <a:srgbClr val="000000"/>
              </a:buClr>
              <a:buSzPct val="127272"/>
              <a:buFont typeface="Courier New"/>
              <a:buChar char="o"/>
            </a:pPr>
            <a:r>
              <a:rPr lang="cs-CZ"/>
              <a:t>Charging behaviour is on peek hours in the morning and evening→ affects negatively the grid</a:t>
            </a:r>
          </a:p>
          <a:p>
            <a:pPr indent="-317500" lvl="1" marL="914400" rtl="0">
              <a:spcBef>
                <a:spcPts val="0"/>
              </a:spcBef>
              <a:buClr>
                <a:srgbClr val="000000"/>
              </a:buClr>
              <a:buSzPct val="127272"/>
              <a:buFont typeface="Courier New"/>
              <a:buChar char="o"/>
            </a:pPr>
            <a:r>
              <a:rPr lang="cs-CZ"/>
              <a:t>model regions parallel install PV pannels, to compensate the additional needed electricity for the EVs → “easy way out” Only very few PVs are directly used to charge the cars. PVs are randomly installed </a:t>
            </a:r>
          </a:p>
          <a:p>
            <a:pPr indent="-317500" lvl="0" marL="457200" rtl="0">
              <a:spcBef>
                <a:spcPts val="0"/>
              </a:spcBef>
              <a:buClr>
                <a:srgbClr val="000000"/>
              </a:buClr>
              <a:buSzPct val="127272"/>
              <a:buFont typeface="Arial"/>
              <a:buChar char="●"/>
            </a:pPr>
            <a:r>
              <a:rPr lang="cs-CZ"/>
              <a:t>Other projects</a:t>
            </a:r>
          </a:p>
          <a:p>
            <a:pPr indent="-317500" lvl="1" marL="914400" rtl="0">
              <a:spcBef>
                <a:spcPts val="0"/>
              </a:spcBef>
              <a:buClr>
                <a:srgbClr val="000000"/>
              </a:buClr>
              <a:buSzPct val="127272"/>
              <a:buFont typeface="Courier New"/>
              <a:buChar char="o"/>
            </a:pPr>
            <a:r>
              <a:rPr lang="cs-CZ"/>
              <a:t>Empora: Grid regulation</a:t>
            </a:r>
          </a:p>
          <a:p>
            <a:pPr indent="-317500" lvl="1" marL="914400" rtl="0">
              <a:spcBef>
                <a:spcPts val="0"/>
              </a:spcBef>
              <a:buClr>
                <a:srgbClr val="000000"/>
              </a:buClr>
              <a:buSzPct val="127272"/>
              <a:buFont typeface="Courier New"/>
              <a:buChar char="o"/>
            </a:pPr>
            <a:r>
              <a:rPr lang="cs-CZ"/>
              <a:t>Smile: App which combines all Transport systems including EV→ Towards a inelligent transport where Private; Semi-Private and Public transpport is combined</a:t>
            </a:r>
          </a:p>
          <a:p>
            <a:pPr indent="-317500" lvl="1" marL="914400">
              <a:spcBef>
                <a:spcPts val="0"/>
              </a:spcBef>
              <a:buClr>
                <a:srgbClr val="000000"/>
              </a:buClr>
              <a:buSzPct val="127272"/>
              <a:buFont typeface="Courier New"/>
              <a:buChar char="o"/>
            </a:pPr>
            <a:r>
              <a:rPr lang="cs-CZ"/>
              <a:t>Crossing Boarders: Cooperation between DE, AUT &amp; Slovakia: as aim build up an infrastructure for EVs which connects Munich, Salzburg, Vienna and Bratislava so that EV drivers can drive from one end to the other without problems.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cs-CZ" sz="1800"/>
              <a:t>ČEZ - pilot project E/MOBILITA - 2009</a:t>
            </a:r>
          </a:p>
          <a:p>
            <a:pPr indent="-342900" lvl="0" marL="457200" rtl="0">
              <a:spcBef>
                <a:spcPts val="0"/>
              </a:spcBef>
              <a:buClr>
                <a:srgbClr val="000000"/>
              </a:buClr>
              <a:buSzPct val="100000"/>
              <a:buFont typeface="Arial"/>
              <a:buChar char="-"/>
            </a:pPr>
            <a:r>
              <a:rPr lang="cs-CZ" sz="1800"/>
              <a:t>begining - charging stations in shopping centres</a:t>
            </a:r>
          </a:p>
          <a:p>
            <a:pPr indent="-342900" lvl="0" marL="457200" rtl="0">
              <a:spcBef>
                <a:spcPts val="0"/>
              </a:spcBef>
              <a:buClr>
                <a:srgbClr val="000000"/>
              </a:buClr>
              <a:buSzPct val="100000"/>
              <a:buFont typeface="Arial"/>
              <a:buChar char="-"/>
            </a:pPr>
            <a:r>
              <a:rPr lang="cs-CZ" sz="1800"/>
              <a:t>now - nearly 50 charging stations</a:t>
            </a:r>
          </a:p>
          <a:p>
            <a:pPr rtl="0">
              <a:spcBef>
                <a:spcPts val="0"/>
              </a:spcBef>
              <a:buNone/>
            </a:pPr>
            <a:r>
              <a:rPr lang="cs-CZ" sz="1800"/>
              <a:t>PRE - mainly in Prague, landing of e-bicycles</a:t>
            </a:r>
          </a:p>
          <a:p>
            <a:pPr rtl="0">
              <a:spcBef>
                <a:spcPts val="0"/>
              </a:spcBef>
              <a:buNone/>
            </a:pPr>
            <a:r>
              <a:rPr lang="cs-CZ" sz="1800"/>
              <a:t>E.ON - Smart Mobility - mainly CNG, tested by institutions</a:t>
            </a:r>
          </a:p>
          <a:p>
            <a:pPr lvl="0">
              <a:spcBef>
                <a:spcPts val="0"/>
              </a:spcBef>
              <a:buNone/>
            </a:pPr>
            <a:r>
              <a:rPr lang="cs-CZ" sz="1800"/>
              <a:t>RWE - project mainly in Germany, in Czech - monitoring of market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C harging time-Driving range conflict, safety (impede explosions when there is a crash, especially Lithium batteries are very delicate in this aspect), DC charging reduces Life expectancy</a:t>
            </a:r>
          </a:p>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Lithium only found in few countries in the world (esp south America), very few in Europe. Batteries are made from rare earth materials which are limited (lithium)à recycling system of batteries need to go hand in hand with development.</a:t>
            </a:r>
          </a:p>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 Purchase price – very high (approx. 2*the price of vehicle with combustion engine,</a:t>
            </a:r>
            <a:br>
              <a:rPr lang="cs-CZ" sz="1200">
                <a:solidFill>
                  <a:schemeClr val="dk1"/>
                </a:solidFill>
              </a:rPr>
            </a:br>
            <a:r>
              <a:rPr lang="cs-CZ" sz="1200">
                <a:solidFill>
                  <a:schemeClr val="dk1"/>
                </a:solidFill>
              </a:rPr>
              <a:t> The necessity of construction of the network of charging stations – very costly</a:t>
            </a:r>
          </a:p>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“Transport Problem” not solved by exchanging combustion engines with electrical onesà Number of vehicles driving on streets will be still rising.</a:t>
            </a:r>
          </a:p>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The idea that EV Batteries could be a energy storage if the grid is overloaded won’t work because of the capacity.</a:t>
            </a:r>
          </a:p>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Conductive charging may lead to a cable chaos in parking houses since every EV would be charged while working. However the biggest question is how the EVs are going to be charged inside the City. Nowadays cars are everywhere parked. It would not be possible to install for every parking spot a charging station. Also if there is only one charging station per street, how does it work with the cables? → Inductive Charging as a future solution</a:t>
            </a:r>
          </a:p>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Charging stations providers: too many RFID; Apps; Semi parking problem; charging power; fast charging</a:t>
            </a:r>
          </a:p>
          <a:p>
            <a:pPr indent="-304800" lvl="0" marL="457200" rtl="0">
              <a:lnSpc>
                <a:spcPct val="115000"/>
              </a:lnSpc>
              <a:spcBef>
                <a:spcPts val="0"/>
              </a:spcBef>
              <a:spcAft>
                <a:spcPts val="1000"/>
              </a:spcAft>
              <a:buClr>
                <a:schemeClr val="dk1"/>
              </a:buClr>
              <a:buSzPct val="100000"/>
              <a:buFont typeface="Arial"/>
              <a:buChar char="●"/>
            </a:pPr>
            <a:r>
              <a:rPr lang="cs-CZ" sz="1200">
                <a:solidFill>
                  <a:schemeClr val="dk1"/>
                </a:solidFill>
              </a:rPr>
              <a:t>Complexity for EV drivers: Too many charging power types; too many different plugs. </a:t>
            </a:r>
          </a:p>
          <a:p>
            <a:pPr lvl="0" rtl="0">
              <a:lnSpc>
                <a:spcPct val="115000"/>
              </a:lnSpc>
              <a:spcBef>
                <a:spcPts val="0"/>
              </a:spcBef>
              <a:spcAft>
                <a:spcPts val="1000"/>
              </a:spcAft>
              <a:buNone/>
            </a:pPr>
            <a:r>
              <a:t/>
            </a:r>
            <a:endParaRPr sz="1200">
              <a:solidFill>
                <a:schemeClr val="dk1"/>
              </a:solidFill>
            </a:endParaRPr>
          </a:p>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cs-CZ" sz="1800"/>
              <a:t>E- mobility situation depends mostly on government support - projects for financaly support the owners</a:t>
            </a:r>
          </a:p>
          <a:p>
            <a:pPr rtl="0">
              <a:spcBef>
                <a:spcPts val="0"/>
              </a:spcBef>
              <a:buNone/>
            </a:pPr>
            <a:r>
              <a:rPr lang="cs-CZ" sz="1800"/>
              <a:t>Eg. Norway - E-mobility is very developped and supported by government, </a:t>
            </a:r>
            <a:r>
              <a:rPr lang="cs-CZ" sz="1800">
                <a:solidFill>
                  <a:schemeClr val="dk1"/>
                </a:solidFill>
              </a:rPr>
              <a:t>5% of all E-cars in the world</a:t>
            </a:r>
          </a:p>
          <a:p>
            <a:pPr lvl="0" rtl="0">
              <a:spcBef>
                <a:spcPts val="0"/>
              </a:spcBef>
              <a:buNone/>
            </a:pPr>
            <a:r>
              <a:rPr lang="cs-CZ" sz="1800">
                <a:solidFill>
                  <a:schemeClr val="dk1"/>
                </a:solidFill>
              </a:rPr>
              <a:t>EU - 20-20-20: untill 2020, reduction of emissions by 20%, increase the share of reneweables to 20%</a:t>
            </a:r>
          </a:p>
          <a:p>
            <a:pPr rtl="0">
              <a:spcBef>
                <a:spcPts val="0"/>
              </a:spcBef>
              <a:buNone/>
            </a:pPr>
            <a:r>
              <a:rPr lang="cs-CZ" sz="1800">
                <a:solidFill>
                  <a:schemeClr val="dk1"/>
                </a:solidFill>
              </a:rPr>
              <a:t>For the bigger diffusion, it´s needed to do some technical improvements - battery life, price reduction </a:t>
            </a:r>
          </a:p>
          <a:p>
            <a:pPr>
              <a:spcBef>
                <a:spcPts val="0"/>
              </a:spcBef>
              <a:buNone/>
            </a:pPr>
            <a:r>
              <a:t/>
            </a:r>
            <a:endParaRPr sz="18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0" name="Shape 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txBox="1"/>
          <p:nvPr>
            <p:ph idx="1" type="body"/>
          </p:nvPr>
        </p:nvSpPr>
        <p:spPr>
          <a:xfrm>
            <a:off x="685800" y="4343400"/>
            <a:ext cx="5486399" cy="4114800"/>
          </a:xfrm>
          <a:prstGeom prst="rect">
            <a:avLst/>
          </a:prstGeom>
        </p:spPr>
        <p:txBody>
          <a:bodyPr anchorCtr="0" anchor="ctr" bIns="91425" lIns="91425" rIns="91425" tIns="91425">
            <a:noAutofit/>
          </a:bodyPr>
          <a:lstStyle/>
          <a:p>
            <a:pPr rtl="0">
              <a:spcBef>
                <a:spcPts val="0"/>
              </a:spcBef>
              <a:buNone/>
            </a:pPr>
            <a:r>
              <a:rPr lang="cs-CZ" sz="1800"/>
              <a:t>Reduction of CO2 level - EU committed itself to reduce CO2 levels, so the extension of EVs is the good way to reduce it</a:t>
            </a:r>
          </a:p>
          <a:p>
            <a:pPr rtl="0">
              <a:spcBef>
                <a:spcPts val="0"/>
              </a:spcBef>
              <a:buNone/>
            </a:pPr>
            <a:r>
              <a:rPr lang="cs-CZ" sz="1800"/>
              <a:t>Good idea - zero emission, fast development</a:t>
            </a:r>
          </a:p>
          <a:p>
            <a:pPr rtl="0">
              <a:spcBef>
                <a:spcPts val="0"/>
              </a:spcBef>
              <a:buNone/>
            </a:pPr>
            <a:r>
              <a:rPr lang="cs-CZ" sz="1800"/>
              <a:t> Problems with diffusion - technical limitations: battery - driving range, </a:t>
            </a:r>
            <a:r>
              <a:rPr lang="cs-CZ" sz="1800">
                <a:solidFill>
                  <a:schemeClr val="dk1"/>
                </a:solidFill>
              </a:rPr>
              <a:t>charging time</a:t>
            </a:r>
          </a:p>
          <a:p>
            <a:pPr indent="-342900" lvl="0" marL="457200" rtl="0">
              <a:spcBef>
                <a:spcPts val="0"/>
              </a:spcBef>
              <a:buClr>
                <a:srgbClr val="000000"/>
              </a:buClr>
              <a:buSzPct val="100000"/>
              <a:buFont typeface="Arial"/>
              <a:buChar char="-"/>
            </a:pPr>
            <a:r>
              <a:rPr lang="cs-CZ" sz="1800"/>
              <a:t>infrastructure: mainly aroud big cities, not very developped, needs a lot of investments</a:t>
            </a:r>
          </a:p>
          <a:p>
            <a:pPr indent="-342900" lvl="0" marL="457200" rtl="0">
              <a:spcBef>
                <a:spcPts val="0"/>
              </a:spcBef>
              <a:buClr>
                <a:srgbClr val="000000"/>
              </a:buClr>
              <a:buSzPct val="100000"/>
              <a:buFont typeface="Arial"/>
              <a:buChar char="-"/>
            </a:pPr>
            <a:r>
              <a:rPr lang="cs-CZ" sz="1800"/>
              <a:t>policy: EU has ambitious targets, but it´s not consistent in all EU - missing financial support</a:t>
            </a:r>
          </a:p>
          <a:p>
            <a:pPr lvl="0" rtl="0">
              <a:spcBef>
                <a:spcPts val="0"/>
              </a:spcBef>
              <a:buNone/>
            </a:pPr>
            <a:r>
              <a:rPr lang="cs-CZ" sz="1800"/>
              <a:t>Charging methods - AC, and builging of DC stations for fast charging</a:t>
            </a:r>
          </a:p>
        </p:txBody>
      </p:sp>
      <p:sp>
        <p:nvSpPr>
          <p:cNvPr id="68" name="Shape 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3" name="Shape 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cs-CZ" sz="1800"/>
              <a:t>level 1 - standard electrical outlet - with charging power of 3,7kW ~6-10hr; Mostly home</a:t>
            </a:r>
          </a:p>
          <a:p>
            <a:pPr rtl="0">
              <a:spcBef>
                <a:spcPts val="0"/>
              </a:spcBef>
              <a:buNone/>
            </a:pPr>
            <a:r>
              <a:rPr lang="cs-CZ" sz="1800"/>
              <a:t>level 2 - Standard plug in EU since some years ~up to 40 kW; ~2hr; Home and Public</a:t>
            </a:r>
          </a:p>
          <a:p>
            <a:pPr rtl="0">
              <a:spcBef>
                <a:spcPts val="0"/>
              </a:spcBef>
              <a:buNone/>
            </a:pPr>
            <a:r>
              <a:rPr lang="cs-CZ" sz="1800"/>
              <a:t>level 3 - 2 different; ~50 KW ~20 minutes; Public</a:t>
            </a:r>
          </a:p>
          <a:p>
            <a:pPr rtl="0">
              <a:spcBef>
                <a:spcPts val="0"/>
              </a:spcBef>
              <a:buNone/>
            </a:pPr>
            <a:r>
              <a:rPr lang="cs-CZ" sz="1800"/>
              <a:t>Difference: AC x DC - AC: on-board charger - socket; DC: off-board charger in the charging station</a:t>
            </a:r>
          </a:p>
          <a:p>
            <a:pPr>
              <a:spcBef>
                <a:spcPts val="0"/>
              </a:spcBef>
              <a:buNone/>
            </a:pPr>
            <a:r>
              <a:rPr lang="cs-CZ" sz="1800"/>
              <a:t>Most of new EVs have the option to be able to charge both AC and DC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p:spPr>
        <p:txBody>
          <a:bodyPr anchorCtr="0" anchor="ctr" bIns="91425" lIns="91425" rIns="91425" tIns="91425">
            <a:noAutofit/>
          </a:bodyPr>
          <a:lstStyle/>
          <a:p>
            <a:pPr rtl="0">
              <a:spcBef>
                <a:spcPts val="0"/>
              </a:spcBef>
              <a:buNone/>
            </a:pPr>
            <a:r>
              <a:rPr b="1" lang="cs-CZ" sz="2400"/>
              <a:t>In czech - 600 E-cars, 80 charging stations, situated mostly in Prague and around big cities</a:t>
            </a:r>
          </a:p>
          <a:p>
            <a:pPr rtl="0">
              <a:spcBef>
                <a:spcPts val="0"/>
              </a:spcBef>
              <a:buNone/>
            </a:pPr>
            <a:r>
              <a:rPr b="1" lang="cs-CZ" sz="2400"/>
              <a:t>red - normal AC charging</a:t>
            </a:r>
          </a:p>
          <a:p>
            <a:pPr rtl="0">
              <a:spcBef>
                <a:spcPts val="0"/>
              </a:spcBef>
              <a:buNone/>
            </a:pPr>
            <a:r>
              <a:rPr b="1" lang="cs-CZ" sz="2400"/>
              <a:t>yellow - fast charging</a:t>
            </a:r>
          </a:p>
          <a:p>
            <a:pPr>
              <a:spcBef>
                <a:spcPts val="0"/>
              </a:spcBef>
              <a:buNone/>
            </a:pPr>
            <a:r>
              <a:rPr b="1" lang="cs-CZ" sz="2400">
                <a:solidFill>
                  <a:schemeClr val="dk1"/>
                </a:solidFill>
              </a:rPr>
              <a:t>Main part - AC charging, maximum 22kW per 1 hour of charging</a:t>
            </a: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p:spPr>
        <p:txBody>
          <a:bodyPr anchorCtr="0" anchor="ctr" bIns="91425" lIns="91425" rIns="91425" tIns="91425">
            <a:noAutofit/>
          </a:bodyPr>
          <a:lstStyle/>
          <a:p>
            <a:pPr rtl="0">
              <a:spcBef>
                <a:spcPts val="0"/>
              </a:spcBef>
              <a:buNone/>
            </a:pPr>
            <a:r>
              <a:rPr lang="cs-CZ"/>
              <a:t>*) 11 Providers - 6 comming from model region projects</a:t>
            </a:r>
          </a:p>
          <a:p>
            <a:pPr rtl="0">
              <a:spcBef>
                <a:spcPts val="0"/>
              </a:spcBef>
              <a:buNone/>
            </a:pPr>
            <a:r>
              <a:rPr lang="cs-CZ"/>
              <a:t>*) Sum ~ 330 Charging stations; about ⅓ Level 2 Charging; and only very few Level 3 because very expensive </a:t>
            </a:r>
          </a:p>
          <a:p>
            <a:pPr rtl="0">
              <a:spcBef>
                <a:spcPts val="0"/>
              </a:spcBef>
              <a:buNone/>
            </a:pPr>
            <a:r>
              <a:rPr lang="cs-CZ"/>
              <a:t>*) only one in all of Austria </a:t>
            </a:r>
          </a:p>
          <a:p>
            <a:pPr>
              <a:spcBef>
                <a:spcPts val="0"/>
              </a:spcBef>
              <a:buNone/>
            </a:pPr>
            <a:r>
              <a:rPr lang="cs-CZ"/>
              <a:t>*) Modell regions cheaper (sometimes for free) but infrastructure not good (mostly only level 1 charging) </a:t>
            </a: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ctr" bIns="91425" lIns="91425" rIns="91425" tIns="91425">
            <a:noAutofit/>
          </a:bodyPr>
          <a:lstStyle/>
          <a:p>
            <a:pPr rtl="0">
              <a:spcBef>
                <a:spcPts val="0"/>
              </a:spcBef>
              <a:buNone/>
            </a:pPr>
            <a:r>
              <a:rPr lang="cs-CZ" sz="2400"/>
              <a:t>*) In AUT bying an EV is subsidized by the Government (up to 5000€) </a:t>
            </a:r>
          </a:p>
          <a:p>
            <a:pPr rtl="0">
              <a:spcBef>
                <a:spcPts val="0"/>
              </a:spcBef>
              <a:buNone/>
            </a:pPr>
            <a:r>
              <a:rPr lang="cs-CZ" sz="2400"/>
              <a:t>*) In AUT in 2014 still only 1 percent of new bought cars</a:t>
            </a:r>
          </a:p>
          <a:p>
            <a:pPr>
              <a:spcBef>
                <a:spcPts val="0"/>
              </a:spcBef>
              <a:buNone/>
            </a:pPr>
            <a:r>
              <a:t/>
            </a:r>
            <a:endParaRPr sz="2400"/>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609600" y="751679"/>
            <a:ext cx="10972799" cy="4012499"/>
          </a:xfrm>
          <a:prstGeom prst="rect">
            <a:avLst/>
          </a:prstGeom>
        </p:spPr>
        <p:txBody>
          <a:bodyPr anchorCtr="0" anchor="t"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1" name="Shape 11"/>
          <p:cNvSpPr txBox="1"/>
          <p:nvPr>
            <p:ph idx="1" type="subTitle"/>
          </p:nvPr>
        </p:nvSpPr>
        <p:spPr>
          <a:xfrm>
            <a:off x="609600" y="4955189"/>
            <a:ext cx="10972799" cy="1643400"/>
          </a:xfrm>
          <a:prstGeom prst="rect">
            <a:avLst/>
          </a:prstGeom>
        </p:spPr>
        <p:txBody>
          <a:bodyPr anchorCtr="0" anchor="t" bIns="91425" lIns="91425" rIns="91425" tIns="91425"/>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p:txBody>
      </p:sp>
      <p:cxnSp>
        <p:nvCxnSpPr>
          <p:cNvPr id="12" name="Shape 12"/>
          <p:cNvCxnSpPr/>
          <p:nvPr/>
        </p:nvCxnSpPr>
        <p:spPr>
          <a:xfrm>
            <a:off x="609600" y="548639"/>
            <a:ext cx="10972799" cy="0"/>
          </a:xfrm>
          <a:prstGeom prst="straightConnector1">
            <a:avLst/>
          </a:prstGeom>
          <a:noFill/>
          <a:ln cap="flat" cmpd="sng" w="57150">
            <a:solidFill>
              <a:schemeClr val="accent1"/>
            </a:solidFill>
            <a:prstDash val="solid"/>
            <a:round/>
            <a:headEnd len="med" w="med" type="none"/>
            <a:tailEnd len="med" w="med" type="none"/>
          </a:ln>
        </p:spPr>
      </p:cxnSp>
      <p:cxnSp>
        <p:nvCxnSpPr>
          <p:cNvPr id="13" name="Shape 13"/>
          <p:cNvCxnSpPr/>
          <p:nvPr/>
        </p:nvCxnSpPr>
        <p:spPr>
          <a:xfrm>
            <a:off x="609600" y="4844510"/>
            <a:ext cx="10972799" cy="0"/>
          </a:xfrm>
          <a:prstGeom prst="straightConnector1">
            <a:avLst/>
          </a:prstGeom>
          <a:noFill/>
          <a:ln cap="flat" cmpd="sng" w="57150">
            <a:solidFill>
              <a:schemeClr val="accent1"/>
            </a:solidFill>
            <a:prstDash val="solid"/>
            <a:round/>
            <a:headEnd len="med" w="med" type="none"/>
            <a:tailEnd len="med" w="med" type="none"/>
          </a:ln>
        </p:spPr>
      </p:cxnSp>
      <p:sp>
        <p:nvSpPr>
          <p:cNvPr id="14" name="Shape 14"/>
          <p:cNvSpPr txBox="1"/>
          <p:nvPr>
            <p:ph idx="12" type="sldNum"/>
          </p:nvPr>
        </p:nvSpPr>
        <p:spPr>
          <a:xfrm>
            <a:off x="11409055" y="6333134"/>
            <a:ext cx="731700"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r>
              <a:rPr lang="cs-CZ"/>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609600" y="274637"/>
            <a:ext cx="10972799" cy="1143000"/>
          </a:xfrm>
          <a:prstGeom prst="rect">
            <a:avLst/>
          </a:prstGeom>
        </p:spPr>
        <p:txBody>
          <a:bodyPr anchorCtr="0" anchor="b" bIns="91425" lIns="91425" rIns="91425" tIns="91425"/>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17" name="Shape 17"/>
          <p:cNvSpPr txBox="1"/>
          <p:nvPr>
            <p:ph idx="1" type="body"/>
          </p:nvPr>
        </p:nvSpPr>
        <p:spPr>
          <a:xfrm>
            <a:off x="609600" y="1600200"/>
            <a:ext cx="10972799"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18" name="Shape 18"/>
          <p:cNvCxnSpPr/>
          <p:nvPr/>
        </p:nvCxnSpPr>
        <p:spPr>
          <a:xfrm>
            <a:off x="609600" y="1524000"/>
            <a:ext cx="10972799" cy="0"/>
          </a:xfrm>
          <a:prstGeom prst="straightConnector1">
            <a:avLst/>
          </a:prstGeom>
          <a:noFill/>
          <a:ln cap="flat" cmpd="sng" w="50800">
            <a:solidFill>
              <a:srgbClr val="DA0002"/>
            </a:solidFill>
            <a:prstDash val="solid"/>
            <a:round/>
            <a:headEnd len="med" w="med" type="none"/>
            <a:tailEnd len="med" w="med" type="none"/>
          </a:ln>
        </p:spPr>
      </p:cxnSp>
      <p:sp>
        <p:nvSpPr>
          <p:cNvPr id="19" name="Shape 19"/>
          <p:cNvSpPr txBox="1"/>
          <p:nvPr>
            <p:ph idx="12" type="sldNum"/>
          </p:nvPr>
        </p:nvSpPr>
        <p:spPr>
          <a:xfrm>
            <a:off x="11409055" y="6333134"/>
            <a:ext cx="731700"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cs-CZ"/>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609600" y="274637"/>
            <a:ext cx="10972799" cy="1143000"/>
          </a:xfrm>
          <a:prstGeom prst="rect">
            <a:avLst/>
          </a:prstGeom>
        </p:spPr>
        <p:txBody>
          <a:bodyPr anchorCtr="0" anchor="b" bIns="91425" lIns="91425" rIns="91425" tIns="91425"/>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22" name="Shape 22"/>
          <p:cNvSpPr txBox="1"/>
          <p:nvPr>
            <p:ph idx="1" type="body"/>
          </p:nvPr>
        </p:nvSpPr>
        <p:spPr>
          <a:xfrm>
            <a:off x="609600" y="1600200"/>
            <a:ext cx="53259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2" type="body"/>
          </p:nvPr>
        </p:nvSpPr>
        <p:spPr>
          <a:xfrm>
            <a:off x="6256365" y="1600200"/>
            <a:ext cx="53259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4" name="Shape 24"/>
          <p:cNvCxnSpPr/>
          <p:nvPr/>
        </p:nvCxnSpPr>
        <p:spPr>
          <a:xfrm>
            <a:off x="609600" y="1524000"/>
            <a:ext cx="10972799" cy="0"/>
          </a:xfrm>
          <a:prstGeom prst="straightConnector1">
            <a:avLst/>
          </a:prstGeom>
          <a:noFill/>
          <a:ln cap="flat" cmpd="sng" w="50800">
            <a:solidFill>
              <a:srgbClr val="DA0002"/>
            </a:solidFill>
            <a:prstDash val="solid"/>
            <a:round/>
            <a:headEnd len="med" w="med" type="none"/>
            <a:tailEnd len="med" w="med" type="none"/>
          </a:ln>
        </p:spPr>
      </p:cxnSp>
      <p:sp>
        <p:nvSpPr>
          <p:cNvPr id="25" name="Shape 25"/>
          <p:cNvSpPr txBox="1"/>
          <p:nvPr>
            <p:ph idx="12" type="sldNum"/>
          </p:nvPr>
        </p:nvSpPr>
        <p:spPr>
          <a:xfrm>
            <a:off x="11409055" y="6333134"/>
            <a:ext cx="731700"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cs-CZ"/>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609600" y="274637"/>
            <a:ext cx="10972799"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8" name="Shape 28"/>
          <p:cNvCxnSpPr/>
          <p:nvPr/>
        </p:nvCxnSpPr>
        <p:spPr>
          <a:xfrm>
            <a:off x="609600" y="1524000"/>
            <a:ext cx="10972799" cy="0"/>
          </a:xfrm>
          <a:prstGeom prst="straightConnector1">
            <a:avLst/>
          </a:prstGeom>
          <a:noFill/>
          <a:ln cap="flat" cmpd="sng" w="50800">
            <a:solidFill>
              <a:schemeClr val="accent1"/>
            </a:solidFill>
            <a:prstDash val="solid"/>
            <a:round/>
            <a:headEnd len="med" w="med" type="none"/>
            <a:tailEnd len="med" w="med" type="none"/>
          </a:ln>
        </p:spPr>
      </p:cxnSp>
      <p:sp>
        <p:nvSpPr>
          <p:cNvPr id="29" name="Shape 29"/>
          <p:cNvSpPr txBox="1"/>
          <p:nvPr>
            <p:ph idx="12" type="sldNum"/>
          </p:nvPr>
        </p:nvSpPr>
        <p:spPr>
          <a:xfrm>
            <a:off x="11409055" y="6333134"/>
            <a:ext cx="731700"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cs-CZ"/>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0" name="Shape 30"/>
        <p:cNvGrpSpPr/>
        <p:nvPr/>
      </p:nvGrpSpPr>
      <p:grpSpPr>
        <a:xfrm>
          <a:off x="0" y="0"/>
          <a:ext cx="0" cy="0"/>
          <a:chOff x="0" y="0"/>
          <a:chExt cx="0" cy="0"/>
        </a:xfrm>
      </p:grpSpPr>
      <p:sp>
        <p:nvSpPr>
          <p:cNvPr id="31" name="Shape 31"/>
          <p:cNvSpPr txBox="1"/>
          <p:nvPr>
            <p:ph idx="1" type="body"/>
          </p:nvPr>
        </p:nvSpPr>
        <p:spPr>
          <a:xfrm>
            <a:off x="609600" y="5875078"/>
            <a:ext cx="10972799" cy="692700"/>
          </a:xfrm>
          <a:prstGeom prst="rect">
            <a:avLst/>
          </a:prstGeom>
        </p:spPr>
        <p:txBody>
          <a:bodyPr anchorCtr="0" anchor="t" bIns="91425" lIns="91425" rIns="91425" tIns="91425"/>
          <a:lstStyle>
            <a:lvl1pPr algn="ctr">
              <a:spcBef>
                <a:spcPts val="0"/>
              </a:spcBef>
              <a:buSzPct val="100000"/>
              <a:buNone/>
              <a:defRPr sz="1800"/>
            </a:lvl1pPr>
          </a:lstStyle>
          <a:p/>
        </p:txBody>
      </p:sp>
      <p:cxnSp>
        <p:nvCxnSpPr>
          <p:cNvPr id="32" name="Shape 32"/>
          <p:cNvCxnSpPr/>
          <p:nvPr/>
        </p:nvCxnSpPr>
        <p:spPr>
          <a:xfrm>
            <a:off x="609600" y="5757014"/>
            <a:ext cx="10972799" cy="0"/>
          </a:xfrm>
          <a:prstGeom prst="straightConnector1">
            <a:avLst/>
          </a:prstGeom>
          <a:noFill/>
          <a:ln cap="flat" cmpd="sng" w="50800">
            <a:solidFill>
              <a:schemeClr val="lt2"/>
            </a:solidFill>
            <a:prstDash val="solid"/>
            <a:round/>
            <a:headEnd len="med" w="med" type="none"/>
            <a:tailEnd len="med" w="med" type="none"/>
          </a:ln>
        </p:spPr>
      </p:cxnSp>
      <p:sp>
        <p:nvSpPr>
          <p:cNvPr id="33" name="Shape 33"/>
          <p:cNvSpPr txBox="1"/>
          <p:nvPr>
            <p:ph idx="12" type="sldNum"/>
          </p:nvPr>
        </p:nvSpPr>
        <p:spPr>
          <a:xfrm>
            <a:off x="11409055" y="6333134"/>
            <a:ext cx="731700"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cs-CZ"/>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4" name="Shape 34"/>
        <p:cNvGrpSpPr/>
        <p:nvPr/>
      </p:nvGrpSpPr>
      <p:grpSpPr>
        <a:xfrm>
          <a:off x="0" y="0"/>
          <a:ext cx="0" cy="0"/>
          <a:chOff x="0" y="0"/>
          <a:chExt cx="0" cy="0"/>
        </a:xfrm>
      </p:grpSpPr>
      <p:cxnSp>
        <p:nvCxnSpPr>
          <p:cNvPr id="35" name="Shape 35"/>
          <p:cNvCxnSpPr/>
          <p:nvPr/>
        </p:nvCxnSpPr>
        <p:spPr>
          <a:xfrm>
            <a:off x="609600" y="150852"/>
            <a:ext cx="10972799" cy="0"/>
          </a:xfrm>
          <a:prstGeom prst="straightConnector1">
            <a:avLst/>
          </a:prstGeom>
          <a:noFill/>
          <a:ln cap="flat" cmpd="sng" w="50800">
            <a:solidFill>
              <a:schemeClr val="lt2"/>
            </a:solidFill>
            <a:prstDash val="solid"/>
            <a:round/>
            <a:headEnd len="med" w="med" type="none"/>
            <a:tailEnd len="med" w="med" type="none"/>
          </a:ln>
        </p:spPr>
      </p:cxnSp>
      <p:sp>
        <p:nvSpPr>
          <p:cNvPr id="36" name="Shape 36"/>
          <p:cNvSpPr txBox="1"/>
          <p:nvPr>
            <p:ph idx="12" type="sldNum"/>
          </p:nvPr>
        </p:nvSpPr>
        <p:spPr>
          <a:xfrm>
            <a:off x="11409055" y="6333134"/>
            <a:ext cx="731700"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cs-CZ"/>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7" name="Shape 37"/>
        <p:cNvGrpSpPr/>
        <p:nvPr/>
      </p:nvGrpSpPr>
      <p:grpSpPr>
        <a:xfrm>
          <a:off x="0" y="0"/>
          <a:ext cx="0" cy="0"/>
          <a:chOff x="0" y="0"/>
          <a:chExt cx="0" cy="0"/>
        </a:xfrm>
      </p:grpSpPr>
      <p:sp>
        <p:nvSpPr>
          <p:cNvPr id="38" name="Shape 38"/>
          <p:cNvSpPr txBox="1"/>
          <p:nvPr>
            <p:ph type="title"/>
          </p:nvPr>
        </p:nvSpPr>
        <p:spPr>
          <a:xfrm>
            <a:off x="2592925" y="624110"/>
            <a:ext cx="8911799" cy="1280999"/>
          </a:xfrm>
          <a:prstGeom prst="rect">
            <a:avLst/>
          </a:prstGeom>
          <a:noFill/>
          <a:ln>
            <a:noFill/>
          </a:ln>
        </p:spPr>
        <p:txBody>
          <a:bodyPr anchorCtr="0" anchor="t" bIns="91425" lIns="91425" rIns="91425" tIns="91425"/>
          <a:lstStyle>
            <a:lvl1pPr rtl="0" algn="l">
              <a:spcBef>
                <a:spcPts val="0"/>
              </a:spcBef>
              <a:buClr>
                <a:srgbClr val="262626"/>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x="2589211" y="2133600"/>
            <a:ext cx="8915400" cy="3777599"/>
          </a:xfrm>
          <a:prstGeom prst="rect">
            <a:avLst/>
          </a:prstGeom>
          <a:noFill/>
          <a:ln>
            <a:noFill/>
          </a:ln>
        </p:spPr>
        <p:txBody>
          <a:bodyPr anchorCtr="0" anchor="t" bIns="91425" lIns="91425" rIns="91425" tIns="91425"/>
          <a:lstStyle>
            <a:lvl1pPr indent="-228600" marL="342900" rtl="0" algn="l">
              <a:spcBef>
                <a:spcPts val="1000"/>
              </a:spcBef>
              <a:spcAft>
                <a:spcPts val="0"/>
              </a:spcAft>
              <a:buClr>
                <a:schemeClr val="accent1"/>
              </a:buClr>
              <a:buFont typeface="Noto Symbol"/>
              <a:buChar char=""/>
              <a:defRPr/>
            </a:lvl1pPr>
            <a:lvl2pPr indent="-184150" marL="742950" rtl="0" algn="l">
              <a:spcBef>
                <a:spcPts val="1000"/>
              </a:spcBef>
              <a:spcAft>
                <a:spcPts val="0"/>
              </a:spcAft>
              <a:buClr>
                <a:schemeClr val="accent1"/>
              </a:buClr>
              <a:buFont typeface="Noto Symbol"/>
              <a:buChar char=""/>
              <a:defRPr/>
            </a:lvl2pPr>
            <a:lvl3pPr indent="-139700" marL="1143000" rtl="0" algn="l">
              <a:spcBef>
                <a:spcPts val="1000"/>
              </a:spcBef>
              <a:spcAft>
                <a:spcPts val="0"/>
              </a:spcAft>
              <a:buClr>
                <a:schemeClr val="accent1"/>
              </a:buClr>
              <a:buFont typeface="Noto Symbol"/>
              <a:buChar char=""/>
              <a:defRPr/>
            </a:lvl3pPr>
            <a:lvl4pPr indent="-152400" marL="1600200" rtl="0" algn="l">
              <a:spcBef>
                <a:spcPts val="1000"/>
              </a:spcBef>
              <a:spcAft>
                <a:spcPts val="0"/>
              </a:spcAft>
              <a:buClr>
                <a:schemeClr val="accent1"/>
              </a:buClr>
              <a:buFont typeface="Noto Symbol"/>
              <a:buChar char=""/>
              <a:defRPr/>
            </a:lvl4pPr>
            <a:lvl5pPr indent="-152400" marL="2057400" rtl="0" algn="l">
              <a:spcBef>
                <a:spcPts val="1000"/>
              </a:spcBef>
              <a:spcAft>
                <a:spcPts val="0"/>
              </a:spcAft>
              <a:buClr>
                <a:schemeClr val="accent1"/>
              </a:buClr>
              <a:buFont typeface="Noto Symbol"/>
              <a:buChar char=""/>
              <a:defRPr/>
            </a:lvl5pPr>
            <a:lvl6pPr indent="-152400" marL="2514600" rtl="0" algn="l">
              <a:spcBef>
                <a:spcPts val="1000"/>
              </a:spcBef>
              <a:spcAft>
                <a:spcPts val="0"/>
              </a:spcAft>
              <a:buClr>
                <a:schemeClr val="accent1"/>
              </a:buClr>
              <a:buFont typeface="Noto Symbol"/>
              <a:buChar char=""/>
              <a:defRPr/>
            </a:lvl6pPr>
            <a:lvl7pPr indent="-152400" marL="2971800" rtl="0" algn="l">
              <a:spcBef>
                <a:spcPts val="1000"/>
              </a:spcBef>
              <a:spcAft>
                <a:spcPts val="0"/>
              </a:spcAft>
              <a:buClr>
                <a:schemeClr val="accent1"/>
              </a:buClr>
              <a:buFont typeface="Noto Symbol"/>
              <a:buChar char=""/>
              <a:defRPr/>
            </a:lvl7pPr>
            <a:lvl8pPr indent="-152400" marL="3429000" rtl="0" algn="l">
              <a:spcBef>
                <a:spcPts val="1000"/>
              </a:spcBef>
              <a:spcAft>
                <a:spcPts val="0"/>
              </a:spcAft>
              <a:buClr>
                <a:schemeClr val="accent1"/>
              </a:buClr>
              <a:buFont typeface="Noto Symbol"/>
              <a:buChar char=""/>
              <a:defRPr/>
            </a:lvl8pPr>
            <a:lvl9pPr indent="-152400" marL="3886200" rtl="0" algn="l">
              <a:spcBef>
                <a:spcPts val="1000"/>
              </a:spcBef>
              <a:spcAft>
                <a:spcPts val="0"/>
              </a:spcAft>
              <a:buClr>
                <a:schemeClr val="accent1"/>
              </a:buClr>
              <a:buFont typeface="Noto Symbol"/>
              <a:buChar char=""/>
              <a:defRPr/>
            </a:lvl9pPr>
          </a:lstStyle>
          <a:p/>
        </p:txBody>
      </p:sp>
      <p:sp>
        <p:nvSpPr>
          <p:cNvPr id="40" name="Shape 40"/>
          <p:cNvSpPr txBox="1"/>
          <p:nvPr>
            <p:ph idx="10" type="dt"/>
          </p:nvPr>
        </p:nvSpPr>
        <p:spPr>
          <a:xfrm>
            <a:off x="10361611" y="6130437"/>
            <a:ext cx="1146299" cy="370499"/>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1" name="Shape 41"/>
          <p:cNvSpPr txBox="1"/>
          <p:nvPr>
            <p:ph idx="11" type="ftr"/>
          </p:nvPr>
        </p:nvSpPr>
        <p:spPr>
          <a:xfrm>
            <a:off x="2589211" y="6135807"/>
            <a:ext cx="76199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 name="Shape 42"/>
          <p:cNvSpPr/>
          <p:nvPr/>
        </p:nvSpPr>
        <p:spPr>
          <a:xfrm flipH="1" rot="10800000">
            <a:off x="-4188" y="714371"/>
            <a:ext cx="1588528" cy="507300"/>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3" name="Shape 43"/>
          <p:cNvSpPr txBox="1"/>
          <p:nvPr>
            <p:ph idx="12" type="sldNum"/>
          </p:nvPr>
        </p:nvSpPr>
        <p:spPr>
          <a:xfrm>
            <a:off x="531812" y="787781"/>
            <a:ext cx="779700"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2000" u="none" cap="none" strike="noStrike">
                <a:solidFill>
                  <a:srgbClr val="FEFFFF"/>
                </a:solidFill>
                <a:latin typeface="Century Gothic"/>
                <a:ea typeface="Century Gothic"/>
                <a:cs typeface="Century Gothic"/>
                <a:sym typeface="Century Gothic"/>
              </a:defRPr>
            </a:lvl1pPr>
          </a:lstStyle>
          <a:p>
            <a:pPr indent="0" lvl="0" marL="0">
              <a:spcBef>
                <a:spcPts val="0"/>
              </a:spcBef>
              <a:buSzPct val="25000"/>
              <a:buNone/>
            </a:pPr>
            <a:fld id="{00000000-1234-1234-1234-123412341234}" type="slidenum">
              <a:rPr lang="cs-CZ"/>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theme" Target="../theme/theme1.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609600" y="274637"/>
            <a:ext cx="10972799" cy="1143000"/>
          </a:xfrm>
          <a:prstGeom prst="rect">
            <a:avLst/>
          </a:prstGeom>
          <a:noFill/>
          <a:ln>
            <a:noFill/>
          </a:ln>
        </p:spPr>
        <p:txBody>
          <a:bodyPr anchorCtr="0" anchor="b" bIns="91425" lIns="91425" rIns="91425" tIns="91425"/>
          <a:lstStyle>
            <a:lvl1pPr>
              <a:spcBef>
                <a:spcPts val="0"/>
              </a:spcBef>
              <a:buClr>
                <a:schemeClr val="accent1"/>
              </a:buClr>
              <a:buSzPct val="100000"/>
              <a:buNone/>
              <a:defRPr b="1" sz="3600">
                <a:solidFill>
                  <a:schemeClr val="accent1"/>
                </a:solidFill>
              </a:defRPr>
            </a:lvl1pPr>
            <a:lvl2pPr>
              <a:spcBef>
                <a:spcPts val="0"/>
              </a:spcBef>
              <a:buClr>
                <a:schemeClr val="accent1"/>
              </a:buClr>
              <a:buSzPct val="100000"/>
              <a:buNone/>
              <a:defRPr b="1" sz="3600">
                <a:solidFill>
                  <a:schemeClr val="accent1"/>
                </a:solidFill>
              </a:defRPr>
            </a:lvl2pPr>
            <a:lvl3pPr>
              <a:spcBef>
                <a:spcPts val="0"/>
              </a:spcBef>
              <a:buClr>
                <a:schemeClr val="accent1"/>
              </a:buClr>
              <a:buSzPct val="100000"/>
              <a:buNone/>
              <a:defRPr b="1" sz="3600">
                <a:solidFill>
                  <a:schemeClr val="accent1"/>
                </a:solidFill>
              </a:defRPr>
            </a:lvl3pPr>
            <a:lvl4pPr>
              <a:spcBef>
                <a:spcPts val="0"/>
              </a:spcBef>
              <a:buClr>
                <a:schemeClr val="accent1"/>
              </a:buClr>
              <a:buSzPct val="100000"/>
              <a:buNone/>
              <a:defRPr b="1" sz="3600">
                <a:solidFill>
                  <a:schemeClr val="accent1"/>
                </a:solidFill>
              </a:defRPr>
            </a:lvl4pPr>
            <a:lvl5pPr>
              <a:spcBef>
                <a:spcPts val="0"/>
              </a:spcBef>
              <a:buClr>
                <a:schemeClr val="accent1"/>
              </a:buClr>
              <a:buSzPct val="100000"/>
              <a:buNone/>
              <a:defRPr b="1" sz="3600">
                <a:solidFill>
                  <a:schemeClr val="accent1"/>
                </a:solidFill>
              </a:defRPr>
            </a:lvl5pPr>
            <a:lvl6pPr>
              <a:spcBef>
                <a:spcPts val="0"/>
              </a:spcBef>
              <a:buClr>
                <a:schemeClr val="accent1"/>
              </a:buClr>
              <a:buSzPct val="100000"/>
              <a:buNone/>
              <a:defRPr b="1" sz="3600">
                <a:solidFill>
                  <a:schemeClr val="accent1"/>
                </a:solidFill>
              </a:defRPr>
            </a:lvl6pPr>
            <a:lvl7pPr>
              <a:spcBef>
                <a:spcPts val="0"/>
              </a:spcBef>
              <a:buClr>
                <a:schemeClr val="accent1"/>
              </a:buClr>
              <a:buSzPct val="100000"/>
              <a:buNone/>
              <a:defRPr b="1" sz="3600">
                <a:solidFill>
                  <a:schemeClr val="accent1"/>
                </a:solidFill>
              </a:defRPr>
            </a:lvl7pPr>
            <a:lvl8pPr>
              <a:spcBef>
                <a:spcPts val="0"/>
              </a:spcBef>
              <a:buClr>
                <a:schemeClr val="accent1"/>
              </a:buClr>
              <a:buSzPct val="100000"/>
              <a:buNone/>
              <a:defRPr b="1" sz="3600">
                <a:solidFill>
                  <a:schemeClr val="accent1"/>
                </a:solidFill>
              </a:defRPr>
            </a:lvl8pPr>
            <a:lvl9pPr>
              <a:spcBef>
                <a:spcPts val="0"/>
              </a:spcBef>
              <a:buClr>
                <a:schemeClr val="accent1"/>
              </a:buClr>
              <a:buSzPct val="100000"/>
              <a:buNone/>
              <a:defRPr b="1" sz="3600">
                <a:solidFill>
                  <a:schemeClr val="accent1"/>
                </a:solidFill>
              </a:defRPr>
            </a:lvl9pPr>
          </a:lstStyle>
          <a:p/>
        </p:txBody>
      </p:sp>
      <p:sp>
        <p:nvSpPr>
          <p:cNvPr id="6" name="Shape 6"/>
          <p:cNvSpPr txBox="1"/>
          <p:nvPr>
            <p:ph idx="1" type="body"/>
          </p:nvPr>
        </p:nvSpPr>
        <p:spPr>
          <a:xfrm>
            <a:off x="609600" y="1600200"/>
            <a:ext cx="10972799" cy="496770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cxnSp>
        <p:nvCxnSpPr>
          <p:cNvPr id="7" name="Shape 7"/>
          <p:cNvCxnSpPr/>
          <p:nvPr/>
        </p:nvCxnSpPr>
        <p:spPr>
          <a:xfrm>
            <a:off x="609600" y="6697679"/>
            <a:ext cx="10972799" cy="0"/>
          </a:xfrm>
          <a:prstGeom prst="straightConnector1">
            <a:avLst/>
          </a:prstGeom>
          <a:noFill/>
          <a:ln cap="flat" cmpd="sng" w="50800">
            <a:solidFill>
              <a:schemeClr val="lt2"/>
            </a:solidFill>
            <a:prstDash val="solid"/>
            <a:round/>
            <a:headEnd len="med" w="med" type="none"/>
            <a:tailEnd len="med" w="med" type="none"/>
          </a:ln>
        </p:spPr>
      </p:cxnSp>
      <p:sp>
        <p:nvSpPr>
          <p:cNvPr id="8" name="Shape 8"/>
          <p:cNvSpPr txBox="1"/>
          <p:nvPr>
            <p:ph idx="12" type="sldNum"/>
          </p:nvPr>
        </p:nvSpPr>
        <p:spPr>
          <a:xfrm>
            <a:off x="11409055" y="6333134"/>
            <a:ext cx="731700" cy="524699"/>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cs-CZ"/>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e-connected.at/content/modellregionen-0" TargetMode="Externa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 Id="rId3" Type="http://schemas.openxmlformats.org/officeDocument/2006/relationships/image" Target="../media/image0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01.png"/><Relationship Id="rId3" Type="http://schemas.openxmlformats.org/officeDocument/2006/relationships/image" Target="../media/image09.jpg"/><Relationship Id="rId6" Type="http://schemas.openxmlformats.org/officeDocument/2006/relationships/image" Target="../media/image02.png"/><Relationship Id="rId5" Type="http://schemas.openxmlformats.org/officeDocument/2006/relationships/image" Target="../media/image07.png"/><Relationship Id="rId7" Type="http://schemas.openxmlformats.org/officeDocument/2006/relationships/image" Target="../media/image0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08.png"/><Relationship Id="rId3" Type="http://schemas.openxmlformats.org/officeDocument/2006/relationships/hyperlink" Target="https://ev-charging.com/at/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type="ctrTitle"/>
          </p:nvPr>
        </p:nvSpPr>
        <p:spPr>
          <a:xfrm>
            <a:off x="640625" y="2514600"/>
            <a:ext cx="7714500" cy="2262899"/>
          </a:xfrm>
          <a:prstGeom prst="rect">
            <a:avLst/>
          </a:prstGeom>
          <a:noFill/>
          <a:ln>
            <a:noFill/>
          </a:ln>
        </p:spPr>
        <p:txBody>
          <a:bodyPr anchorCtr="0" anchor="b" bIns="45700" lIns="91425" rIns="91425" tIns="45700">
            <a:noAutofit/>
          </a:bodyPr>
          <a:lstStyle/>
          <a:p>
            <a:pPr indent="0" lvl="0" marL="0" marR="0" rtl="0" algn="l">
              <a:spcBef>
                <a:spcPts val="0"/>
              </a:spcBef>
              <a:buClr>
                <a:srgbClr val="262626"/>
              </a:buClr>
              <a:buSzPct val="25000"/>
              <a:buFont typeface="Century Gothic"/>
              <a:buNone/>
            </a:pPr>
            <a:r>
              <a:rPr b="1" baseline="0" i="0" lang="cs-CZ" sz="3600" u="none" cap="none" strike="noStrike">
                <a:solidFill>
                  <a:srgbClr val="262626"/>
                </a:solidFill>
                <a:latin typeface="Century Gothic"/>
                <a:ea typeface="Century Gothic"/>
                <a:cs typeface="Century Gothic"/>
                <a:sym typeface="Century Gothic"/>
              </a:rPr>
              <a:t>E-MOBILITY:</a:t>
            </a:r>
          </a:p>
          <a:p>
            <a:pPr indent="0" lvl="0" marL="0" marR="0" rtl="0" algn="l">
              <a:spcBef>
                <a:spcPts val="0"/>
              </a:spcBef>
              <a:buClr>
                <a:srgbClr val="262626"/>
              </a:buClr>
              <a:buSzPct val="25000"/>
              <a:buFont typeface="Century Gothic"/>
              <a:buNone/>
            </a:pPr>
            <a:r>
              <a:rPr b="1" baseline="0" i="0" lang="cs-CZ" sz="3000" u="none" cap="none" strike="noStrike">
                <a:solidFill>
                  <a:srgbClr val="262626"/>
                </a:solidFill>
                <a:latin typeface="Century Gothic"/>
                <a:ea typeface="Century Gothic"/>
                <a:cs typeface="Century Gothic"/>
                <a:sym typeface="Century Gothic"/>
              </a:rPr>
              <a:t>A comparison of infrastructure, number of vehicles and lessons learned from model regions and pilot projects</a:t>
            </a:r>
          </a:p>
        </p:txBody>
      </p:sp>
      <p:sp>
        <p:nvSpPr>
          <p:cNvPr id="46" name="Shape 46"/>
          <p:cNvSpPr txBox="1"/>
          <p:nvPr>
            <p:ph idx="1" type="subTitle"/>
          </p:nvPr>
        </p:nvSpPr>
        <p:spPr>
          <a:xfrm>
            <a:off x="698625" y="5246875"/>
            <a:ext cx="10805999" cy="656699"/>
          </a:xfrm>
          <a:prstGeom prst="rect">
            <a:avLst/>
          </a:prstGeom>
          <a:noFill/>
          <a:ln>
            <a:noFill/>
          </a:ln>
        </p:spPr>
        <p:txBody>
          <a:bodyPr anchorCtr="0" anchor="t" bIns="45700" lIns="91425" rIns="91425" tIns="45700">
            <a:noAutofit/>
          </a:bodyPr>
          <a:lstStyle/>
          <a:p>
            <a:pPr indent="0" lvl="0" marL="0" marR="0" rtl="0">
              <a:spcBef>
                <a:spcPts val="0"/>
              </a:spcBef>
              <a:spcAft>
                <a:spcPts val="0"/>
              </a:spcAft>
              <a:buClr>
                <a:schemeClr val="accent1"/>
              </a:buClr>
              <a:buSzPct val="25000"/>
              <a:buFont typeface="Noto Symbol"/>
              <a:buNone/>
            </a:pPr>
            <a:r>
              <a:rPr b="1" lang="cs-CZ" sz="1800">
                <a:solidFill>
                  <a:srgbClr val="595959"/>
                </a:solidFill>
                <a:latin typeface="Century Gothic"/>
                <a:ea typeface="Century Gothic"/>
                <a:cs typeface="Century Gothic"/>
                <a:sym typeface="Century Gothic"/>
              </a:rPr>
              <a:t>Vera Ellmeier, Tereza Pudová</a:t>
            </a:r>
          </a:p>
        </p:txBody>
      </p:sp>
      <p:sp>
        <p:nvSpPr>
          <p:cNvPr id="47" name="Shape 47"/>
          <p:cNvSpPr txBox="1"/>
          <p:nvPr/>
        </p:nvSpPr>
        <p:spPr>
          <a:xfrm>
            <a:off x="640628" y="616825"/>
            <a:ext cx="10472399" cy="369299"/>
          </a:xfrm>
          <a:prstGeom prst="rect">
            <a:avLst/>
          </a:prstGeom>
          <a:noFill/>
          <a:ln>
            <a:noFill/>
          </a:ln>
        </p:spPr>
        <p:txBody>
          <a:bodyPr anchorCtr="0" anchor="t" bIns="45700" lIns="91425" rIns="91425" tIns="45700">
            <a:noAutofit/>
          </a:bodyPr>
          <a:lstStyle/>
          <a:p>
            <a:pPr indent="0" lvl="0" marL="0" marR="0" rtl="0">
              <a:spcBef>
                <a:spcPts val="0"/>
              </a:spcBef>
              <a:buSzPct val="25000"/>
              <a:buNone/>
            </a:pPr>
            <a:r>
              <a:rPr b="1" baseline="0" i="0" lang="cs-CZ" sz="1800" u="none" cap="none" strike="noStrike">
                <a:solidFill>
                  <a:schemeClr val="dk1"/>
                </a:solidFill>
                <a:latin typeface="Century Gothic"/>
                <a:ea typeface="Century Gothic"/>
                <a:cs typeface="Century Gothic"/>
                <a:sym typeface="Century Gothic"/>
              </a:rPr>
              <a:t>Czech-Austrian Winter and Summer School</a:t>
            </a:r>
          </a:p>
        </p:txBody>
      </p:sp>
      <p:pic>
        <p:nvPicPr>
          <p:cNvPr id="48" name="Shape 48"/>
          <p:cNvPicPr preferRelativeResize="0"/>
          <p:nvPr/>
        </p:nvPicPr>
        <p:blipFill>
          <a:blip r:embed="rId3">
            <a:alphaModFix/>
          </a:blip>
          <a:stretch>
            <a:fillRect/>
          </a:stretch>
        </p:blipFill>
        <p:spPr>
          <a:xfrm>
            <a:off x="7970675" y="1455062"/>
            <a:ext cx="3619500" cy="2667000"/>
          </a:xfrm>
          <a:prstGeom prst="rect">
            <a:avLst/>
          </a:prstGeom>
          <a:noFill/>
          <a:ln>
            <a:noFill/>
          </a:ln>
        </p:spPr>
      </p:pic>
      <p:sp>
        <p:nvSpPr>
          <p:cNvPr id="49" name="Shape 49"/>
          <p:cNvSpPr txBox="1"/>
          <p:nvPr>
            <p:ph idx="12" type="sldNum"/>
          </p:nvPr>
        </p:nvSpPr>
        <p:spPr>
          <a:xfrm>
            <a:off x="11409055" y="6333134"/>
            <a:ext cx="731700" cy="524699"/>
          </a:xfrm>
          <a:prstGeom prst="rect">
            <a:avLst/>
          </a:prstGeom>
        </p:spPr>
        <p:txBody>
          <a:bodyPr anchorCtr="0" anchor="ctr" bIns="91425" lIns="91425" rIns="91425" tIns="91425">
            <a:noAutofit/>
          </a:bodyPr>
          <a:lstStyle/>
          <a:p>
            <a:pPr>
              <a:spcBef>
                <a:spcPts val="0"/>
              </a:spcBef>
              <a:buNone/>
            </a:pPr>
            <a:r>
              <a:rPr lang="cs-CZ"/>
              <a:t>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2592925" y="624110"/>
            <a:ext cx="8911799" cy="1280999"/>
          </a:xfrm>
          <a:prstGeom prst="rect">
            <a:avLst/>
          </a:prstGeom>
        </p:spPr>
        <p:txBody>
          <a:bodyPr anchorCtr="0" anchor="t" bIns="91425" lIns="91425" rIns="91425" tIns="91425">
            <a:noAutofit/>
          </a:bodyPr>
          <a:lstStyle/>
          <a:p>
            <a:pPr>
              <a:spcBef>
                <a:spcPts val="0"/>
              </a:spcBef>
              <a:buNone/>
            </a:pPr>
            <a:r>
              <a:rPr lang="cs-CZ"/>
              <a:t>Austria - Projects  </a:t>
            </a:r>
          </a:p>
        </p:txBody>
      </p:sp>
      <p:sp>
        <p:nvSpPr>
          <p:cNvPr id="125" name="Shape 125"/>
          <p:cNvSpPr txBox="1"/>
          <p:nvPr>
            <p:ph idx="1" type="body"/>
          </p:nvPr>
        </p:nvSpPr>
        <p:spPr>
          <a:xfrm>
            <a:off x="2589211" y="2133600"/>
            <a:ext cx="8915400" cy="3777599"/>
          </a:xfrm>
          <a:prstGeom prst="rect">
            <a:avLst/>
          </a:prstGeom>
        </p:spPr>
        <p:txBody>
          <a:bodyPr anchorCtr="0" anchor="t" bIns="91425" lIns="91425" rIns="91425" tIns="91425">
            <a:noAutofit/>
          </a:bodyPr>
          <a:lstStyle/>
          <a:p>
            <a:pPr>
              <a:spcBef>
                <a:spcPts val="0"/>
              </a:spcBef>
              <a:buNone/>
            </a:pPr>
            <a:r>
              <a:t/>
            </a:r>
            <a:endParaRPr/>
          </a:p>
        </p:txBody>
      </p:sp>
      <p:pic>
        <p:nvPicPr>
          <p:cNvPr id="126" name="Shape 126"/>
          <p:cNvPicPr preferRelativeResize="0"/>
          <p:nvPr/>
        </p:nvPicPr>
        <p:blipFill>
          <a:blip r:embed="rId3">
            <a:alphaModFix/>
          </a:blip>
          <a:stretch>
            <a:fillRect/>
          </a:stretch>
        </p:blipFill>
        <p:spPr>
          <a:xfrm>
            <a:off x="1373675" y="1358250"/>
            <a:ext cx="9656150" cy="5214125"/>
          </a:xfrm>
          <a:prstGeom prst="rect">
            <a:avLst/>
          </a:prstGeom>
          <a:noFill/>
          <a:ln>
            <a:noFill/>
          </a:ln>
        </p:spPr>
      </p:pic>
      <p:sp>
        <p:nvSpPr>
          <p:cNvPr id="127" name="Shape 127"/>
          <p:cNvSpPr txBox="1"/>
          <p:nvPr/>
        </p:nvSpPr>
        <p:spPr>
          <a:xfrm>
            <a:off x="2836250" y="2416075"/>
            <a:ext cx="3226500" cy="450299"/>
          </a:xfrm>
          <a:prstGeom prst="rect">
            <a:avLst/>
          </a:prstGeom>
          <a:noFill/>
          <a:ln>
            <a:noFill/>
          </a:ln>
        </p:spPr>
        <p:txBody>
          <a:bodyPr anchorCtr="0" anchor="t" bIns="91425" lIns="91425" rIns="91425" tIns="91425">
            <a:noAutofit/>
          </a:bodyPr>
          <a:lstStyle/>
          <a:p>
            <a:pPr>
              <a:spcBef>
                <a:spcPts val="0"/>
              </a:spcBef>
              <a:buNone/>
            </a:pPr>
            <a:r>
              <a:rPr b="1" lang="cs-CZ" sz="1800"/>
              <a:t>Model Regions</a:t>
            </a:r>
          </a:p>
        </p:txBody>
      </p:sp>
      <p:sp>
        <p:nvSpPr>
          <p:cNvPr id="128" name="Shape 128"/>
          <p:cNvSpPr txBox="1"/>
          <p:nvPr/>
        </p:nvSpPr>
        <p:spPr>
          <a:xfrm>
            <a:off x="326575" y="5694575"/>
            <a:ext cx="5388300" cy="530699"/>
          </a:xfrm>
          <a:prstGeom prst="rect">
            <a:avLst/>
          </a:prstGeom>
          <a:noFill/>
          <a:ln>
            <a:noFill/>
          </a:ln>
        </p:spPr>
        <p:txBody>
          <a:bodyPr anchorCtr="0" anchor="t" bIns="91425" lIns="91425" rIns="91425" tIns="91425">
            <a:noAutofit/>
          </a:bodyPr>
          <a:lstStyle/>
          <a:p>
            <a:pPr>
              <a:spcBef>
                <a:spcPts val="0"/>
              </a:spcBef>
              <a:buNone/>
            </a:pPr>
            <a:r>
              <a:rPr lang="cs-CZ"/>
              <a:t>Source: </a:t>
            </a:r>
            <a:r>
              <a:rPr lang="cs-CZ" u="sng">
                <a:solidFill>
                  <a:schemeClr val="hlink"/>
                </a:solidFill>
                <a:hlinkClick r:id="rId4"/>
              </a:rPr>
              <a:t>http://www.e-connected.at/content/modellregionen-0</a:t>
            </a:r>
            <a:r>
              <a:rPr lang="cs-CZ"/>
              <a:t> </a:t>
            </a:r>
          </a:p>
        </p:txBody>
      </p:sp>
      <p:sp>
        <p:nvSpPr>
          <p:cNvPr id="129" name="Shape 129"/>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2592925" y="624110"/>
            <a:ext cx="8911799" cy="1280999"/>
          </a:xfrm>
          <a:prstGeom prst="rect">
            <a:avLst/>
          </a:prstGeom>
        </p:spPr>
        <p:txBody>
          <a:bodyPr anchorCtr="0" anchor="t" bIns="91425" lIns="91425" rIns="91425" tIns="91425">
            <a:noAutofit/>
          </a:bodyPr>
          <a:lstStyle/>
          <a:p>
            <a:pPr>
              <a:spcBef>
                <a:spcPts val="0"/>
              </a:spcBef>
              <a:buNone/>
            </a:pPr>
            <a:r>
              <a:rPr lang="cs-CZ"/>
              <a:t>Czech Republic - Projects</a:t>
            </a:r>
          </a:p>
        </p:txBody>
      </p:sp>
      <p:sp>
        <p:nvSpPr>
          <p:cNvPr id="135" name="Shape 135"/>
          <p:cNvSpPr txBox="1"/>
          <p:nvPr>
            <p:ph idx="1" type="body"/>
          </p:nvPr>
        </p:nvSpPr>
        <p:spPr>
          <a:xfrm>
            <a:off x="1943936" y="2403725"/>
            <a:ext cx="8915400" cy="3777599"/>
          </a:xfrm>
          <a:prstGeom prst="rect">
            <a:avLst/>
          </a:prstGeom>
        </p:spPr>
        <p:txBody>
          <a:bodyPr anchorCtr="0" anchor="t" bIns="91425" lIns="91425" rIns="91425" tIns="91425">
            <a:noAutofit/>
          </a:bodyPr>
          <a:lstStyle/>
          <a:p>
            <a:pPr indent="-419100" lvl="0" marL="457200" rtl="0">
              <a:spcBef>
                <a:spcPts val="0"/>
              </a:spcBef>
              <a:buClr>
                <a:schemeClr val="accent1"/>
              </a:buClr>
              <a:buSzPct val="100000"/>
              <a:buFont typeface="Noto Symbol"/>
              <a:buChar char="●"/>
            </a:pPr>
            <a:r>
              <a:rPr b="1" lang="cs-CZ"/>
              <a:t>ČEZ</a:t>
            </a:r>
          </a:p>
          <a:p>
            <a:pPr indent="-419100" lvl="0" marL="457200" rtl="0">
              <a:spcBef>
                <a:spcPts val="0"/>
              </a:spcBef>
              <a:buClr>
                <a:schemeClr val="accent1"/>
              </a:buClr>
              <a:buSzPct val="100000"/>
              <a:buFont typeface="Noto Symbol"/>
              <a:buChar char="●"/>
            </a:pPr>
            <a:r>
              <a:rPr b="1" lang="cs-CZ"/>
              <a:t>PRE</a:t>
            </a:r>
          </a:p>
          <a:p>
            <a:pPr indent="-419100" lvl="0" marL="457200" rtl="0">
              <a:spcBef>
                <a:spcPts val="0"/>
              </a:spcBef>
              <a:buClr>
                <a:schemeClr val="accent1"/>
              </a:buClr>
              <a:buSzPct val="100000"/>
              <a:buFont typeface="Noto Symbol"/>
              <a:buChar char="●"/>
            </a:pPr>
            <a:r>
              <a:rPr b="1" lang="cs-CZ"/>
              <a:t>E.ON</a:t>
            </a:r>
          </a:p>
          <a:p>
            <a:pPr indent="-419100" lvl="0" marL="457200" rtl="0">
              <a:spcBef>
                <a:spcPts val="0"/>
              </a:spcBef>
              <a:buClr>
                <a:schemeClr val="accent1"/>
              </a:buClr>
              <a:buSzPct val="100000"/>
              <a:buFont typeface="Noto Symbol"/>
              <a:buChar char="●"/>
            </a:pPr>
            <a:r>
              <a:rPr b="1" lang="cs-CZ"/>
              <a:t>RWE</a:t>
            </a:r>
          </a:p>
          <a:p>
            <a:pPr>
              <a:spcBef>
                <a:spcPts val="0"/>
              </a:spcBef>
              <a:buNone/>
            </a:pPr>
            <a:r>
              <a:t/>
            </a:r>
            <a:endParaRPr/>
          </a:p>
        </p:txBody>
      </p:sp>
      <p:pic>
        <p:nvPicPr>
          <p:cNvPr id="136" name="Shape 136"/>
          <p:cNvPicPr preferRelativeResize="0"/>
          <p:nvPr/>
        </p:nvPicPr>
        <p:blipFill>
          <a:blip r:embed="rId3">
            <a:alphaModFix/>
          </a:blip>
          <a:stretch>
            <a:fillRect/>
          </a:stretch>
        </p:blipFill>
        <p:spPr>
          <a:xfrm>
            <a:off x="4447105" y="1828805"/>
            <a:ext cx="6196200" cy="3902374"/>
          </a:xfrm>
          <a:prstGeom prst="rect">
            <a:avLst/>
          </a:prstGeom>
          <a:noFill/>
          <a:ln>
            <a:noFill/>
          </a:ln>
        </p:spPr>
      </p:pic>
      <p:sp>
        <p:nvSpPr>
          <p:cNvPr id="137" name="Shape 137"/>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2592925" y="624110"/>
            <a:ext cx="8911799" cy="1280999"/>
          </a:xfrm>
          <a:prstGeom prst="rect">
            <a:avLst/>
          </a:prstGeom>
        </p:spPr>
        <p:txBody>
          <a:bodyPr anchorCtr="0" anchor="t" bIns="91425" lIns="91425" rIns="91425" tIns="91425">
            <a:noAutofit/>
          </a:bodyPr>
          <a:lstStyle/>
          <a:p>
            <a:pPr>
              <a:spcBef>
                <a:spcPts val="0"/>
              </a:spcBef>
              <a:buNone/>
            </a:pPr>
            <a:r>
              <a:rPr lang="cs-CZ"/>
              <a:t>Challenges  </a:t>
            </a:r>
          </a:p>
        </p:txBody>
      </p:sp>
      <p:sp>
        <p:nvSpPr>
          <p:cNvPr id="143" name="Shape 143"/>
          <p:cNvSpPr txBox="1"/>
          <p:nvPr/>
        </p:nvSpPr>
        <p:spPr>
          <a:xfrm>
            <a:off x="1590700" y="1755750"/>
            <a:ext cx="9979499" cy="4170300"/>
          </a:xfrm>
          <a:prstGeom prst="rect">
            <a:avLst/>
          </a:prstGeom>
          <a:noFill/>
          <a:ln>
            <a:noFill/>
          </a:ln>
        </p:spPr>
        <p:txBody>
          <a:bodyPr anchorCtr="0" anchor="t" bIns="91425" lIns="91425" rIns="91425" tIns="91425">
            <a:noAutofit/>
          </a:bodyPr>
          <a:lstStyle/>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Battery·improvments are limited      </a:t>
            </a:r>
          </a:p>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Recylcing methods for Batteries </a:t>
            </a:r>
          </a:p>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EV costs </a:t>
            </a:r>
          </a:p>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 “Transport Problem” not solved </a:t>
            </a:r>
          </a:p>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 Overload of the grid</a:t>
            </a:r>
          </a:p>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 Conductive charging </a:t>
            </a:r>
          </a:p>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Charging stations providers</a:t>
            </a:r>
          </a:p>
          <a:p>
            <a:pPr indent="-381000" lvl="0" marL="457200" rtl="0">
              <a:lnSpc>
                <a:spcPct val="150000"/>
              </a:lnSpc>
              <a:spcBef>
                <a:spcPts val="0"/>
              </a:spcBef>
              <a:spcAft>
                <a:spcPts val="1000"/>
              </a:spcAft>
              <a:buClr>
                <a:schemeClr val="dk1"/>
              </a:buClr>
              <a:buSzPct val="100000"/>
              <a:buFont typeface="Arial"/>
              <a:buChar char="●"/>
            </a:pPr>
            <a:r>
              <a:rPr lang="cs-CZ" sz="2400">
                <a:solidFill>
                  <a:schemeClr val="dk1"/>
                </a:solidFill>
              </a:rPr>
              <a:t>Complexity for EV drivers </a:t>
            </a:r>
          </a:p>
        </p:txBody>
      </p:sp>
      <p:pic>
        <p:nvPicPr>
          <p:cNvPr id="144" name="Shape 144"/>
          <p:cNvPicPr preferRelativeResize="0"/>
          <p:nvPr/>
        </p:nvPicPr>
        <p:blipFill>
          <a:blip r:embed="rId3">
            <a:alphaModFix/>
          </a:blip>
          <a:stretch>
            <a:fillRect/>
          </a:stretch>
        </p:blipFill>
        <p:spPr>
          <a:xfrm>
            <a:off x="7673096" y="2307996"/>
            <a:ext cx="3475500" cy="3065800"/>
          </a:xfrm>
          <a:prstGeom prst="rect">
            <a:avLst/>
          </a:prstGeom>
          <a:noFill/>
          <a:ln>
            <a:noFill/>
          </a:ln>
        </p:spPr>
      </p:pic>
      <p:sp>
        <p:nvSpPr>
          <p:cNvPr id="145" name="Shape 145"/>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2592925" y="624110"/>
            <a:ext cx="8911799" cy="1280999"/>
          </a:xfrm>
          <a:prstGeom prst="rect">
            <a:avLst/>
          </a:prstGeom>
        </p:spPr>
        <p:txBody>
          <a:bodyPr anchorCtr="0" anchor="t" bIns="91425" lIns="91425" rIns="91425" tIns="91425">
            <a:noAutofit/>
          </a:bodyPr>
          <a:lstStyle/>
          <a:p>
            <a:pPr>
              <a:spcBef>
                <a:spcPts val="0"/>
              </a:spcBef>
              <a:buNone/>
            </a:pPr>
            <a:r>
              <a:rPr lang="cs-CZ"/>
              <a:t>Conclusion</a:t>
            </a:r>
          </a:p>
        </p:txBody>
      </p:sp>
      <p:sp>
        <p:nvSpPr>
          <p:cNvPr id="151" name="Shape 151"/>
          <p:cNvSpPr txBox="1"/>
          <p:nvPr>
            <p:ph idx="1" type="body"/>
          </p:nvPr>
        </p:nvSpPr>
        <p:spPr>
          <a:xfrm>
            <a:off x="2589211" y="2133600"/>
            <a:ext cx="8915400" cy="3777599"/>
          </a:xfrm>
          <a:prstGeom prst="rect">
            <a:avLst/>
          </a:prstGeom>
        </p:spPr>
        <p:txBody>
          <a:bodyPr anchorCtr="0" anchor="t" bIns="91425" lIns="91425" rIns="91425" tIns="91425">
            <a:noAutofit/>
          </a:bodyPr>
          <a:lstStyle/>
          <a:p>
            <a:pPr indent="-419100" lvl="0" marL="457200" rtl="0">
              <a:spcBef>
                <a:spcPts val="0"/>
              </a:spcBef>
              <a:buClr>
                <a:schemeClr val="accent1"/>
              </a:buClr>
              <a:buSzPct val="100000"/>
              <a:buFont typeface="Noto Symbol"/>
              <a:buChar char="●"/>
            </a:pPr>
            <a:r>
              <a:rPr lang="cs-CZ"/>
              <a:t>E-Mobility development  in each EU country varies strongly</a:t>
            </a:r>
          </a:p>
          <a:p>
            <a:pPr indent="-419100" lvl="0" marL="457200" rtl="0">
              <a:spcBef>
                <a:spcPts val="0"/>
              </a:spcBef>
              <a:buClr>
                <a:schemeClr val="accent1"/>
              </a:buClr>
              <a:buSzPct val="100000"/>
              <a:buFont typeface="Noto Symbol"/>
              <a:buChar char="●"/>
            </a:pPr>
            <a:r>
              <a:rPr lang="cs-CZ"/>
              <a:t>Installing charging stations is not the only solution to raise the number of EVs</a:t>
            </a:r>
          </a:p>
          <a:p>
            <a:pPr indent="-419100" lvl="0" marL="457200">
              <a:spcBef>
                <a:spcPts val="0"/>
              </a:spcBef>
              <a:buClr>
                <a:schemeClr val="accent1"/>
              </a:buClr>
              <a:buSzPct val="100000"/>
              <a:buFont typeface="Noto Symbol"/>
              <a:buChar char="●"/>
            </a:pPr>
            <a:r>
              <a:rPr lang="cs-CZ"/>
              <a:t>Challenges are the same for each country regardless of the development grade in e-mobility</a:t>
            </a:r>
          </a:p>
        </p:txBody>
      </p:sp>
      <p:sp>
        <p:nvSpPr>
          <p:cNvPr id="152" name="Shape 152"/>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rot="-940875">
            <a:off x="1328107" y="1439217"/>
            <a:ext cx="8911690" cy="1280969"/>
          </a:xfrm>
          <a:prstGeom prst="rect">
            <a:avLst/>
          </a:prstGeom>
        </p:spPr>
        <p:txBody>
          <a:bodyPr anchorCtr="0" anchor="t" bIns="91425" lIns="91425" rIns="91425" tIns="91425">
            <a:noAutofit/>
          </a:bodyPr>
          <a:lstStyle/>
          <a:p>
            <a:pPr rtl="0">
              <a:spcBef>
                <a:spcPts val="0"/>
              </a:spcBef>
              <a:buNone/>
            </a:pPr>
            <a:r>
              <a:rPr lang="cs-CZ"/>
              <a:t>Thank you!</a:t>
            </a:r>
          </a:p>
          <a:p>
            <a:pPr>
              <a:spcBef>
                <a:spcPts val="0"/>
              </a:spcBef>
              <a:buNone/>
            </a:pPr>
            <a:r>
              <a:rPr lang="cs-CZ"/>
              <a:t>			Questions????</a:t>
            </a:r>
          </a:p>
        </p:txBody>
      </p:sp>
      <p:pic>
        <p:nvPicPr>
          <p:cNvPr id="158" name="Shape 158"/>
          <p:cNvPicPr preferRelativeResize="0"/>
          <p:nvPr/>
        </p:nvPicPr>
        <p:blipFill>
          <a:blip r:embed="rId3">
            <a:alphaModFix/>
          </a:blip>
          <a:stretch>
            <a:fillRect/>
          </a:stretch>
        </p:blipFill>
        <p:spPr>
          <a:xfrm>
            <a:off x="4803962" y="3596612"/>
            <a:ext cx="6181725" cy="2314575"/>
          </a:xfrm>
          <a:prstGeom prst="rect">
            <a:avLst/>
          </a:prstGeom>
          <a:noFill/>
          <a:ln>
            <a:noFill/>
          </a:ln>
        </p:spPr>
      </p:pic>
      <p:sp>
        <p:nvSpPr>
          <p:cNvPr id="159" name="Shape 159"/>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Century Gothic"/>
              <a:buNone/>
            </a:pPr>
            <a:r>
              <a:rPr b="1" lang="cs-CZ" sz="3900">
                <a:solidFill>
                  <a:srgbClr val="262626"/>
                </a:solidFill>
                <a:latin typeface="Century Gothic"/>
                <a:ea typeface="Century Gothic"/>
                <a:cs typeface="Century Gothic"/>
                <a:sym typeface="Century Gothic"/>
              </a:rPr>
              <a:t>STRUCTURE OF THE PRESENTATION</a:t>
            </a:r>
          </a:p>
        </p:txBody>
      </p:sp>
      <p:sp>
        <p:nvSpPr>
          <p:cNvPr id="55" name="Shape 55"/>
          <p:cNvSpPr txBox="1"/>
          <p:nvPr>
            <p:ph idx="1" type="body"/>
          </p:nvPr>
        </p:nvSpPr>
        <p:spPr>
          <a:xfrm>
            <a:off x="1638311" y="1754425"/>
            <a:ext cx="8915400" cy="3777599"/>
          </a:xfrm>
          <a:prstGeom prst="rect">
            <a:avLst/>
          </a:prstGeom>
          <a:noFill/>
          <a:ln>
            <a:noFill/>
          </a:ln>
        </p:spPr>
        <p:txBody>
          <a:bodyPr anchorCtr="0" anchor="t" bIns="45700" lIns="91425" rIns="91425" tIns="45700">
            <a:noAutofit/>
          </a:bodyPr>
          <a:lstStyle/>
          <a:p>
            <a:pPr indent="-419100" lvl="0" marL="457200" marR="0" rtl="0" algn="l">
              <a:spcBef>
                <a:spcPts val="0"/>
              </a:spcBef>
              <a:spcAft>
                <a:spcPts val="0"/>
              </a:spcAft>
              <a:buClr>
                <a:srgbClr val="000000"/>
              </a:buClr>
              <a:buSzPct val="100000"/>
              <a:buFont typeface="Noto Symbol"/>
              <a:buAutoNum type="arabicPeriod"/>
            </a:pPr>
            <a:r>
              <a:rPr lang="cs-CZ" sz="3000">
                <a:solidFill>
                  <a:srgbClr val="000000"/>
                </a:solidFill>
              </a:rPr>
              <a:t>Motivation</a:t>
            </a:r>
          </a:p>
          <a:p>
            <a:pPr indent="-419100" lvl="0" marL="457200" rtl="0">
              <a:spcBef>
                <a:spcPts val="0"/>
              </a:spcBef>
              <a:buClr>
                <a:srgbClr val="000000"/>
              </a:buClr>
              <a:buSzPct val="100000"/>
              <a:buFont typeface="Noto Symbol"/>
              <a:buAutoNum type="arabicPeriod"/>
            </a:pPr>
            <a:r>
              <a:rPr lang="cs-CZ" sz="3000">
                <a:solidFill>
                  <a:srgbClr val="000000"/>
                </a:solidFill>
              </a:rPr>
              <a:t>Research Question</a:t>
            </a:r>
          </a:p>
          <a:p>
            <a:pPr indent="-419100" lvl="0" marL="457200" rtl="0">
              <a:spcBef>
                <a:spcPts val="0"/>
              </a:spcBef>
              <a:buClr>
                <a:srgbClr val="000000"/>
              </a:buClr>
              <a:buSzPct val="100000"/>
              <a:buFont typeface="Noto Symbol"/>
              <a:buAutoNum type="arabicPeriod"/>
            </a:pPr>
            <a:r>
              <a:rPr lang="cs-CZ" sz="3000">
                <a:solidFill>
                  <a:srgbClr val="000000"/>
                </a:solidFill>
              </a:rPr>
              <a:t>Methodology</a:t>
            </a:r>
          </a:p>
          <a:p>
            <a:pPr indent="-419100" lvl="0" marL="457200" rtl="0">
              <a:spcBef>
                <a:spcPts val="0"/>
              </a:spcBef>
              <a:buClr>
                <a:srgbClr val="000000"/>
              </a:buClr>
              <a:buSzPct val="100000"/>
              <a:buFont typeface="Noto Symbol"/>
              <a:buAutoNum type="arabicPeriod"/>
            </a:pPr>
            <a:r>
              <a:rPr lang="cs-CZ">
                <a:solidFill>
                  <a:srgbClr val="000000"/>
                </a:solidFill>
              </a:rPr>
              <a:t>Charging Methods</a:t>
            </a:r>
          </a:p>
          <a:p>
            <a:pPr indent="-419100" lvl="0" marL="457200" rtl="0">
              <a:spcBef>
                <a:spcPts val="0"/>
              </a:spcBef>
              <a:buClr>
                <a:srgbClr val="000000"/>
              </a:buClr>
              <a:buSzPct val="100000"/>
              <a:buFont typeface="Noto Symbol"/>
              <a:buAutoNum type="arabicPeriod"/>
            </a:pPr>
            <a:r>
              <a:rPr lang="cs-CZ">
                <a:solidFill>
                  <a:srgbClr val="000000"/>
                </a:solidFill>
              </a:rPr>
              <a:t>Comparasion of CZ &amp; AUT:</a:t>
            </a:r>
          </a:p>
          <a:p>
            <a:pPr indent="-381000" lvl="1" marL="914400" rtl="0">
              <a:spcBef>
                <a:spcPts val="0"/>
              </a:spcBef>
              <a:buClr>
                <a:srgbClr val="000000"/>
              </a:buClr>
              <a:buSzPct val="80000"/>
              <a:buFont typeface="Noto Symbol"/>
              <a:buAutoNum type="alphaLcPeriod"/>
            </a:pPr>
            <a:r>
              <a:rPr lang="cs-CZ">
                <a:solidFill>
                  <a:srgbClr val="000000"/>
                </a:solidFill>
              </a:rPr>
              <a:t>Charging Stations</a:t>
            </a:r>
          </a:p>
          <a:p>
            <a:pPr indent="-381000" lvl="1" marL="914400" rtl="0">
              <a:spcBef>
                <a:spcPts val="0"/>
              </a:spcBef>
              <a:buClr>
                <a:srgbClr val="000000"/>
              </a:buClr>
              <a:buSzPct val="80000"/>
              <a:buFont typeface="Noto Symbol"/>
              <a:buAutoNum type="alphaLcPeriod"/>
            </a:pPr>
            <a:r>
              <a:rPr lang="cs-CZ">
                <a:solidFill>
                  <a:srgbClr val="000000"/>
                </a:solidFill>
              </a:rPr>
              <a:t>Number of EVs</a:t>
            </a:r>
          </a:p>
          <a:p>
            <a:pPr indent="-381000" lvl="1" marL="914400" rtl="0">
              <a:spcBef>
                <a:spcPts val="0"/>
              </a:spcBef>
              <a:buClr>
                <a:srgbClr val="000000"/>
              </a:buClr>
              <a:buSzPct val="80000"/>
              <a:buFont typeface="Noto Symbol"/>
              <a:buAutoNum type="alphaLcPeriod"/>
            </a:pPr>
            <a:r>
              <a:rPr lang="cs-CZ">
                <a:solidFill>
                  <a:srgbClr val="000000"/>
                </a:solidFill>
              </a:rPr>
              <a:t>Projects	</a:t>
            </a:r>
          </a:p>
          <a:p>
            <a:pPr indent="-419100" lvl="0" marL="457200" rtl="0">
              <a:spcBef>
                <a:spcPts val="0"/>
              </a:spcBef>
              <a:buClr>
                <a:srgbClr val="000000"/>
              </a:buClr>
              <a:buSzPct val="100000"/>
              <a:buFont typeface="Noto Symbol"/>
              <a:buAutoNum type="arabicPeriod"/>
            </a:pPr>
            <a:r>
              <a:rPr lang="cs-CZ">
                <a:solidFill>
                  <a:srgbClr val="000000"/>
                </a:solidFill>
              </a:rPr>
              <a:t>Challenges </a:t>
            </a:r>
          </a:p>
          <a:p>
            <a:pPr indent="-419100" lvl="0" marL="457200" rtl="0">
              <a:spcBef>
                <a:spcPts val="0"/>
              </a:spcBef>
              <a:buClr>
                <a:srgbClr val="000000"/>
              </a:buClr>
              <a:buSzPct val="100000"/>
              <a:buFont typeface="Noto Symbol"/>
              <a:buAutoNum type="arabicPeriod"/>
            </a:pPr>
            <a:r>
              <a:rPr lang="cs-CZ" sz="3000">
                <a:solidFill>
                  <a:srgbClr val="000000"/>
                </a:solidFill>
              </a:rPr>
              <a:t>Conclusion</a:t>
            </a:r>
          </a:p>
        </p:txBody>
      </p:sp>
      <p:pic>
        <p:nvPicPr>
          <p:cNvPr id="56" name="Shape 56"/>
          <p:cNvPicPr preferRelativeResize="0"/>
          <p:nvPr/>
        </p:nvPicPr>
        <p:blipFill>
          <a:blip r:embed="rId3">
            <a:alphaModFix/>
          </a:blip>
          <a:stretch>
            <a:fillRect/>
          </a:stretch>
        </p:blipFill>
        <p:spPr>
          <a:xfrm>
            <a:off x="7299979" y="2066325"/>
            <a:ext cx="4458200" cy="3465699"/>
          </a:xfrm>
          <a:prstGeom prst="rect">
            <a:avLst/>
          </a:prstGeom>
          <a:noFill/>
          <a:ln>
            <a:noFill/>
          </a:ln>
        </p:spPr>
      </p:pic>
      <p:sp>
        <p:nvSpPr>
          <p:cNvPr id="57" name="Shape 57"/>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Century Gothic"/>
              <a:buNone/>
            </a:pPr>
            <a:r>
              <a:rPr b="1" lang="cs-CZ" sz="3900">
                <a:solidFill>
                  <a:srgbClr val="262626"/>
                </a:solidFill>
                <a:latin typeface="Century Gothic"/>
                <a:ea typeface="Century Gothic"/>
                <a:cs typeface="Century Gothic"/>
                <a:sym typeface="Century Gothic"/>
              </a:rPr>
              <a:t>MOTIVATION</a:t>
            </a:r>
          </a:p>
        </p:txBody>
      </p:sp>
      <p:sp>
        <p:nvSpPr>
          <p:cNvPr id="63" name="Shape 63"/>
          <p:cNvSpPr txBox="1"/>
          <p:nvPr>
            <p:ph idx="1" type="body"/>
          </p:nvPr>
        </p:nvSpPr>
        <p:spPr>
          <a:xfrm>
            <a:off x="2589211" y="2133600"/>
            <a:ext cx="8915400" cy="3777622"/>
          </a:xfrm>
          <a:prstGeom prst="rect">
            <a:avLst/>
          </a:prstGeom>
          <a:noFill/>
          <a:ln>
            <a:noFill/>
          </a:ln>
        </p:spPr>
        <p:txBody>
          <a:bodyPr anchorCtr="0" anchor="t" bIns="45700" lIns="91425" rIns="91425" tIns="45700">
            <a:noAutofit/>
          </a:bodyPr>
          <a:lstStyle/>
          <a:p>
            <a:pPr indent="-419100" lvl="0" marL="457200" marR="0" rtl="0" algn="l">
              <a:spcBef>
                <a:spcPts val="0"/>
              </a:spcBef>
              <a:spcAft>
                <a:spcPts val="0"/>
              </a:spcAft>
              <a:buClr>
                <a:srgbClr val="3F3F3F"/>
              </a:buClr>
              <a:buSzPct val="100000"/>
              <a:buFont typeface="Century Gothic"/>
              <a:buChar char="●"/>
            </a:pPr>
            <a:r>
              <a:rPr lang="cs-CZ" sz="3000">
                <a:solidFill>
                  <a:srgbClr val="3F3F3F"/>
                </a:solidFill>
                <a:latin typeface="Century Gothic"/>
                <a:ea typeface="Century Gothic"/>
                <a:cs typeface="Century Gothic"/>
                <a:sym typeface="Century Gothic"/>
              </a:rPr>
              <a:t>Reduction of CO2 levels</a:t>
            </a:r>
          </a:p>
          <a:p>
            <a:pPr indent="-419100" lvl="0" marL="457200" marR="0" rtl="0" algn="l">
              <a:spcBef>
                <a:spcPts val="0"/>
              </a:spcBef>
              <a:spcAft>
                <a:spcPts val="0"/>
              </a:spcAft>
              <a:buClr>
                <a:srgbClr val="3F3F3F"/>
              </a:buClr>
              <a:buSzPct val="100000"/>
              <a:buFont typeface="Century Gothic"/>
              <a:buChar char="●"/>
            </a:pPr>
            <a:r>
              <a:rPr lang="cs-CZ" sz="3000">
                <a:solidFill>
                  <a:srgbClr val="3F3F3F"/>
                </a:solidFill>
                <a:latin typeface="Century Gothic"/>
                <a:ea typeface="Century Gothic"/>
                <a:cs typeface="Century Gothic"/>
                <a:sym typeface="Century Gothic"/>
              </a:rPr>
              <a:t>Problems with </a:t>
            </a:r>
            <a:r>
              <a:rPr lang="cs-CZ">
                <a:solidFill>
                  <a:srgbClr val="3F3F3F"/>
                </a:solidFill>
                <a:latin typeface="Century Gothic"/>
                <a:ea typeface="Century Gothic"/>
                <a:cs typeface="Century Gothic"/>
                <a:sym typeface="Century Gothic"/>
              </a:rPr>
              <a:t>diffusion </a:t>
            </a:r>
            <a:r>
              <a:rPr lang="cs-CZ" sz="3000">
                <a:solidFill>
                  <a:srgbClr val="3F3F3F"/>
                </a:solidFill>
                <a:latin typeface="Century Gothic"/>
                <a:ea typeface="Century Gothic"/>
                <a:cs typeface="Century Gothic"/>
                <a:sym typeface="Century Gothic"/>
              </a:rPr>
              <a:t>of EVs</a:t>
            </a:r>
          </a:p>
          <a:p>
            <a:pPr indent="-419100" lvl="1" marL="914400" marR="0" rtl="0" algn="l">
              <a:spcBef>
                <a:spcPts val="0"/>
              </a:spcBef>
              <a:spcAft>
                <a:spcPts val="0"/>
              </a:spcAft>
              <a:buClr>
                <a:srgbClr val="3F3F3F"/>
              </a:buClr>
              <a:buSzPct val="100000"/>
              <a:buFont typeface="Century Gothic"/>
              <a:buChar char="○"/>
            </a:pPr>
            <a:r>
              <a:rPr lang="cs-CZ" sz="3000">
                <a:solidFill>
                  <a:srgbClr val="3F3F3F"/>
                </a:solidFill>
                <a:latin typeface="Century Gothic"/>
                <a:ea typeface="Century Gothic"/>
                <a:cs typeface="Century Gothic"/>
                <a:sym typeface="Century Gothic"/>
              </a:rPr>
              <a:t>technical limitations</a:t>
            </a:r>
          </a:p>
          <a:p>
            <a:pPr indent="-419100" lvl="1" marL="914400" marR="0" rtl="0" algn="l">
              <a:spcBef>
                <a:spcPts val="0"/>
              </a:spcBef>
              <a:spcAft>
                <a:spcPts val="0"/>
              </a:spcAft>
              <a:buClr>
                <a:srgbClr val="3F3F3F"/>
              </a:buClr>
              <a:buSzPct val="100000"/>
              <a:buFont typeface="Century Gothic"/>
              <a:buChar char="○"/>
            </a:pPr>
            <a:r>
              <a:rPr lang="cs-CZ" sz="3000">
                <a:solidFill>
                  <a:srgbClr val="3F3F3F"/>
                </a:solidFill>
                <a:latin typeface="Century Gothic"/>
                <a:ea typeface="Century Gothic"/>
                <a:cs typeface="Century Gothic"/>
                <a:sym typeface="Century Gothic"/>
              </a:rPr>
              <a:t>missing infrastructure</a:t>
            </a:r>
          </a:p>
          <a:p>
            <a:pPr indent="-419100" lvl="0" marL="457200" marR="0" rtl="0" algn="l">
              <a:spcBef>
                <a:spcPts val="0"/>
              </a:spcBef>
              <a:spcAft>
                <a:spcPts val="0"/>
              </a:spcAft>
              <a:buClr>
                <a:srgbClr val="3F3F3F"/>
              </a:buClr>
              <a:buSzPct val="100000"/>
              <a:buFont typeface="Century Gothic"/>
              <a:buChar char="●"/>
            </a:pPr>
            <a:r>
              <a:rPr lang="cs-CZ" sz="3000">
                <a:solidFill>
                  <a:srgbClr val="3F3F3F"/>
                </a:solidFill>
                <a:latin typeface="Century Gothic"/>
                <a:ea typeface="Century Gothic"/>
                <a:cs typeface="Century Gothic"/>
                <a:sym typeface="Century Gothic"/>
              </a:rPr>
              <a:t>EU - regulations, policy</a:t>
            </a:r>
          </a:p>
          <a:p>
            <a:pPr indent="0" lvl="0" marL="0" marR="0" rtl="0" algn="l">
              <a:spcBef>
                <a:spcPts val="0"/>
              </a:spcBef>
              <a:spcAft>
                <a:spcPts val="0"/>
              </a:spcAft>
              <a:buNone/>
            </a:pPr>
            <a:r>
              <a:t/>
            </a:r>
            <a:endParaRPr sz="3000">
              <a:solidFill>
                <a:srgbClr val="3F3F3F"/>
              </a:solidFill>
              <a:latin typeface="Century Gothic"/>
              <a:ea typeface="Century Gothic"/>
              <a:cs typeface="Century Gothic"/>
              <a:sym typeface="Century Gothic"/>
            </a:endParaRPr>
          </a:p>
        </p:txBody>
      </p:sp>
      <p:pic>
        <p:nvPicPr>
          <p:cNvPr id="64" name="Shape 64"/>
          <p:cNvPicPr preferRelativeResize="0"/>
          <p:nvPr/>
        </p:nvPicPr>
        <p:blipFill>
          <a:blip r:embed="rId3">
            <a:alphaModFix/>
          </a:blip>
          <a:stretch>
            <a:fillRect/>
          </a:stretch>
        </p:blipFill>
        <p:spPr>
          <a:xfrm>
            <a:off x="7878050" y="3741125"/>
            <a:ext cx="3170800" cy="1981775"/>
          </a:xfrm>
          <a:prstGeom prst="rect">
            <a:avLst/>
          </a:prstGeom>
          <a:noFill/>
          <a:ln>
            <a:noFill/>
          </a:ln>
        </p:spPr>
      </p:pic>
      <p:sp>
        <p:nvSpPr>
          <p:cNvPr id="65" name="Shape 65"/>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2592925" y="624110"/>
            <a:ext cx="8911799" cy="1280999"/>
          </a:xfrm>
          <a:prstGeom prst="rect">
            <a:avLst/>
          </a:prstGeom>
        </p:spPr>
        <p:txBody>
          <a:bodyPr anchorCtr="0" anchor="t" bIns="91425" lIns="91425" rIns="91425" tIns="91425">
            <a:noAutofit/>
          </a:bodyPr>
          <a:lstStyle/>
          <a:p>
            <a:pPr>
              <a:spcBef>
                <a:spcPts val="0"/>
              </a:spcBef>
              <a:buNone/>
            </a:pPr>
            <a:r>
              <a:rPr lang="cs-CZ">
                <a:solidFill>
                  <a:srgbClr val="000000"/>
                </a:solidFill>
              </a:rPr>
              <a:t>Research Question</a:t>
            </a:r>
          </a:p>
        </p:txBody>
      </p:sp>
      <p:sp>
        <p:nvSpPr>
          <p:cNvPr id="71" name="Shape 71"/>
          <p:cNvSpPr txBox="1"/>
          <p:nvPr>
            <p:ph idx="1" type="body"/>
          </p:nvPr>
        </p:nvSpPr>
        <p:spPr>
          <a:xfrm rot="-589495">
            <a:off x="1638324" y="1947593"/>
            <a:ext cx="8915354" cy="3777521"/>
          </a:xfrm>
          <a:prstGeom prst="rect">
            <a:avLst/>
          </a:prstGeom>
        </p:spPr>
        <p:txBody>
          <a:bodyPr anchorCtr="0" anchor="t" bIns="91425" lIns="91425" rIns="91425" tIns="91425">
            <a:noAutofit/>
          </a:bodyPr>
          <a:lstStyle/>
          <a:p>
            <a:pPr rtl="0">
              <a:lnSpc>
                <a:spcPct val="150000"/>
              </a:lnSpc>
              <a:spcBef>
                <a:spcPts val="0"/>
              </a:spcBef>
              <a:buNone/>
            </a:pPr>
            <a:r>
              <a:rPr b="1" lang="cs-CZ">
                <a:solidFill>
                  <a:srgbClr val="A61C00"/>
                </a:solidFill>
              </a:rPr>
              <a:t>Which differences in the development of E-Mobility can be found in the European countries by focusing on comparasion of the Czech Republic and Austria? </a:t>
            </a:r>
          </a:p>
          <a:p>
            <a:pPr>
              <a:lnSpc>
                <a:spcPct val="150000"/>
              </a:lnSpc>
              <a:spcBef>
                <a:spcPts val="0"/>
              </a:spcBef>
              <a:buNone/>
            </a:pPr>
            <a:r>
              <a:t/>
            </a:r>
            <a:endParaRPr b="1">
              <a:solidFill>
                <a:srgbClr val="A61C00"/>
              </a:solidFill>
            </a:endParaRPr>
          </a:p>
        </p:txBody>
      </p:sp>
      <p:pic>
        <p:nvPicPr>
          <p:cNvPr id="72" name="Shape 72"/>
          <p:cNvPicPr preferRelativeResize="0"/>
          <p:nvPr/>
        </p:nvPicPr>
        <p:blipFill>
          <a:blip r:embed="rId3">
            <a:alphaModFix amt="18000"/>
          </a:blip>
          <a:stretch>
            <a:fillRect/>
          </a:stretch>
        </p:blipFill>
        <p:spPr>
          <a:xfrm>
            <a:off x="0" y="0"/>
            <a:ext cx="12191999" cy="8194000"/>
          </a:xfrm>
          <a:prstGeom prst="rect">
            <a:avLst/>
          </a:prstGeom>
          <a:noFill/>
          <a:ln>
            <a:noFill/>
          </a:ln>
        </p:spPr>
      </p:pic>
      <p:sp>
        <p:nvSpPr>
          <p:cNvPr id="73" name="Shape 73"/>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Century Gothic"/>
              <a:buNone/>
            </a:pPr>
            <a:r>
              <a:rPr b="1" lang="cs-CZ" sz="3900">
                <a:solidFill>
                  <a:srgbClr val="262626"/>
                </a:solidFill>
                <a:latin typeface="Century Gothic"/>
                <a:ea typeface="Century Gothic"/>
                <a:cs typeface="Century Gothic"/>
                <a:sym typeface="Century Gothic"/>
              </a:rPr>
              <a:t>METHODOLOGY</a:t>
            </a:r>
          </a:p>
        </p:txBody>
      </p:sp>
      <p:sp>
        <p:nvSpPr>
          <p:cNvPr id="79" name="Shape 79"/>
          <p:cNvSpPr txBox="1"/>
          <p:nvPr>
            <p:ph idx="1" type="body"/>
          </p:nvPr>
        </p:nvSpPr>
        <p:spPr>
          <a:xfrm>
            <a:off x="2123986" y="1905000"/>
            <a:ext cx="8915400" cy="3777599"/>
          </a:xfrm>
          <a:prstGeom prst="rect">
            <a:avLst/>
          </a:prstGeom>
          <a:noFill/>
          <a:ln>
            <a:noFill/>
          </a:ln>
        </p:spPr>
        <p:txBody>
          <a:bodyPr anchorCtr="0" anchor="t" bIns="45700" lIns="91425" rIns="91425" tIns="45700">
            <a:noAutofit/>
          </a:bodyPr>
          <a:lstStyle/>
          <a:p>
            <a:pPr indent="-419100" lvl="0" marL="457200" rtl="0">
              <a:lnSpc>
                <a:spcPct val="115000"/>
              </a:lnSpc>
              <a:spcBef>
                <a:spcPts val="0"/>
              </a:spcBef>
              <a:buClr>
                <a:srgbClr val="000000"/>
              </a:buClr>
              <a:buSzPct val="100000"/>
              <a:buFont typeface="Noto Symbol"/>
              <a:buChar char="●"/>
            </a:pPr>
            <a:r>
              <a:rPr lang="cs-CZ">
                <a:solidFill>
                  <a:srgbClr val="000000"/>
                </a:solidFill>
              </a:rPr>
              <a:t>Literature review on types of EVs and charging stations (internet)</a:t>
            </a:r>
          </a:p>
          <a:p>
            <a:pPr indent="-419100" lvl="0" marL="457200" rtl="0">
              <a:lnSpc>
                <a:spcPct val="115000"/>
              </a:lnSpc>
              <a:spcBef>
                <a:spcPts val="0"/>
              </a:spcBef>
              <a:buClr>
                <a:srgbClr val="000000"/>
              </a:buClr>
              <a:buSzPct val="100000"/>
              <a:buFont typeface="Noto Symbol"/>
              <a:buChar char="●"/>
            </a:pPr>
            <a:r>
              <a:rPr lang="cs-CZ">
                <a:solidFill>
                  <a:srgbClr val="000000"/>
                </a:solidFill>
              </a:rPr>
              <a:t>Exististing charging and Plug standards</a:t>
            </a:r>
          </a:p>
          <a:p>
            <a:pPr indent="-419100" lvl="0" marL="457200" rtl="0">
              <a:lnSpc>
                <a:spcPct val="115000"/>
              </a:lnSpc>
              <a:spcBef>
                <a:spcPts val="0"/>
              </a:spcBef>
              <a:buClr>
                <a:srgbClr val="000000"/>
              </a:buClr>
              <a:buSzPct val="100000"/>
              <a:buFont typeface="Noto Symbol"/>
              <a:buChar char="●"/>
            </a:pPr>
            <a:r>
              <a:rPr lang="cs-CZ">
                <a:solidFill>
                  <a:srgbClr val="000000"/>
                </a:solidFill>
              </a:rPr>
              <a:t>Statistical reviews for numbers of EVs &amp; charging stations </a:t>
            </a:r>
          </a:p>
          <a:p>
            <a:pPr indent="-419100" lvl="0" marL="457200" rtl="0">
              <a:lnSpc>
                <a:spcPct val="115000"/>
              </a:lnSpc>
              <a:spcBef>
                <a:spcPts val="0"/>
              </a:spcBef>
              <a:buClr>
                <a:srgbClr val="000000"/>
              </a:buClr>
              <a:buSzPct val="100000"/>
              <a:buFont typeface="Noto Symbol"/>
              <a:buChar char="●"/>
            </a:pPr>
            <a:r>
              <a:rPr lang="cs-CZ">
                <a:solidFill>
                  <a:srgbClr val="000000"/>
                </a:solidFill>
              </a:rPr>
              <a:t>Identifying special groups of drivers/regions</a:t>
            </a:r>
          </a:p>
          <a:p>
            <a:pPr indent="0" lvl="0" marL="0" rtl="0">
              <a:lnSpc>
                <a:spcPct val="115000"/>
              </a:lnSpc>
              <a:spcBef>
                <a:spcPts val="0"/>
              </a:spcBef>
              <a:buClr>
                <a:schemeClr val="dk1"/>
              </a:buClr>
              <a:buFont typeface="Arial"/>
              <a:buNone/>
            </a:pPr>
            <a:r>
              <a:t/>
            </a:r>
            <a:endParaRPr/>
          </a:p>
          <a:p>
            <a:pPr indent="-228600" lvl="0" marL="342900" marR="0" rtl="0" algn="l">
              <a:spcBef>
                <a:spcPts val="0"/>
              </a:spcBef>
              <a:spcAft>
                <a:spcPts val="0"/>
              </a:spcAft>
              <a:buClr>
                <a:schemeClr val="accent1"/>
              </a:buClr>
              <a:buFont typeface="Noto Symbol"/>
              <a:buNone/>
            </a:pPr>
            <a:r>
              <a:t/>
            </a:r>
            <a:endParaRPr sz="1800">
              <a:solidFill>
                <a:srgbClr val="3F3F3F"/>
              </a:solidFill>
              <a:latin typeface="Century Gothic"/>
              <a:ea typeface="Century Gothic"/>
              <a:cs typeface="Century Gothic"/>
              <a:sym typeface="Century Gothic"/>
            </a:endParaRPr>
          </a:p>
        </p:txBody>
      </p:sp>
      <p:sp>
        <p:nvSpPr>
          <p:cNvPr id="80" name="Shape 80"/>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1514800" y="1624175"/>
            <a:ext cx="9085498" cy="4988099"/>
          </a:xfrm>
          <a:prstGeom prst="rect">
            <a:avLst/>
          </a:prstGeom>
          <a:noFill/>
          <a:ln>
            <a:noFill/>
          </a:ln>
        </p:spPr>
      </p:pic>
      <p:sp>
        <p:nvSpPr>
          <p:cNvPr id="86" name="Shape 86"/>
          <p:cNvSpPr txBox="1"/>
          <p:nvPr/>
        </p:nvSpPr>
        <p:spPr>
          <a:xfrm>
            <a:off x="2592925" y="624100"/>
            <a:ext cx="8212499" cy="958200"/>
          </a:xfrm>
          <a:prstGeom prst="rect">
            <a:avLst/>
          </a:prstGeom>
          <a:noFill/>
          <a:ln>
            <a:noFill/>
          </a:ln>
        </p:spPr>
        <p:txBody>
          <a:bodyPr anchorCtr="0" anchor="t" bIns="91425" lIns="91425" rIns="91425" tIns="91425">
            <a:noAutofit/>
          </a:bodyPr>
          <a:lstStyle/>
          <a:p>
            <a:pPr>
              <a:spcBef>
                <a:spcPts val="0"/>
              </a:spcBef>
              <a:buNone/>
            </a:pPr>
            <a:r>
              <a:rPr b="1" lang="cs-CZ" sz="3900"/>
              <a:t>Charging Methods</a:t>
            </a:r>
          </a:p>
        </p:txBody>
      </p:sp>
      <p:sp>
        <p:nvSpPr>
          <p:cNvPr id="87" name="Shape 87"/>
          <p:cNvSpPr txBox="1"/>
          <p:nvPr/>
        </p:nvSpPr>
        <p:spPr>
          <a:xfrm>
            <a:off x="225100" y="2818600"/>
            <a:ext cx="5387399" cy="915299"/>
          </a:xfrm>
          <a:prstGeom prst="rect">
            <a:avLst/>
          </a:prstGeom>
          <a:noFill/>
          <a:ln>
            <a:noFill/>
          </a:ln>
        </p:spPr>
        <p:txBody>
          <a:bodyPr anchorCtr="0" anchor="t" bIns="91425" lIns="91425" rIns="91425" tIns="91425">
            <a:noAutofit/>
          </a:bodyPr>
          <a:lstStyle/>
          <a:p>
            <a:pPr rtl="0">
              <a:spcBef>
                <a:spcPts val="0"/>
              </a:spcBef>
              <a:buNone/>
            </a:pPr>
            <a:r>
              <a:rPr b="1" lang="cs-CZ" sz="1800"/>
              <a:t>Level 1</a:t>
            </a:r>
            <a:r>
              <a:rPr lang="cs-CZ" sz="1800"/>
              <a:t> - Standard electrical outlet (Schuko Plug)</a:t>
            </a:r>
          </a:p>
          <a:p>
            <a:pPr rtl="0">
              <a:spcBef>
                <a:spcPts val="0"/>
              </a:spcBef>
              <a:buNone/>
            </a:pPr>
            <a:r>
              <a:t/>
            </a:r>
            <a:endParaRPr sz="1800"/>
          </a:p>
          <a:p>
            <a:pPr>
              <a:spcBef>
                <a:spcPts val="0"/>
              </a:spcBef>
              <a:buNone/>
            </a:pPr>
            <a:r>
              <a:rPr b="1" lang="cs-CZ" sz="1800"/>
              <a:t>Level 2 </a:t>
            </a:r>
            <a:r>
              <a:rPr lang="cs-CZ" sz="1800"/>
              <a:t>- Type 2 Plug (Mennekes)</a:t>
            </a:r>
          </a:p>
        </p:txBody>
      </p:sp>
      <p:sp>
        <p:nvSpPr>
          <p:cNvPr id="88" name="Shape 88"/>
          <p:cNvSpPr txBox="1"/>
          <p:nvPr/>
        </p:nvSpPr>
        <p:spPr>
          <a:xfrm>
            <a:off x="6579675" y="2716175"/>
            <a:ext cx="5072100" cy="1170599"/>
          </a:xfrm>
          <a:prstGeom prst="rect">
            <a:avLst/>
          </a:prstGeom>
          <a:noFill/>
          <a:ln>
            <a:noFill/>
          </a:ln>
        </p:spPr>
        <p:txBody>
          <a:bodyPr anchorCtr="0" anchor="t" bIns="91425" lIns="91425" rIns="91425" tIns="91425">
            <a:noAutofit/>
          </a:bodyPr>
          <a:lstStyle/>
          <a:p>
            <a:pPr rtl="0">
              <a:spcBef>
                <a:spcPts val="0"/>
              </a:spcBef>
              <a:buNone/>
            </a:pPr>
            <a:r>
              <a:rPr b="1" lang="cs-CZ" sz="1800"/>
              <a:t>Level 3</a:t>
            </a:r>
            <a:r>
              <a:rPr lang="cs-CZ" sz="1800"/>
              <a:t>- DC Combo Coupler</a:t>
            </a:r>
          </a:p>
          <a:p>
            <a:pPr indent="457200" marL="457200" rtl="0">
              <a:spcBef>
                <a:spcPts val="0"/>
              </a:spcBef>
              <a:buNone/>
            </a:pPr>
            <a:r>
              <a:rPr lang="cs-CZ" sz="1800"/>
              <a:t> </a:t>
            </a:r>
          </a:p>
          <a:p>
            <a:pPr indent="0" marL="914400">
              <a:spcBef>
                <a:spcPts val="0"/>
              </a:spcBef>
              <a:buNone/>
            </a:pPr>
            <a:r>
              <a:rPr lang="cs-CZ" sz="1800"/>
              <a:t>or CHAdeMO</a:t>
            </a:r>
          </a:p>
        </p:txBody>
      </p:sp>
      <p:pic>
        <p:nvPicPr>
          <p:cNvPr id="89" name="Shape 89"/>
          <p:cNvPicPr preferRelativeResize="0"/>
          <p:nvPr/>
        </p:nvPicPr>
        <p:blipFill>
          <a:blip r:embed="rId4">
            <a:alphaModFix/>
          </a:blip>
          <a:stretch>
            <a:fillRect/>
          </a:stretch>
        </p:blipFill>
        <p:spPr>
          <a:xfrm>
            <a:off x="1813962" y="5581500"/>
            <a:ext cx="676275" cy="495300"/>
          </a:xfrm>
          <a:prstGeom prst="rect">
            <a:avLst/>
          </a:prstGeom>
          <a:noFill/>
          <a:ln>
            <a:noFill/>
          </a:ln>
        </p:spPr>
      </p:pic>
      <p:pic>
        <p:nvPicPr>
          <p:cNvPr id="90" name="Shape 90"/>
          <p:cNvPicPr preferRelativeResize="0"/>
          <p:nvPr/>
        </p:nvPicPr>
        <p:blipFill>
          <a:blip r:embed="rId5">
            <a:alphaModFix/>
          </a:blip>
          <a:stretch>
            <a:fillRect/>
          </a:stretch>
        </p:blipFill>
        <p:spPr>
          <a:xfrm>
            <a:off x="1975900" y="4970200"/>
            <a:ext cx="514350" cy="476250"/>
          </a:xfrm>
          <a:prstGeom prst="rect">
            <a:avLst/>
          </a:prstGeom>
          <a:noFill/>
          <a:ln>
            <a:noFill/>
          </a:ln>
        </p:spPr>
      </p:pic>
      <p:pic>
        <p:nvPicPr>
          <p:cNvPr id="91" name="Shape 91"/>
          <p:cNvPicPr preferRelativeResize="0"/>
          <p:nvPr/>
        </p:nvPicPr>
        <p:blipFill>
          <a:blip r:embed="rId6">
            <a:alphaModFix/>
          </a:blip>
          <a:stretch>
            <a:fillRect/>
          </a:stretch>
        </p:blipFill>
        <p:spPr>
          <a:xfrm>
            <a:off x="9800525" y="3323512"/>
            <a:ext cx="447675" cy="485775"/>
          </a:xfrm>
          <a:prstGeom prst="rect">
            <a:avLst/>
          </a:prstGeom>
          <a:noFill/>
          <a:ln>
            <a:noFill/>
          </a:ln>
        </p:spPr>
      </p:pic>
      <p:pic>
        <p:nvPicPr>
          <p:cNvPr id="92" name="Shape 92"/>
          <p:cNvPicPr preferRelativeResize="0"/>
          <p:nvPr/>
        </p:nvPicPr>
        <p:blipFill>
          <a:blip r:embed="rId7">
            <a:alphaModFix/>
          </a:blip>
          <a:stretch>
            <a:fillRect/>
          </a:stretch>
        </p:blipFill>
        <p:spPr>
          <a:xfrm>
            <a:off x="9786250" y="2716162"/>
            <a:ext cx="476250" cy="523875"/>
          </a:xfrm>
          <a:prstGeom prst="rect">
            <a:avLst/>
          </a:prstGeom>
          <a:noFill/>
          <a:ln>
            <a:noFill/>
          </a:ln>
        </p:spPr>
      </p:pic>
      <p:sp>
        <p:nvSpPr>
          <p:cNvPr id="93" name="Shape 93"/>
          <p:cNvSpPr txBox="1"/>
          <p:nvPr>
            <p:ph idx="12" type="sldNum"/>
          </p:nvPr>
        </p:nvSpPr>
        <p:spPr>
          <a:xfrm>
            <a:off x="11409055" y="6333134"/>
            <a:ext cx="731700" cy="524699"/>
          </a:xfrm>
          <a:prstGeom prst="rect">
            <a:avLst/>
          </a:prstGeom>
        </p:spPr>
        <p:txBody>
          <a:bodyPr anchorCtr="0" anchor="ctr" bIns="91425" lIns="91425" rIns="91425" tIns="91425">
            <a:noAutofit/>
          </a:bodyPr>
          <a:lstStyle/>
          <a:p>
            <a:pPr>
              <a:spcBef>
                <a:spcPts val="0"/>
              </a:spcBef>
              <a:buNone/>
            </a:pPr>
            <a:fld id="{00000000-1234-1234-1234-123412341234}" type="slidenum">
              <a:rPr lang="cs-CZ"/>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Century Gothic"/>
              <a:buNone/>
            </a:pPr>
            <a:r>
              <a:rPr b="1" lang="cs-CZ" sz="3600">
                <a:solidFill>
                  <a:srgbClr val="262626"/>
                </a:solidFill>
                <a:latin typeface="Century Gothic"/>
                <a:ea typeface="Century Gothic"/>
                <a:cs typeface="Century Gothic"/>
                <a:sym typeface="Century Gothic"/>
              </a:rPr>
              <a:t>CZECH CHARGING STATIONS</a:t>
            </a:r>
          </a:p>
        </p:txBody>
      </p:sp>
      <p:pic>
        <p:nvPicPr>
          <p:cNvPr id="99" name="Shape 99"/>
          <p:cNvPicPr preferRelativeResize="0"/>
          <p:nvPr/>
        </p:nvPicPr>
        <p:blipFill>
          <a:blip r:embed="rId3">
            <a:alphaModFix/>
          </a:blip>
          <a:stretch>
            <a:fillRect/>
          </a:stretch>
        </p:blipFill>
        <p:spPr>
          <a:xfrm>
            <a:off x="2147625" y="1484350"/>
            <a:ext cx="8291275" cy="4653974"/>
          </a:xfrm>
          <a:prstGeom prst="rect">
            <a:avLst/>
          </a:prstGeom>
          <a:noFill/>
          <a:ln>
            <a:noFill/>
          </a:ln>
        </p:spPr>
      </p:pic>
      <p:sp>
        <p:nvSpPr>
          <p:cNvPr id="100" name="Shape 100"/>
          <p:cNvSpPr/>
          <p:nvPr/>
        </p:nvSpPr>
        <p:spPr>
          <a:xfrm>
            <a:off x="378975" y="4944975"/>
            <a:ext cx="3320699" cy="1193399"/>
          </a:xfrm>
          <a:prstGeom prst="rect">
            <a:avLst/>
          </a:prstGeom>
          <a:solidFill>
            <a:srgbClr val="FFFF0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 name="Shape 101"/>
          <p:cNvSpPr txBox="1"/>
          <p:nvPr/>
        </p:nvSpPr>
        <p:spPr>
          <a:xfrm>
            <a:off x="378975" y="4944975"/>
            <a:ext cx="3555299" cy="1193399"/>
          </a:xfrm>
          <a:prstGeom prst="rect">
            <a:avLst/>
          </a:prstGeom>
          <a:noFill/>
          <a:ln>
            <a:noFill/>
          </a:ln>
        </p:spPr>
        <p:txBody>
          <a:bodyPr anchorCtr="0" anchor="t" bIns="91425" lIns="91425" rIns="91425" tIns="91425">
            <a:noAutofit/>
          </a:bodyPr>
          <a:lstStyle/>
          <a:p>
            <a:pPr rtl="0">
              <a:spcBef>
                <a:spcPts val="0"/>
              </a:spcBef>
              <a:buNone/>
            </a:pPr>
            <a:r>
              <a:rPr lang="cs-CZ" sz="2400"/>
              <a:t>80 charging stations </a:t>
            </a:r>
            <a:br>
              <a:rPr lang="cs-CZ" sz="2400"/>
            </a:br>
            <a:r>
              <a:rPr lang="cs-CZ" sz="2400"/>
              <a:t>15% - fast charging</a:t>
            </a:r>
          </a:p>
          <a:p>
            <a:pPr>
              <a:spcBef>
                <a:spcPts val="0"/>
              </a:spcBef>
              <a:buNone/>
            </a:pPr>
            <a:r>
              <a:rPr lang="cs-CZ" sz="2400"/>
              <a:t>most - AC, max 22 kW</a:t>
            </a:r>
          </a:p>
        </p:txBody>
      </p:sp>
      <p:sp>
        <p:nvSpPr>
          <p:cNvPr id="102" name="Shape 102"/>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Century Gothic"/>
              <a:buNone/>
            </a:pPr>
            <a:r>
              <a:rPr b="1" lang="cs-CZ" sz="3900">
                <a:solidFill>
                  <a:srgbClr val="262626"/>
                </a:solidFill>
                <a:latin typeface="Century Gothic"/>
                <a:ea typeface="Century Gothic"/>
                <a:cs typeface="Century Gothic"/>
                <a:sym typeface="Century Gothic"/>
              </a:rPr>
              <a:t>AUSTRIAN CHARGINS STATIONS</a:t>
            </a:r>
          </a:p>
        </p:txBody>
      </p:sp>
      <p:sp>
        <p:nvSpPr>
          <p:cNvPr id="108" name="Shape 108"/>
          <p:cNvSpPr txBox="1"/>
          <p:nvPr/>
        </p:nvSpPr>
        <p:spPr>
          <a:xfrm>
            <a:off x="244925" y="6184475"/>
            <a:ext cx="3612600" cy="387899"/>
          </a:xfrm>
          <a:prstGeom prst="rect">
            <a:avLst/>
          </a:prstGeom>
          <a:noFill/>
          <a:ln>
            <a:noFill/>
          </a:ln>
        </p:spPr>
        <p:txBody>
          <a:bodyPr anchorCtr="0" anchor="t" bIns="91425" lIns="91425" rIns="91425" tIns="91425">
            <a:noAutofit/>
          </a:bodyPr>
          <a:lstStyle/>
          <a:p>
            <a:pPr>
              <a:spcBef>
                <a:spcPts val="0"/>
              </a:spcBef>
              <a:buNone/>
            </a:pPr>
            <a:r>
              <a:rPr lang="cs-CZ"/>
              <a:t>Source: </a:t>
            </a:r>
            <a:r>
              <a:rPr lang="cs-CZ" u="sng">
                <a:solidFill>
                  <a:schemeClr val="hlink"/>
                </a:solidFill>
                <a:hlinkClick r:id="rId3"/>
              </a:rPr>
              <a:t>https://ev-charging.com/at/en</a:t>
            </a:r>
            <a:r>
              <a:rPr lang="cs-CZ"/>
              <a:t> </a:t>
            </a:r>
          </a:p>
        </p:txBody>
      </p:sp>
      <p:pic>
        <p:nvPicPr>
          <p:cNvPr id="109" name="Shape 109"/>
          <p:cNvPicPr preferRelativeResize="0"/>
          <p:nvPr/>
        </p:nvPicPr>
        <p:blipFill>
          <a:blip r:embed="rId4">
            <a:alphaModFix/>
          </a:blip>
          <a:stretch>
            <a:fillRect/>
          </a:stretch>
        </p:blipFill>
        <p:spPr>
          <a:xfrm>
            <a:off x="728650" y="1355287"/>
            <a:ext cx="10734675" cy="4829175"/>
          </a:xfrm>
          <a:prstGeom prst="rect">
            <a:avLst/>
          </a:prstGeom>
          <a:noFill/>
          <a:ln>
            <a:noFill/>
          </a:ln>
        </p:spPr>
      </p:pic>
      <p:sp>
        <p:nvSpPr>
          <p:cNvPr id="110" name="Shape 110"/>
          <p:cNvSpPr txBox="1"/>
          <p:nvPr/>
        </p:nvSpPr>
        <p:spPr>
          <a:xfrm>
            <a:off x="728650" y="1355300"/>
            <a:ext cx="5251799" cy="1938900"/>
          </a:xfrm>
          <a:prstGeom prst="rect">
            <a:avLst/>
          </a:prstGeom>
          <a:solidFill>
            <a:srgbClr val="FFFF00"/>
          </a:solidFill>
          <a:ln>
            <a:noFill/>
          </a:ln>
        </p:spPr>
        <p:txBody>
          <a:bodyPr anchorCtr="0" anchor="t" bIns="91425" lIns="91425" rIns="91425" tIns="91425">
            <a:noAutofit/>
          </a:bodyPr>
          <a:lstStyle/>
          <a:p>
            <a:pPr rtl="0">
              <a:spcBef>
                <a:spcPts val="0"/>
              </a:spcBef>
              <a:buNone/>
            </a:pPr>
            <a:r>
              <a:rPr b="1" lang="cs-CZ" sz="2400"/>
              <a:t>Facts</a:t>
            </a:r>
          </a:p>
          <a:p>
            <a:pPr rtl="0">
              <a:spcBef>
                <a:spcPts val="0"/>
              </a:spcBef>
              <a:buNone/>
            </a:pPr>
            <a:r>
              <a:rPr lang="cs-CZ" sz="2400"/>
              <a:t>11		Charging station providers</a:t>
            </a:r>
          </a:p>
          <a:p>
            <a:pPr rtl="0">
              <a:spcBef>
                <a:spcPts val="0"/>
              </a:spcBef>
              <a:buNone/>
            </a:pPr>
            <a:r>
              <a:rPr lang="cs-CZ" sz="2400"/>
              <a:t>330 	Charging stations</a:t>
            </a:r>
          </a:p>
          <a:p>
            <a:pPr rtl="0">
              <a:spcBef>
                <a:spcPts val="0"/>
              </a:spcBef>
              <a:buNone/>
            </a:pPr>
            <a:r>
              <a:rPr lang="cs-CZ" sz="2400"/>
              <a:t>~35%	Level 2 </a:t>
            </a:r>
          </a:p>
          <a:p>
            <a:pPr>
              <a:spcBef>
                <a:spcPts val="0"/>
              </a:spcBef>
              <a:buNone/>
            </a:pPr>
            <a:r>
              <a:rPr lang="cs-CZ" sz="2400"/>
              <a:t>~10%	Level 3</a:t>
            </a:r>
          </a:p>
        </p:txBody>
      </p:sp>
      <p:sp>
        <p:nvSpPr>
          <p:cNvPr id="111" name="Shape 111"/>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Century Gothic"/>
              <a:buNone/>
            </a:pPr>
            <a:r>
              <a:rPr b="1" lang="cs-CZ" sz="3900">
                <a:solidFill>
                  <a:srgbClr val="262626"/>
                </a:solidFill>
                <a:latin typeface="Century Gothic"/>
                <a:ea typeface="Century Gothic"/>
                <a:cs typeface="Century Gothic"/>
                <a:sym typeface="Century Gothic"/>
              </a:rPr>
              <a:t>NEW  REGISTRED E-VEHICLES </a:t>
            </a:r>
          </a:p>
        </p:txBody>
      </p:sp>
      <p:pic>
        <p:nvPicPr>
          <p:cNvPr id="117" name="Shape 117"/>
          <p:cNvPicPr preferRelativeResize="0"/>
          <p:nvPr/>
        </p:nvPicPr>
        <p:blipFill>
          <a:blip r:embed="rId3">
            <a:alphaModFix/>
          </a:blip>
          <a:stretch>
            <a:fillRect/>
          </a:stretch>
        </p:blipFill>
        <p:spPr>
          <a:xfrm>
            <a:off x="2446650" y="1368000"/>
            <a:ext cx="8526175" cy="4970349"/>
          </a:xfrm>
          <a:prstGeom prst="rect">
            <a:avLst/>
          </a:prstGeom>
          <a:noFill/>
          <a:ln>
            <a:noFill/>
          </a:ln>
        </p:spPr>
      </p:pic>
      <p:sp>
        <p:nvSpPr>
          <p:cNvPr id="118" name="Shape 118"/>
          <p:cNvSpPr txBox="1"/>
          <p:nvPr/>
        </p:nvSpPr>
        <p:spPr>
          <a:xfrm>
            <a:off x="264800" y="6338350"/>
            <a:ext cx="4985700" cy="326700"/>
          </a:xfrm>
          <a:prstGeom prst="rect">
            <a:avLst/>
          </a:prstGeom>
          <a:noFill/>
          <a:ln>
            <a:noFill/>
          </a:ln>
        </p:spPr>
        <p:txBody>
          <a:bodyPr anchorCtr="0" anchor="t" bIns="91425" lIns="91425" rIns="91425" tIns="91425">
            <a:noAutofit/>
          </a:bodyPr>
          <a:lstStyle/>
          <a:p>
            <a:pPr>
              <a:spcBef>
                <a:spcPts val="0"/>
              </a:spcBef>
              <a:buNone/>
            </a:pPr>
            <a:r>
              <a:rPr lang="cs-CZ"/>
              <a:t>Source: Statistic Autria 2015; Czech statistical Office; 2015</a:t>
            </a:r>
          </a:p>
        </p:txBody>
      </p:sp>
      <p:sp>
        <p:nvSpPr>
          <p:cNvPr id="119" name="Shape 119"/>
          <p:cNvSpPr txBox="1"/>
          <p:nvPr>
            <p:ph idx="12" type="sldNum"/>
          </p:nvPr>
        </p:nvSpPr>
        <p:spPr>
          <a:xfrm>
            <a:off x="531812" y="787781"/>
            <a:ext cx="779700" cy="3650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cs-CZ"/>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