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77" r:id="rId2"/>
    <p:sldId id="611" r:id="rId3"/>
    <p:sldId id="778" r:id="rId4"/>
    <p:sldId id="642" r:id="rId5"/>
    <p:sldId id="431" r:id="rId6"/>
    <p:sldId id="762" r:id="rId7"/>
    <p:sldId id="775" r:id="rId8"/>
    <p:sldId id="776" r:id="rId9"/>
    <p:sldId id="777" r:id="rId10"/>
    <p:sldId id="755" r:id="rId11"/>
    <p:sldId id="795" r:id="rId12"/>
    <p:sldId id="746" r:id="rId13"/>
    <p:sldId id="756" r:id="rId14"/>
    <p:sldId id="771" r:id="rId15"/>
    <p:sldId id="772" r:id="rId16"/>
    <p:sldId id="751" r:id="rId17"/>
    <p:sldId id="760" r:id="rId18"/>
    <p:sldId id="649" r:id="rId19"/>
    <p:sldId id="650" r:id="rId20"/>
    <p:sldId id="767" r:id="rId21"/>
    <p:sldId id="652" r:id="rId22"/>
    <p:sldId id="796" r:id="rId23"/>
    <p:sldId id="653" r:id="rId24"/>
    <p:sldId id="797" r:id="rId25"/>
    <p:sldId id="700" r:id="rId26"/>
    <p:sldId id="763" r:id="rId27"/>
    <p:sldId id="701" r:id="rId28"/>
    <p:sldId id="764" r:id="rId29"/>
    <p:sldId id="800" r:id="rId30"/>
    <p:sldId id="801" r:id="rId31"/>
    <p:sldId id="779" r:id="rId32"/>
    <p:sldId id="782" r:id="rId33"/>
    <p:sldId id="783" r:id="rId34"/>
    <p:sldId id="787" r:id="rId35"/>
    <p:sldId id="788" r:id="rId36"/>
    <p:sldId id="790" r:id="rId37"/>
    <p:sldId id="791" r:id="rId38"/>
    <p:sldId id="663" r:id="rId39"/>
    <p:sldId id="664" r:id="rId40"/>
    <p:sldId id="802" r:id="rId41"/>
    <p:sldId id="770" r:id="rId42"/>
    <p:sldId id="745" r:id="rId43"/>
    <p:sldId id="699" r:id="rId44"/>
    <p:sldId id="799" r:id="rId45"/>
  </p:sldIdLst>
  <p:sldSz cx="9144000" cy="6858000" type="screen4x3"/>
  <p:notesSz cx="6797675" cy="9928225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CC00"/>
    <a:srgbClr val="990033"/>
    <a:srgbClr val="CC0099"/>
    <a:srgbClr val="FF66FF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4" autoAdjust="0"/>
    <p:restoredTop sz="94595" autoAdjust="0"/>
  </p:normalViewPr>
  <p:slideViewPr>
    <p:cSldViewPr>
      <p:cViewPr varScale="1">
        <p:scale>
          <a:sx n="87" d="100"/>
          <a:sy n="87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9A80123-63AD-4D5A-92C8-2DFF74EA9D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856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5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5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A8B95B-77B1-4307-8F6B-A7F00BF4CA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69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6916-F9E3-463B-B59F-334BD7D671F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920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BF14-3461-40F4-8B38-34BBBEE757A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238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7F995-B1FF-41A5-9904-8D71760CA61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113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EF775-00CC-446E-B982-740C6B16A59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716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F0B2-6037-4825-9D53-EB6D73729F8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0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C008E-137D-4C44-9B72-6E194A2CDCF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001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D9E7-27AF-4CC5-9BD5-A13A9B4844A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121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4252A-0016-4844-B335-AEB9A329267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18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31A8-B308-496D-B84E-C6D9576457B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509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9AC8-4009-4B38-A0F6-05BA2F5279B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885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5544-8E31-49F3-B253-7E05DA588E8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639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9DA3-D778-4077-BF70-961D6D39FB0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349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F307270-E232-4ED4-82A0-D060CD849BD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pic>
        <p:nvPicPr>
          <p:cNvPr id="1033" name="Picture 9" descr="EEG neu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668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2193925" y="42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sz="2400" smtClean="0">
              <a:latin typeface="Times New Roman" pitchFamily="18" charset="0"/>
            </a:endParaRPr>
          </a:p>
        </p:txBody>
      </p:sp>
      <p:pic>
        <p:nvPicPr>
          <p:cNvPr id="1035" name="Picture 11" descr="tu-en-voll-blau-pos-k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0013"/>
            <a:ext cx="16065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575"/>
            <a:ext cx="8974138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3049588" y="4021138"/>
            <a:ext cx="44688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3200" b="1">
                <a:solidFill>
                  <a:srgbClr val="0000FF"/>
                </a:solidFill>
              </a:rPr>
              <a:t>Reinhard Haas</a:t>
            </a: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2474913" y="5959475"/>
            <a:ext cx="5616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15000"/>
              </a:spcBef>
            </a:pPr>
            <a:r>
              <a:rPr lang="de-DE" sz="4400" b="1" dirty="0" smtClean="0">
                <a:solidFill>
                  <a:srgbClr val="00FF00"/>
                </a:solidFill>
              </a:rPr>
              <a:t>PRAGUE </a:t>
            </a:r>
            <a:r>
              <a:rPr lang="de-DE" sz="4400" b="1" dirty="0" smtClean="0">
                <a:solidFill>
                  <a:srgbClr val="00FF00"/>
                </a:solidFill>
              </a:rPr>
              <a:t>3.2.2015</a:t>
            </a:r>
            <a:endParaRPr lang="de-DE" sz="4400" b="1" dirty="0">
              <a:solidFill>
                <a:srgbClr val="00FF00"/>
              </a:solidFill>
            </a:endParaRP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1979613" y="4868863"/>
            <a:ext cx="6921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0000FF"/>
                </a:solidFill>
              </a:rPr>
              <a:t>Energy Economics Group,  </a:t>
            </a:r>
            <a:br>
              <a:rPr lang="de-DE" sz="2800">
                <a:solidFill>
                  <a:srgbClr val="0000FF"/>
                </a:solidFill>
              </a:rPr>
            </a:br>
            <a:r>
              <a:rPr lang="de-DE" sz="2800">
                <a:solidFill>
                  <a:srgbClr val="0000FF"/>
                </a:solidFill>
              </a:rPr>
              <a:t>Vienna University of Technology  </a:t>
            </a:r>
            <a:endParaRPr lang="de-DE" sz="2800"/>
          </a:p>
        </p:txBody>
      </p:sp>
      <p:sp>
        <p:nvSpPr>
          <p:cNvPr id="2054" name="Rectangle 16"/>
          <p:cNvSpPr>
            <a:spLocks noChangeArrowheads="1"/>
          </p:cNvSpPr>
          <p:nvPr/>
        </p:nvSpPr>
        <p:spPr bwMode="auto">
          <a:xfrm>
            <a:off x="1611313" y="1353458"/>
            <a:ext cx="734536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400" b="1" dirty="0">
                <a:solidFill>
                  <a:srgbClr val="FF0000"/>
                </a:solidFill>
              </a:rPr>
              <a:t> ELECTRICITY MARKETS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smtClean="0">
                <a:solidFill>
                  <a:srgbClr val="FF0000"/>
                </a:solidFill>
              </a:rPr>
              <a:t>AND THE ROLE OF RENEWABLES </a:t>
            </a:r>
            <a:r>
              <a:rPr lang="en-US" sz="4400" b="1" dirty="0">
                <a:solidFill>
                  <a:srgbClr val="FF0000"/>
                </a:solidFill>
              </a:rPr>
              <a:t>&amp; </a:t>
            </a:r>
            <a:r>
              <a:rPr lang="en-US" sz="4400" b="1" dirty="0" smtClean="0">
                <a:solidFill>
                  <a:srgbClr val="FF0000"/>
                </a:solidFill>
              </a:rPr>
              <a:t>NUCLEAR</a:t>
            </a:r>
            <a:endParaRPr lang="de-DE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827584" y="2996952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LONG-TERM </a:t>
            </a:r>
            <a:r>
              <a:rPr lang="de-DE" sz="3200" b="1" dirty="0" smtClean="0">
                <a:solidFill>
                  <a:srgbClr val="FF0000"/>
                </a:solidFill>
              </a:rPr>
              <a:t/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VS 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SHORT-TERM </a:t>
            </a: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>
                <a:solidFill>
                  <a:srgbClr val="FF0000"/>
                </a:solidFill>
              </a:rPr>
              <a:t> MARGINAL </a:t>
            </a:r>
            <a:r>
              <a:rPr lang="de-DE" sz="3200" b="1" dirty="0" smtClean="0">
                <a:solidFill>
                  <a:srgbClr val="FF0000"/>
                </a:solidFill>
              </a:rPr>
              <a:t>COSTS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0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285875" y="260350"/>
            <a:ext cx="63103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What are marginal costs (MC)? </a:t>
            </a:r>
            <a:endParaRPr lang="de-DE" altLang="en-US" sz="3200" b="1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14488" y="1125538"/>
            <a:ext cx="48021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600" b="1">
                <a:solidFill>
                  <a:srgbClr val="0000FF"/>
                </a:solidFill>
              </a:rPr>
              <a:t>MC= C‘(X) = dC(x)/dX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1475" y="1989138"/>
            <a:ext cx="84296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800" b="1"/>
              <a:t>Marginal costs are the increment of costs due to a generation of one additional unit of kWh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44913" y="3068638"/>
            <a:ext cx="14811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600" b="1">
                <a:solidFill>
                  <a:srgbClr val="0000FF"/>
                </a:solidFill>
              </a:rPr>
              <a:t>P=MC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42975" y="3919538"/>
            <a:ext cx="7085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Short-term marginal costs (STMC): </a:t>
            </a:r>
            <a:endParaRPr lang="de-DE" altLang="en-US" sz="3200" b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5288" y="4508500"/>
            <a:ext cx="64484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0000FF"/>
                </a:solidFill>
              </a:rPr>
              <a:t>STMC= Fuel costs  + CO2 costs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33463" y="5300663"/>
            <a:ext cx="7151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Long-term marginal costs (LTMC): </a:t>
            </a:r>
            <a:endParaRPr lang="de-DE" altLang="en-US" sz="3200" b="1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79400" y="6021388"/>
            <a:ext cx="86598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0000FF"/>
                </a:solidFill>
              </a:rPr>
              <a:t>LTMC= STMC + Capital costs  + O&amp;M costs </a:t>
            </a:r>
          </a:p>
        </p:txBody>
      </p:sp>
    </p:spTree>
    <p:extLst>
      <p:ext uri="{BB962C8B-B14F-4D97-AF65-F5344CB8AC3E}">
        <p14:creationId xmlns:p14="http://schemas.microsoft.com/office/powerpoint/2010/main" val="6999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611188" y="149225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LONG-TERM MARGINAL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COSTS</a:t>
            </a:r>
            <a:endParaRPr lang="de-DE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5949280"/>
            <a:ext cx="74168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966156" y="1916831"/>
            <a:ext cx="5443" cy="403244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16654" y="3040062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smtClean="0"/>
              <a:t>Costs </a:t>
            </a:r>
            <a:r>
              <a:rPr lang="de-DE" sz="2000" dirty="0"/>
              <a:t>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4401106"/>
            <a:ext cx="864096" cy="1548173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84168" y="2090465"/>
            <a:ext cx="864096" cy="3858814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3728" y="3032956"/>
            <a:ext cx="864096" cy="136815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5536" y="6254079"/>
            <a:ext cx="304800" cy="304800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7928" y="625975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Capital costs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87824" y="6254079"/>
            <a:ext cx="304800" cy="30480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5864" y="6254079"/>
            <a:ext cx="304800" cy="3048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39952" y="2852936"/>
            <a:ext cx="864096" cy="3096341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87823" y="625975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Operation/Fuel costs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619944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 costs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23728" y="2672916"/>
            <a:ext cx="86409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39952" y="2420888"/>
            <a:ext cx="864096" cy="432048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50669" y="20904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59305" y="182885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Nuclear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940557" y="2281337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1146321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Cheapest:</a:t>
            </a:r>
            <a:r>
              <a:rPr lang="en-US" sz="2800" dirty="0" smtClean="0"/>
              <a:t>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128866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3143" y="987425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84168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7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13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611188" y="149225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SHORT-TERM MARGINAL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COSTS</a:t>
            </a:r>
            <a:endParaRPr lang="de-DE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5949280"/>
            <a:ext cx="74168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966156" y="1916831"/>
            <a:ext cx="5443" cy="403244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16654" y="3040062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smtClean="0"/>
              <a:t>Costs </a:t>
            </a:r>
            <a:r>
              <a:rPr lang="de-DE" sz="2000" dirty="0"/>
              <a:t>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2246" y="4581130"/>
            <a:ext cx="864096" cy="136815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40122" y="6254079"/>
            <a:ext cx="304800" cy="30480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5864" y="6254079"/>
            <a:ext cx="304800" cy="3048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6558" y="621601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Operation/Fuel costs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619944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 costs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32246" y="4211083"/>
            <a:ext cx="86409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1634" y="5517230"/>
            <a:ext cx="864096" cy="432048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50669" y="20904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20987" y="474198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Nuclear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2160" y="5210034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1146321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Cheapest:</a:t>
            </a:r>
            <a:r>
              <a:rPr lang="en-US" sz="2800" dirty="0" smtClean="0"/>
              <a:t>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128866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3143" y="987425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84168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13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35496" y="18864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3 ENVIRONMENTAL </a:t>
            </a:r>
            <a:br>
              <a:rPr lang="de-DE" sz="4000" b="1" dirty="0">
                <a:solidFill>
                  <a:srgbClr val="FF0000"/>
                </a:solidFill>
              </a:rPr>
            </a:br>
            <a:r>
              <a:rPr lang="de-DE" sz="4000" b="1" dirty="0">
                <a:solidFill>
                  <a:srgbClr val="FF0000"/>
                </a:solidFill>
              </a:rPr>
              <a:t>ASPECTS – THE CO2-PRICE </a:t>
            </a:r>
            <a:endParaRPr lang="de-DE" sz="4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30219" cy="539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0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 rot="-5400000">
            <a:off x="-764380" y="5164931"/>
            <a:ext cx="2284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/>
              <a:t>EURO/kWh</a:t>
            </a:r>
            <a:endParaRPr lang="de-DE" sz="2400" b="1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443663" y="6400800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/>
              <a:t>kWh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755650" y="6308725"/>
            <a:ext cx="7056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7199313" y="3500438"/>
            <a:ext cx="1944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/>
              <a:t>Market price without ET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2339975" y="3789363"/>
            <a:ext cx="50561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755650" y="1196975"/>
            <a:ext cx="0" cy="513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 rot="-5400000">
            <a:off x="-298450" y="2898775"/>
            <a:ext cx="960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P</a:t>
            </a:r>
            <a:r>
              <a:rPr lang="de-DE" sz="3200" b="1" baseline="-25000">
                <a:solidFill>
                  <a:srgbClr val="0000FF"/>
                </a:solidFill>
              </a:rPr>
              <a:t>Cert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679450" y="4029075"/>
            <a:ext cx="32194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600" b="1">
                <a:solidFill>
                  <a:srgbClr val="FF0000"/>
                </a:solidFill>
              </a:rPr>
              <a:t>Total producer </a:t>
            </a:r>
            <a:br>
              <a:rPr lang="de-DE" sz="2600" b="1">
                <a:solidFill>
                  <a:srgbClr val="FF0000"/>
                </a:solidFill>
              </a:rPr>
            </a:br>
            <a:r>
              <a:rPr lang="de-DE" sz="2600" b="1">
                <a:solidFill>
                  <a:srgbClr val="FF0000"/>
                </a:solidFill>
              </a:rPr>
              <a:t> surplus electricity</a:t>
            </a:r>
            <a:r>
              <a:rPr lang="de-DE" sz="3200" b="1">
                <a:solidFill>
                  <a:srgbClr val="FF0000"/>
                </a:solidFill>
              </a:rPr>
              <a:t> </a:t>
            </a:r>
            <a:endParaRPr lang="de-DE" sz="3200" b="1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140200" y="5157788"/>
            <a:ext cx="2393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009900"/>
                </a:solidFill>
              </a:rPr>
              <a:t>Cost curve 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 flipV="1">
            <a:off x="3924300" y="46529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971550" y="2781300"/>
            <a:ext cx="379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FF0000"/>
                </a:solidFill>
              </a:rPr>
              <a:t>„Windfall profits“! </a:t>
            </a:r>
            <a:endParaRPr lang="de-DE" sz="3200" b="1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68313" y="2636838"/>
            <a:ext cx="0" cy="1125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02" name="Line 14"/>
          <p:cNvSpPr>
            <a:spLocks noChangeShapeType="1"/>
          </p:cNvSpPr>
          <p:nvPr/>
        </p:nvSpPr>
        <p:spPr bwMode="auto">
          <a:xfrm flipH="1" flipV="1">
            <a:off x="755650" y="3789363"/>
            <a:ext cx="6480175" cy="0"/>
          </a:xfrm>
          <a:prstGeom prst="line">
            <a:avLst/>
          </a:prstGeom>
          <a:noFill/>
          <a:ln w="730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252413" y="26368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252413" y="37893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50825" y="476250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200" b="1">
                <a:solidFill>
                  <a:srgbClr val="0000FF"/>
                </a:solidFill>
              </a:rPr>
              <a:t>EMISSION TRADING‘S </a:t>
            </a:r>
            <a:br>
              <a:rPr lang="de-DE" sz="3200" b="1">
                <a:solidFill>
                  <a:srgbClr val="0000FF"/>
                </a:solidFill>
              </a:rPr>
            </a:br>
            <a:r>
              <a:rPr lang="de-DE" sz="3200" b="1">
                <a:solidFill>
                  <a:srgbClr val="0000FF"/>
                </a:solidFill>
              </a:rPr>
              <a:t>BENEFIT FOR ELECTRIC UTILITIES</a:t>
            </a:r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755650" y="3860800"/>
            <a:ext cx="6337300" cy="1873250"/>
          </a:xfrm>
          <a:custGeom>
            <a:avLst/>
            <a:gdLst>
              <a:gd name="T0" fmla="*/ 0 w 3992"/>
              <a:gd name="T1" fmla="*/ 2147483647 h 1406"/>
              <a:gd name="T2" fmla="*/ 2147483647 w 3992"/>
              <a:gd name="T3" fmla="*/ 2147483647 h 1406"/>
              <a:gd name="T4" fmla="*/ 2147483647 w 3992"/>
              <a:gd name="T5" fmla="*/ 2147483647 h 1406"/>
              <a:gd name="T6" fmla="*/ 2147483647 w 3992"/>
              <a:gd name="T7" fmla="*/ 2147483647 h 1406"/>
              <a:gd name="T8" fmla="*/ 2147483647 w 3992"/>
              <a:gd name="T9" fmla="*/ 0 h 1406"/>
              <a:gd name="T10" fmla="*/ 2147483647 w 3992"/>
              <a:gd name="T11" fmla="*/ 0 h 14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92" h="1406">
                <a:moveTo>
                  <a:pt x="0" y="1406"/>
                </a:moveTo>
                <a:lnTo>
                  <a:pt x="953" y="1406"/>
                </a:lnTo>
                <a:lnTo>
                  <a:pt x="953" y="1088"/>
                </a:lnTo>
                <a:lnTo>
                  <a:pt x="1996" y="1088"/>
                </a:lnTo>
                <a:lnTo>
                  <a:pt x="1996" y="0"/>
                </a:lnTo>
                <a:lnTo>
                  <a:pt x="3992" y="0"/>
                </a:lnTo>
              </a:path>
            </a:pathLst>
          </a:custGeom>
          <a:noFill/>
          <a:ln w="8572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2268538" y="573405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3924300" y="53006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437188" y="3213100"/>
            <a:ext cx="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10" name="Freeform 22" descr="Diagonal weit nach unten"/>
          <p:cNvSpPr>
            <a:spLocks/>
          </p:cNvSpPr>
          <p:nvPr/>
        </p:nvSpPr>
        <p:spPr bwMode="auto">
          <a:xfrm>
            <a:off x="3924300" y="2636838"/>
            <a:ext cx="2879725" cy="1150937"/>
          </a:xfrm>
          <a:custGeom>
            <a:avLst/>
            <a:gdLst>
              <a:gd name="T0" fmla="*/ 0 w 1814"/>
              <a:gd name="T1" fmla="*/ 2147483647 h 680"/>
              <a:gd name="T2" fmla="*/ 0 w 1814"/>
              <a:gd name="T3" fmla="*/ 2147483647 h 680"/>
              <a:gd name="T4" fmla="*/ 2147483647 w 1814"/>
              <a:gd name="T5" fmla="*/ 2147483647 h 680"/>
              <a:gd name="T6" fmla="*/ 2147483647 w 1814"/>
              <a:gd name="T7" fmla="*/ 0 h 680"/>
              <a:gd name="T8" fmla="*/ 2147483647 w 1814"/>
              <a:gd name="T9" fmla="*/ 0 h 680"/>
              <a:gd name="T10" fmla="*/ 2147483647 w 1814"/>
              <a:gd name="T11" fmla="*/ 2147483647 h 680"/>
              <a:gd name="T12" fmla="*/ 0 w 1814"/>
              <a:gd name="T13" fmla="*/ 2147483647 h 6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14" h="680">
                <a:moveTo>
                  <a:pt x="0" y="680"/>
                </a:moveTo>
                <a:lnTo>
                  <a:pt x="0" y="454"/>
                </a:lnTo>
                <a:lnTo>
                  <a:pt x="953" y="454"/>
                </a:lnTo>
                <a:lnTo>
                  <a:pt x="953" y="0"/>
                </a:lnTo>
                <a:lnTo>
                  <a:pt x="1814" y="0"/>
                </a:lnTo>
                <a:lnTo>
                  <a:pt x="1814" y="680"/>
                </a:lnTo>
                <a:lnTo>
                  <a:pt x="0" y="680"/>
                </a:lnTo>
                <a:close/>
              </a:path>
            </a:pathLst>
          </a:custGeom>
          <a:pattFill prst="wdDnDiag">
            <a:fgClr>
              <a:srgbClr val="FF99CC"/>
            </a:fgClr>
            <a:bgClr>
              <a:schemeClr val="bg1"/>
            </a:bgClr>
          </a:pattFill>
          <a:ln w="34925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11" name="Line 23"/>
          <p:cNvSpPr>
            <a:spLocks noChangeShapeType="1"/>
          </p:cNvSpPr>
          <p:nvPr/>
        </p:nvSpPr>
        <p:spPr bwMode="auto">
          <a:xfrm flipH="1" flipV="1">
            <a:off x="5795963" y="3357563"/>
            <a:ext cx="360362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5508625" y="4292600"/>
            <a:ext cx="24542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/>
              <a:t>CO2-certificates </a:t>
            </a:r>
            <a:br>
              <a:rPr lang="de-DE" sz="2400"/>
            </a:br>
            <a:r>
              <a:rPr lang="de-DE" sz="2400"/>
              <a:t>allocation plan</a:t>
            </a:r>
            <a:r>
              <a:rPr lang="de-DE" sz="2800" b="1">
                <a:solidFill>
                  <a:srgbClr val="FF0000"/>
                </a:solidFill>
              </a:rPr>
              <a:t> </a:t>
            </a:r>
            <a:endParaRPr lang="de-DE" sz="3200" b="1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7019925" y="2205038"/>
            <a:ext cx="504825" cy="4103687"/>
          </a:xfrm>
          <a:prstGeom prst="line">
            <a:avLst/>
          </a:prstGeom>
          <a:noFill/>
          <a:ln w="730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484438" y="5805488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Nuclear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900113" y="5805488"/>
            <a:ext cx="106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Hydro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84663" y="5805488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Gas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6156325" y="5805488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Coal</a:t>
            </a:r>
          </a:p>
        </p:txBody>
      </p:sp>
      <p:sp>
        <p:nvSpPr>
          <p:cNvPr id="421918" name="Rectangle 30"/>
          <p:cNvSpPr>
            <a:spLocks noChangeArrowheads="1"/>
          </p:cNvSpPr>
          <p:nvPr/>
        </p:nvSpPr>
        <p:spPr bwMode="auto">
          <a:xfrm>
            <a:off x="755650" y="2636838"/>
            <a:ext cx="5976938" cy="1152525"/>
          </a:xfrm>
          <a:prstGeom prst="rect">
            <a:avLst/>
          </a:prstGeom>
          <a:noFill/>
          <a:ln w="730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19" name="Rectangle 31" descr="Diagonal weit nach unten"/>
          <p:cNvSpPr>
            <a:spLocks noChangeArrowheads="1"/>
          </p:cNvSpPr>
          <p:nvPr/>
        </p:nvSpPr>
        <p:spPr bwMode="auto">
          <a:xfrm>
            <a:off x="6804025" y="2636838"/>
            <a:ext cx="217488" cy="1152525"/>
          </a:xfrm>
          <a:prstGeom prst="rect">
            <a:avLst/>
          </a:prstGeom>
          <a:pattFill prst="wdDnDiag">
            <a:fgClr>
              <a:srgbClr val="000000"/>
            </a:fgClr>
            <a:bgClr>
              <a:schemeClr val="bg1"/>
            </a:bgClr>
          </a:pattFill>
          <a:ln w="730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20" name="Text Box 32"/>
          <p:cNvSpPr txBox="1">
            <a:spLocks noChangeArrowheads="1"/>
          </p:cNvSpPr>
          <p:nvPr/>
        </p:nvSpPr>
        <p:spPr bwMode="auto">
          <a:xfrm>
            <a:off x="6624638" y="1484313"/>
            <a:ext cx="25193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200" b="1"/>
              <a:t>CO2-certificates </a:t>
            </a:r>
            <a:br>
              <a:rPr lang="de-DE" sz="2200" b="1"/>
            </a:br>
            <a:r>
              <a:rPr lang="de-DE" sz="2200" b="1"/>
              <a:t>purchased on the</a:t>
            </a:r>
            <a:br>
              <a:rPr lang="de-DE" sz="2200" b="1"/>
            </a:br>
            <a:r>
              <a:rPr lang="de-DE" sz="2200" b="1"/>
              <a:t> market</a:t>
            </a:r>
            <a:r>
              <a:rPr lang="de-DE" sz="2400"/>
              <a:t> </a:t>
            </a:r>
            <a:endParaRPr lang="de-DE" sz="2400" b="1"/>
          </a:p>
        </p:txBody>
      </p:sp>
      <p:sp>
        <p:nvSpPr>
          <p:cNvPr id="421921" name="Line 33"/>
          <p:cNvSpPr>
            <a:spLocks noChangeShapeType="1"/>
          </p:cNvSpPr>
          <p:nvPr/>
        </p:nvSpPr>
        <p:spPr bwMode="auto">
          <a:xfrm flipH="1">
            <a:off x="6877050" y="2852738"/>
            <a:ext cx="790575" cy="647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7451725" y="5157788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 flipH="1" flipV="1">
            <a:off x="755650" y="2636838"/>
            <a:ext cx="6480175" cy="0"/>
          </a:xfrm>
          <a:prstGeom prst="line">
            <a:avLst/>
          </a:prstGeom>
          <a:noFill/>
          <a:ln w="730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24" name="Text Box 36"/>
          <p:cNvSpPr txBox="1">
            <a:spLocks noChangeArrowheads="1"/>
          </p:cNvSpPr>
          <p:nvPr/>
        </p:nvSpPr>
        <p:spPr bwMode="auto">
          <a:xfrm>
            <a:off x="827088" y="1773238"/>
            <a:ext cx="1944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/>
              <a:t>Market price with ET</a:t>
            </a:r>
          </a:p>
        </p:txBody>
      </p:sp>
    </p:spTree>
    <p:extLst>
      <p:ext uri="{BB962C8B-B14F-4D97-AF65-F5344CB8AC3E}">
        <p14:creationId xmlns:p14="http://schemas.microsoft.com/office/powerpoint/2010/main" val="5776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  <p:bldP spid="421897" grpId="0"/>
      <p:bldP spid="421900" grpId="0"/>
      <p:bldP spid="421902" grpId="0" animBg="1"/>
      <p:bldP spid="421910" grpId="0" animBg="1"/>
      <p:bldP spid="421911" grpId="0" animBg="1"/>
      <p:bldP spid="421912" grpId="0"/>
      <p:bldP spid="421918" grpId="0" animBg="1"/>
      <p:bldP spid="421919" grpId="0" animBg="1"/>
      <p:bldP spid="421920" grpId="0"/>
      <p:bldP spid="421921" grpId="0" animBg="1"/>
      <p:bldP spid="421923" grpId="0" animBg="1"/>
      <p:bldP spid="4219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81075"/>
            <a:ext cx="8964613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86463" y="3363913"/>
            <a:ext cx="3157537" cy="2235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b="1"/>
              <a:t>1. UK &amp; Ireland</a:t>
            </a:r>
            <a:br>
              <a:rPr lang="de-DE" sz="2000" b="1"/>
            </a:br>
            <a:r>
              <a:rPr lang="de-DE" sz="2000" b="1"/>
              <a:t>2. Nordic countries</a:t>
            </a:r>
            <a:br>
              <a:rPr lang="de-DE" sz="2000" b="1"/>
            </a:br>
            <a:r>
              <a:rPr lang="de-DE" sz="2000" b="1"/>
              <a:t>3. Iberian peninsula</a:t>
            </a:r>
          </a:p>
          <a:p>
            <a:pPr eaLnBrk="1" hangingPunct="1"/>
            <a:r>
              <a:rPr lang="de-DE" sz="2000" b="1"/>
              <a:t>4. Italy</a:t>
            </a:r>
          </a:p>
          <a:p>
            <a:pPr eaLnBrk="1" hangingPunct="1"/>
            <a:r>
              <a:rPr lang="de-DE" sz="2000" b="1"/>
              <a:t>5. Western Europe</a:t>
            </a:r>
          </a:p>
          <a:p>
            <a:pPr eaLnBrk="1" hangingPunct="1"/>
            <a:r>
              <a:rPr lang="de-DE" sz="2000" b="1"/>
              <a:t>6. Eastern Europe</a:t>
            </a:r>
          </a:p>
          <a:p>
            <a:pPr eaLnBrk="1" hangingPunct="1"/>
            <a:r>
              <a:rPr lang="de-DE" sz="2000" b="1"/>
              <a:t>7. South-Eastern Europe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716463" y="4516438"/>
            <a:ext cx="73025" cy="1008062"/>
          </a:xfrm>
          <a:prstGeom prst="line">
            <a:avLst/>
          </a:prstGeom>
          <a:noFill/>
          <a:ln w="349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8964612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400" b="1"/>
              <a:t>EUROPEAN ELECTRICITY SUB-MARKETS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076825" y="4659313"/>
            <a:ext cx="361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Times New Roman" pitchFamily="18" charset="0"/>
              </a:rPr>
              <a:t>6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148263" y="5811838"/>
            <a:ext cx="361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Times New Roman" pitchFamily="18" charset="0"/>
              </a:rPr>
              <a:t>7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708400" y="4803775"/>
            <a:ext cx="3619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Times New Roman" pitchFamily="18" charset="0"/>
              </a:rPr>
              <a:t>5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-252413" y="269875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>
                <a:solidFill>
                  <a:srgbClr val="FF0000"/>
                </a:solidFill>
              </a:rPr>
              <a:t>4 HOW PRICES </a:t>
            </a:r>
            <a:br>
              <a:rPr lang="de-DE" sz="4000" b="1">
                <a:solidFill>
                  <a:srgbClr val="FF0000"/>
                </a:solidFill>
              </a:rPr>
            </a:br>
            <a:r>
              <a:rPr lang="de-DE" sz="4000" b="1">
                <a:solidFill>
                  <a:srgbClr val="FF0000"/>
                </a:solidFill>
              </a:rPr>
              <a:t>DEVELOPED IN EUROPE </a:t>
            </a:r>
            <a:endParaRPr lang="de-DE" sz="4400">
              <a:solidFill>
                <a:schemeClr val="tx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16463" y="4441316"/>
            <a:ext cx="73025" cy="115779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48692" y="4418071"/>
            <a:ext cx="73025" cy="1157797"/>
          </a:xfrm>
          <a:prstGeom prst="line">
            <a:avLst/>
          </a:prstGeom>
          <a:ln w="476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7544" y="196155"/>
            <a:ext cx="7559675" cy="858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SPOT MARKET PRICES IN EUROPE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2213"/>
            <a:ext cx="7806512" cy="56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9712" y="836712"/>
            <a:ext cx="7345114" cy="86183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 altLang="en-US" sz="3200" b="1" dirty="0">
                <a:solidFill>
                  <a:srgbClr val="FF0000"/>
                </a:solidFill>
              </a:rPr>
              <a:t/>
            </a:r>
            <a:br>
              <a:rPr lang="de-DE" altLang="en-US" sz="3200" b="1" dirty="0">
                <a:solidFill>
                  <a:srgbClr val="FF0000"/>
                </a:solidFill>
              </a:rPr>
            </a:br>
            <a:r>
              <a:rPr lang="de-DE" altLang="en-US" sz="3200" b="1" dirty="0"/>
              <a:t>AT, DE, FR, CZ, PL </a:t>
            </a:r>
            <a:r>
              <a:rPr lang="de-DE" altLang="en-US" sz="3200" b="1" dirty="0">
                <a:sym typeface="Wingdings" pitchFamily="2" charset="2"/>
              </a:rPr>
              <a:t> </a:t>
            </a:r>
            <a:r>
              <a:rPr lang="de-DE" altLang="en-US" sz="3200" b="1" dirty="0" smtClean="0">
                <a:sym typeface="Wingdings" pitchFamily="2" charset="2"/>
              </a:rPr>
              <a:t/>
            </a:r>
            <a:br>
              <a:rPr lang="de-DE" altLang="en-US" sz="3200" b="1" dirty="0" smtClean="0">
                <a:sym typeface="Wingdings" pitchFamily="2" charset="2"/>
              </a:rPr>
            </a:br>
            <a:r>
              <a:rPr lang="de-DE" altLang="en-US" sz="3200" b="1" dirty="0" err="1" smtClean="0">
                <a:sym typeface="Wingdings" pitchFamily="2" charset="2"/>
              </a:rPr>
              <a:t>One</a:t>
            </a:r>
            <a:r>
              <a:rPr lang="de-DE" altLang="en-US" sz="3200" b="1" dirty="0" smtClean="0">
                <a:sym typeface="Wingdings" pitchFamily="2" charset="2"/>
              </a:rPr>
              <a:t> </a:t>
            </a:r>
            <a:r>
              <a:rPr lang="de-DE" altLang="en-US" sz="3200" b="1" dirty="0" err="1">
                <a:sym typeface="Wingdings" pitchFamily="2" charset="2"/>
              </a:rPr>
              <a:t>market</a:t>
            </a:r>
            <a:r>
              <a:rPr lang="de-DE" altLang="en-US" sz="3200" b="1" dirty="0">
                <a:sym typeface="Wingdings" pitchFamily="2" charset="2"/>
              </a:rPr>
              <a:t>! </a:t>
            </a:r>
            <a:endParaRPr lang="de-DE" altLang="en-US" sz="3200" b="1" dirty="0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6156325" y="1776413"/>
            <a:ext cx="1152525" cy="2303462"/>
          </a:xfrm>
          <a:prstGeom prst="straightConnector1">
            <a:avLst/>
          </a:prstGeom>
          <a:noFill/>
          <a:ln w="98425" algn="ctr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52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611188" y="6188075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783388" y="5045075"/>
            <a:ext cx="838200" cy="11430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92188" y="1692275"/>
            <a:ext cx="1066800" cy="44958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59588" y="5349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A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220788" y="31400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I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287588" y="5045075"/>
            <a:ext cx="838200" cy="11430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430588" y="5045075"/>
            <a:ext cx="838200" cy="11430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497388" y="5045075"/>
            <a:ext cx="838200" cy="11430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63788" y="5349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A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506788" y="5349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A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573588" y="5349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A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6017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7447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38877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9545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72405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725988" y="641667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3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735388" y="641667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2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592388" y="641667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1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011988" y="6416675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n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487988" y="6416675"/>
            <a:ext cx="116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. . . . . . .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373188" y="641667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0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4" name="Freeform 24"/>
          <p:cNvSpPr>
            <a:spLocks/>
          </p:cNvSpPr>
          <p:nvPr/>
        </p:nvSpPr>
        <p:spPr bwMode="auto">
          <a:xfrm>
            <a:off x="2211388" y="1692275"/>
            <a:ext cx="5029200" cy="3352800"/>
          </a:xfrm>
          <a:custGeom>
            <a:avLst/>
            <a:gdLst>
              <a:gd name="T0" fmla="*/ 0 w 3168"/>
              <a:gd name="T1" fmla="*/ 0 h 2016"/>
              <a:gd name="T2" fmla="*/ 2147483647 w 3168"/>
              <a:gd name="T3" fmla="*/ 2147483647 h 2016"/>
              <a:gd name="T4" fmla="*/ 2147483647 w 3168"/>
              <a:gd name="T5" fmla="*/ 2147483647 h 2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8" h="2016">
                <a:moveTo>
                  <a:pt x="0" y="0"/>
                </a:moveTo>
                <a:cubicBezTo>
                  <a:pt x="720" y="120"/>
                  <a:pt x="1440" y="240"/>
                  <a:pt x="1968" y="576"/>
                </a:cubicBezTo>
                <a:cubicBezTo>
                  <a:pt x="2496" y="912"/>
                  <a:pt x="2832" y="1464"/>
                  <a:pt x="3168" y="201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2211388" y="1844675"/>
            <a:ext cx="457200" cy="3200400"/>
          </a:xfrm>
          <a:custGeom>
            <a:avLst/>
            <a:gdLst>
              <a:gd name="T0" fmla="*/ 0 w 3168"/>
              <a:gd name="T1" fmla="*/ 0 h 2016"/>
              <a:gd name="T2" fmla="*/ 2147483647 w 3168"/>
              <a:gd name="T3" fmla="*/ 2147483647 h 2016"/>
              <a:gd name="T4" fmla="*/ 2147483647 w 3168"/>
              <a:gd name="T5" fmla="*/ 2147483647 h 2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8" h="2016">
                <a:moveTo>
                  <a:pt x="0" y="0"/>
                </a:moveTo>
                <a:cubicBezTo>
                  <a:pt x="720" y="120"/>
                  <a:pt x="1440" y="240"/>
                  <a:pt x="1968" y="576"/>
                </a:cubicBezTo>
                <a:cubicBezTo>
                  <a:pt x="2496" y="912"/>
                  <a:pt x="2832" y="1464"/>
                  <a:pt x="3168" y="201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Freeform 26"/>
          <p:cNvSpPr>
            <a:spLocks/>
          </p:cNvSpPr>
          <p:nvPr/>
        </p:nvSpPr>
        <p:spPr bwMode="auto">
          <a:xfrm>
            <a:off x="2363788" y="1844675"/>
            <a:ext cx="1524000" cy="3200400"/>
          </a:xfrm>
          <a:custGeom>
            <a:avLst/>
            <a:gdLst>
              <a:gd name="T0" fmla="*/ 0 w 3168"/>
              <a:gd name="T1" fmla="*/ 0 h 2016"/>
              <a:gd name="T2" fmla="*/ 2147483647 w 3168"/>
              <a:gd name="T3" fmla="*/ 2147483647 h 2016"/>
              <a:gd name="T4" fmla="*/ 2147483647 w 3168"/>
              <a:gd name="T5" fmla="*/ 2147483647 h 2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8" h="2016">
                <a:moveTo>
                  <a:pt x="0" y="0"/>
                </a:moveTo>
                <a:cubicBezTo>
                  <a:pt x="720" y="120"/>
                  <a:pt x="1440" y="240"/>
                  <a:pt x="1968" y="576"/>
                </a:cubicBezTo>
                <a:cubicBezTo>
                  <a:pt x="2496" y="912"/>
                  <a:pt x="2832" y="1464"/>
                  <a:pt x="3168" y="201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Freeform 27"/>
          <p:cNvSpPr>
            <a:spLocks/>
          </p:cNvSpPr>
          <p:nvPr/>
        </p:nvSpPr>
        <p:spPr bwMode="auto">
          <a:xfrm>
            <a:off x="2439988" y="1768475"/>
            <a:ext cx="2514600" cy="3276600"/>
          </a:xfrm>
          <a:custGeom>
            <a:avLst/>
            <a:gdLst>
              <a:gd name="T0" fmla="*/ 0 w 3168"/>
              <a:gd name="T1" fmla="*/ 0 h 2016"/>
              <a:gd name="T2" fmla="*/ 2147483647 w 3168"/>
              <a:gd name="T3" fmla="*/ 2147483647 h 2016"/>
              <a:gd name="T4" fmla="*/ 2147483647 w 3168"/>
              <a:gd name="T5" fmla="*/ 2147483647 h 2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8" h="2016">
                <a:moveTo>
                  <a:pt x="0" y="0"/>
                </a:moveTo>
                <a:cubicBezTo>
                  <a:pt x="720" y="120"/>
                  <a:pt x="1440" y="240"/>
                  <a:pt x="1968" y="576"/>
                </a:cubicBezTo>
                <a:cubicBezTo>
                  <a:pt x="2496" y="912"/>
                  <a:pt x="2832" y="1464"/>
                  <a:pt x="3168" y="201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3762375" y="1628775"/>
            <a:ext cx="5346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sz="2400" b="1"/>
              <a:t>Distribute investments to annuities </a:t>
            </a:r>
            <a:br>
              <a:rPr lang="de-DE" sz="2400" b="1"/>
            </a:br>
            <a:r>
              <a:rPr lang="de-DE" sz="2400" b="1"/>
              <a:t>(annual payback amounts)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2522538" y="765175"/>
            <a:ext cx="35464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de-AT" sz="2800" b="1">
                <a:solidFill>
                  <a:srgbClr val="0000FF"/>
                </a:solidFill>
              </a:rPr>
              <a:t>ANNUITY METHOD</a:t>
            </a:r>
            <a:r>
              <a:rPr lang="de-AT" sz="4000" b="1">
                <a:solidFill>
                  <a:srgbClr val="0000FF"/>
                </a:solidFill>
              </a:rPr>
              <a:t> </a:t>
            </a:r>
            <a:endParaRPr lang="de-AT" sz="4000">
              <a:solidFill>
                <a:srgbClr val="0000FF"/>
              </a:solidFill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1779588" y="42863"/>
            <a:ext cx="5075237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AT" sz="3600" b="1">
                <a:solidFill>
                  <a:srgbClr val="FF0000"/>
                </a:solidFill>
              </a:rPr>
              <a:t>5 ELECTRICITY </a:t>
            </a:r>
            <a:br>
              <a:rPr lang="de-AT" sz="3600" b="1">
                <a:solidFill>
                  <a:srgbClr val="FF0000"/>
                </a:solidFill>
              </a:rPr>
            </a:br>
            <a:r>
              <a:rPr lang="de-AT" sz="3600" b="1">
                <a:solidFill>
                  <a:srgbClr val="FF0000"/>
                </a:solidFill>
              </a:rPr>
              <a:t>GENERATION COSTS</a:t>
            </a:r>
            <a:r>
              <a:rPr lang="de-AT" sz="4000" b="1">
                <a:solidFill>
                  <a:srgbClr val="FF0000"/>
                </a:solidFill>
              </a:rPr>
              <a:t> </a:t>
            </a:r>
            <a:endParaRPr lang="de-AT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180975" y="307975"/>
            <a:ext cx="957738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Investment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generation</a:t>
            </a:r>
            <a:r>
              <a:rPr lang="de-AT" sz="3200" dirty="0"/>
              <a:t> </a:t>
            </a:r>
            <a:r>
              <a:rPr lang="de-AT" sz="3200" b="1" dirty="0" err="1">
                <a:solidFill>
                  <a:srgbClr val="FF0000"/>
                </a:solidFill>
              </a:rPr>
              <a:t>Conventional</a:t>
            </a:r>
            <a:r>
              <a:rPr lang="de-AT" sz="3200" b="1" dirty="0">
                <a:solidFill>
                  <a:srgbClr val="FF0000"/>
                </a:solidFill>
              </a:rPr>
              <a:t> </a:t>
            </a:r>
            <a:r>
              <a:rPr lang="de-AT" sz="3200" b="1" dirty="0" smtClean="0">
                <a:solidFill>
                  <a:srgbClr val="FF0000"/>
                </a:solidFill>
              </a:rPr>
              <a:t>2014 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17240"/>
            <a:ext cx="7519681" cy="51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4213" y="-26988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800" b="1">
                <a:solidFill>
                  <a:srgbClr val="FF0000"/>
                </a:solidFill>
              </a:rPr>
              <a:t>SURVEY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693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>
                <a:solidFill>
                  <a:srgbClr val="0000FF"/>
                </a:solidFill>
              </a:rPr>
              <a:t>  1. Introduction: Historical background </a:t>
            </a:r>
            <a:endParaRPr lang="de-DE" sz="4000" b="1">
              <a:solidFill>
                <a:srgbClr val="0000FF"/>
              </a:solidFill>
            </a:endParaRPr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215900" y="3287713"/>
            <a:ext cx="81375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de-DE" sz="3600" b="1">
                <a:solidFill>
                  <a:srgbClr val="0000FF"/>
                </a:solidFill>
              </a:rPr>
              <a:t>  4. How prices developed in Europe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52561" y="4721225"/>
            <a:ext cx="820405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</a:t>
            </a:r>
            <a:r>
              <a:rPr lang="de-DE" sz="3600" b="1" dirty="0" smtClean="0">
                <a:solidFill>
                  <a:srgbClr val="0000FF"/>
                </a:solidFill>
              </a:rPr>
              <a:t>6. </a:t>
            </a:r>
            <a:r>
              <a:rPr lang="de-DE" sz="3600" b="1" dirty="0" err="1" smtClean="0">
                <a:solidFill>
                  <a:srgbClr val="0000FF"/>
                </a:solidFill>
              </a:rPr>
              <a:t>Recent</a:t>
            </a:r>
            <a:r>
              <a:rPr lang="de-DE" sz="3600" b="1" dirty="0" smtClean="0">
                <a:solidFill>
                  <a:srgbClr val="0000FF"/>
                </a:solidFill>
              </a:rPr>
              <a:t> </a:t>
            </a:r>
            <a:r>
              <a:rPr lang="de-DE" sz="3600" b="1" dirty="0" err="1" smtClean="0">
                <a:solidFill>
                  <a:srgbClr val="0000FF"/>
                </a:solidFill>
              </a:rPr>
              <a:t>developments</a:t>
            </a:r>
            <a:r>
              <a:rPr lang="de-DE" sz="3600" b="1" dirty="0" smtClean="0">
                <a:solidFill>
                  <a:srgbClr val="0000FF"/>
                </a:solidFill>
              </a:rPr>
              <a:t> </a:t>
            </a:r>
            <a:r>
              <a:rPr lang="de-DE" sz="3600" b="1" dirty="0" err="1" smtClean="0">
                <a:solidFill>
                  <a:srgbClr val="0000FF"/>
                </a:solidFill>
              </a:rPr>
              <a:t>of</a:t>
            </a:r>
            <a:r>
              <a:rPr lang="de-DE" sz="3600" b="1" dirty="0" smtClean="0">
                <a:solidFill>
                  <a:srgbClr val="0000FF"/>
                </a:solidFill>
              </a:rPr>
              <a:t> </a:t>
            </a:r>
            <a:r>
              <a:rPr lang="de-DE" sz="3600" b="1" dirty="0" err="1" smtClean="0">
                <a:solidFill>
                  <a:srgbClr val="0000FF"/>
                </a:solidFill>
              </a:rPr>
              <a:t>nuclear</a:t>
            </a:r>
            <a:endParaRPr lang="de-DE" sz="3600" b="1" dirty="0">
              <a:solidFill>
                <a:srgbClr val="0000FF"/>
              </a:solidFill>
            </a:endParaRP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179388" y="1747838"/>
            <a:ext cx="91440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>
                <a:solidFill>
                  <a:srgbClr val="0000FF"/>
                </a:solidFill>
              </a:rPr>
              <a:t>  2. How prices come about (theory)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179388" y="2530475"/>
            <a:ext cx="91440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3. Environmental issues: CO2-prices</a:t>
            </a:r>
          </a:p>
        </p:txBody>
      </p:sp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252413" y="3963988"/>
            <a:ext cx="91440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5. Electricity generation costs </a:t>
            </a:r>
          </a:p>
        </p:txBody>
      </p:sp>
      <p:sp>
        <p:nvSpPr>
          <p:cNvPr id="402448" name="Text Box 16"/>
          <p:cNvSpPr txBox="1">
            <a:spLocks noChangeArrowheads="1"/>
          </p:cNvSpPr>
          <p:nvPr/>
        </p:nvSpPr>
        <p:spPr bwMode="auto">
          <a:xfrm>
            <a:off x="258763" y="6056246"/>
            <a:ext cx="734377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</a:t>
            </a:r>
            <a:r>
              <a:rPr lang="de-DE" sz="3600" b="1" dirty="0" smtClean="0">
                <a:solidFill>
                  <a:srgbClr val="0000FF"/>
                </a:solidFill>
              </a:rPr>
              <a:t>8. </a:t>
            </a:r>
            <a:r>
              <a:rPr lang="de-DE" sz="3600" b="1" dirty="0">
                <a:solidFill>
                  <a:srgbClr val="0000FF"/>
                </a:solidFill>
              </a:rPr>
              <a:t>Conclusions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2561" y="5408174"/>
            <a:ext cx="734377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</a:t>
            </a:r>
            <a:r>
              <a:rPr lang="de-DE" sz="3600" b="1" dirty="0" smtClean="0">
                <a:solidFill>
                  <a:srgbClr val="0000FF"/>
                </a:solidFill>
              </a:rPr>
              <a:t>7. </a:t>
            </a:r>
            <a:r>
              <a:rPr lang="de-DE" sz="3600" b="1" dirty="0">
                <a:solidFill>
                  <a:srgbClr val="0000FF"/>
                </a:solidFill>
              </a:rPr>
              <a:t>The role of Renewables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autoUpdateAnimBg="0"/>
      <p:bldP spid="402438" grpId="0" autoUpdateAnimBg="0"/>
      <p:bldP spid="402440" grpId="0" autoUpdateAnimBg="0"/>
      <p:bldP spid="402444" grpId="0" autoUpdateAnimBg="0"/>
      <p:bldP spid="402445" grpId="0" autoUpdateAnimBg="0"/>
      <p:bldP spid="402447" grpId="0" autoUpdateAnimBg="0"/>
      <p:bldP spid="402448" grpId="0" autoUpdateAnimBg="0"/>
      <p:bldP spid="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06283" cy="5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23850" y="188913"/>
            <a:ext cx="79200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>
                <a:solidFill>
                  <a:srgbClr val="FF0000"/>
                </a:solidFill>
              </a:rPr>
              <a:t>FUEL PRICES </a:t>
            </a:r>
            <a:r>
              <a:rPr lang="de-DE" sz="3600" b="1" dirty="0" smtClean="0">
                <a:solidFill>
                  <a:srgbClr val="FF0000"/>
                </a:solidFill>
              </a:rPr>
              <a:t>1999-2013</a:t>
            </a:r>
            <a:endParaRPr lang="de-DE" sz="4400" b="1" dirty="0">
              <a:solidFill>
                <a:srgbClr val="FF0000"/>
              </a:solidFill>
            </a:endParaRPr>
          </a:p>
        </p:txBody>
      </p:sp>
      <p:sp>
        <p:nvSpPr>
          <p:cNvPr id="448516" name="Line 4"/>
          <p:cNvSpPr>
            <a:spLocks noChangeShapeType="1"/>
          </p:cNvSpPr>
          <p:nvPr/>
        </p:nvSpPr>
        <p:spPr bwMode="auto">
          <a:xfrm flipH="1" flipV="1">
            <a:off x="6588125" y="4221086"/>
            <a:ext cx="1152226" cy="183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6467475" y="4405087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/>
              <a:t>Natural Gas</a:t>
            </a:r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 flipH="1" flipV="1">
            <a:off x="5618116" y="4797399"/>
            <a:ext cx="1258140" cy="503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6444208" y="530066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Hard coal</a:t>
            </a:r>
          </a:p>
        </p:txBody>
      </p:sp>
      <p:sp>
        <p:nvSpPr>
          <p:cNvPr id="448520" name="Line 8"/>
          <p:cNvSpPr>
            <a:spLocks noChangeShapeType="1"/>
          </p:cNvSpPr>
          <p:nvPr/>
        </p:nvSpPr>
        <p:spPr bwMode="auto">
          <a:xfrm flipH="1">
            <a:off x="4751162" y="1740694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1" name="Text Box 9"/>
          <p:cNvSpPr txBox="1">
            <a:spLocks noChangeArrowheads="1"/>
          </p:cNvSpPr>
          <p:nvPr/>
        </p:nvSpPr>
        <p:spPr bwMode="auto">
          <a:xfrm>
            <a:off x="4435475" y="1373982"/>
            <a:ext cx="215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Gas/coal price ratio</a:t>
            </a:r>
          </a:p>
        </p:txBody>
      </p:sp>
    </p:spTree>
    <p:extLst>
      <p:ext uri="{BB962C8B-B14F-4D97-AF65-F5344CB8AC3E}">
        <p14:creationId xmlns:p14="http://schemas.microsoft.com/office/powerpoint/2010/main" val="6385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/>
      <p:bldP spid="448517" grpId="0"/>
      <p:bldP spid="448518" grpId="0" animBg="1"/>
      <p:bldP spid="448519" grpId="0"/>
      <p:bldP spid="448520" grpId="0" animBg="1"/>
      <p:bldP spid="4485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528" y="1052513"/>
            <a:ext cx="84604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800" dirty="0">
                <a:solidFill>
                  <a:srgbClr val="0000FF"/>
                </a:solidFill>
              </a:rPr>
              <a:t>                         </a:t>
            </a:r>
            <a:r>
              <a:rPr lang="de-DE" sz="2800" dirty="0" smtClean="0">
                <a:solidFill>
                  <a:srgbClr val="0000FF"/>
                </a:solidFill>
              </a:rPr>
              <a:t>I </a:t>
            </a:r>
            <a:r>
              <a:rPr lang="de-DE" sz="2800" dirty="0">
                <a:solidFill>
                  <a:srgbClr val="0000FF"/>
                </a:solidFill>
                <a:sym typeface="Symbol" pitchFamily="18" charset="2"/>
              </a:rPr>
              <a:t> </a:t>
            </a:r>
            <a:r>
              <a:rPr lang="de-DE" sz="2800" dirty="0" smtClean="0">
                <a:solidFill>
                  <a:srgbClr val="0000FF"/>
                </a:solidFill>
                <a:sym typeface="Symbol" pitchFamily="18" charset="2"/>
              </a:rPr>
              <a:t>+C</a:t>
            </a:r>
            <a:r>
              <a:rPr lang="de-DE" sz="2400" baseline="-25000" dirty="0" smtClean="0">
                <a:solidFill>
                  <a:srgbClr val="0000FF"/>
                </a:solidFill>
                <a:sym typeface="Symbol" pitchFamily="18" charset="2"/>
              </a:rPr>
              <a:t>O&amp;M</a:t>
            </a:r>
            <a:r>
              <a:rPr lang="de-DE" sz="2800" dirty="0" smtClean="0">
                <a:solidFill>
                  <a:srgbClr val="0000FF"/>
                </a:solidFill>
                <a:sym typeface="Symbol" pitchFamily="18" charset="2"/>
              </a:rPr>
              <a:t>        p</a:t>
            </a:r>
            <a:r>
              <a:rPr lang="de-DE" sz="2800" baseline="-25000" dirty="0" smtClean="0">
                <a:solidFill>
                  <a:srgbClr val="0000FF"/>
                </a:solidFill>
                <a:sym typeface="Symbol" pitchFamily="18" charset="2"/>
              </a:rPr>
              <a:t>f          </a:t>
            </a:r>
            <a:r>
              <a:rPr lang="de-DE" sz="2800" dirty="0" smtClean="0">
                <a:solidFill>
                  <a:srgbClr val="0000FF"/>
                </a:solidFill>
              </a:rPr>
              <a:t>C</a:t>
            </a:r>
            <a:r>
              <a:rPr lang="de-DE" sz="2400" baseline="-25000" dirty="0" smtClean="0">
                <a:solidFill>
                  <a:srgbClr val="0000FF"/>
                </a:solidFill>
              </a:rPr>
              <a:t>CO2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>
                <a:solidFill>
                  <a:srgbClr val="0000FF"/>
                </a:solidFill>
              </a:rPr>
              <a:t>f</a:t>
            </a:r>
            <a:r>
              <a:rPr lang="de-DE" sz="2400" baseline="-25000" dirty="0">
                <a:solidFill>
                  <a:srgbClr val="0000FF"/>
                </a:solidFill>
              </a:rPr>
              <a:t>CO2</a:t>
            </a:r>
            <a:r>
              <a:rPr lang="de-DE" sz="2800" dirty="0" smtClean="0">
                <a:solidFill>
                  <a:srgbClr val="0000FF"/>
                </a:solidFill>
              </a:rPr>
              <a:t>     cent</a:t>
            </a:r>
            <a:r>
              <a:rPr lang="de-DE" sz="2800" baseline="-25000" dirty="0" smtClean="0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de-DE" sz="2800" dirty="0">
                <a:solidFill>
                  <a:srgbClr val="0000FF"/>
                </a:solidFill>
              </a:rPr>
              <a:t/>
            </a:r>
            <a:br>
              <a:rPr lang="de-DE" sz="2800" dirty="0">
                <a:solidFill>
                  <a:srgbClr val="0000FF"/>
                </a:solidFill>
              </a:rPr>
            </a:br>
            <a:r>
              <a:rPr lang="de-DE" sz="2800" dirty="0">
                <a:solidFill>
                  <a:srgbClr val="0000FF"/>
                </a:solidFill>
              </a:rPr>
              <a:t>C =  C</a:t>
            </a:r>
            <a:r>
              <a:rPr lang="de-DE" sz="2800" baseline="-25000" dirty="0">
                <a:solidFill>
                  <a:srgbClr val="0000FF"/>
                </a:solidFill>
              </a:rPr>
              <a:t>F</a:t>
            </a:r>
            <a:r>
              <a:rPr lang="de-DE" sz="2800" dirty="0">
                <a:solidFill>
                  <a:srgbClr val="0000FF"/>
                </a:solidFill>
              </a:rPr>
              <a:t>  + C</a:t>
            </a:r>
            <a:r>
              <a:rPr lang="de-DE" sz="2800" baseline="-25000" dirty="0">
                <a:solidFill>
                  <a:srgbClr val="0000FF"/>
                </a:solidFill>
              </a:rPr>
              <a:t>V </a:t>
            </a:r>
            <a:r>
              <a:rPr lang="de-DE" sz="2800" dirty="0">
                <a:solidFill>
                  <a:srgbClr val="0000FF"/>
                </a:solidFill>
              </a:rPr>
              <a:t>=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———</a:t>
            </a:r>
            <a:r>
              <a:rPr lang="de-DE" sz="2800" dirty="0">
                <a:solidFill>
                  <a:srgbClr val="0000FF"/>
                </a:solidFill>
                <a:cs typeface="Arial" charset="0"/>
              </a:rPr>
              <a:t>—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  + </a:t>
            </a:r>
            <a:r>
              <a:rPr lang="de-DE" sz="2800" dirty="0">
                <a:solidFill>
                  <a:srgbClr val="0000FF"/>
                </a:solidFill>
                <a:cs typeface="Arial" charset="0"/>
              </a:rPr>
              <a:t>——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+ ————   [——]    </a:t>
            </a:r>
            <a:r>
              <a:rPr lang="de-DE" sz="2800" dirty="0">
                <a:solidFill>
                  <a:srgbClr val="0000FF"/>
                </a:solidFill>
                <a:cs typeface="Arial" charset="0"/>
              </a:rPr>
              <a:t/>
            </a:r>
            <a:br>
              <a:rPr lang="de-DE" sz="2800" dirty="0">
                <a:solidFill>
                  <a:srgbClr val="0000FF"/>
                </a:solidFill>
                <a:cs typeface="Arial" charset="0"/>
              </a:rPr>
            </a:br>
            <a:r>
              <a:rPr lang="de-DE" sz="2800" dirty="0">
                <a:solidFill>
                  <a:srgbClr val="0000FF"/>
                </a:solidFill>
                <a:cs typeface="Arial" charset="0"/>
              </a:rPr>
              <a:t>                        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      </a:t>
            </a:r>
            <a:r>
              <a:rPr lang="de-DE" sz="2800" dirty="0">
                <a:solidFill>
                  <a:srgbClr val="0000FF"/>
                </a:solidFill>
                <a:cs typeface="Arial" charset="0"/>
              </a:rPr>
              <a:t>T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           H </a:t>
            </a:r>
            <a:r>
              <a:rPr lang="de-DE" sz="2800" dirty="0">
                <a:solidFill>
                  <a:srgbClr val="0000FF"/>
                </a:solidFill>
                <a:cs typeface="Arial" charset="0"/>
                <a:sym typeface="Symbol" pitchFamily="18" charset="2"/>
              </a:rPr>
              <a:t>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                    kWh</a:t>
            </a:r>
            <a:endParaRPr lang="de-DE" sz="2800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7544" y="44624"/>
            <a:ext cx="6876256" cy="8125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Costs of electricity generation</a:t>
            </a:r>
            <a:endParaRPr lang="de-AT" sz="3600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3689" y="2276872"/>
            <a:ext cx="914514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dirty="0"/>
              <a:t>where:</a:t>
            </a:r>
          </a:p>
          <a:p>
            <a:r>
              <a:rPr lang="de-DE" sz="2200" dirty="0">
                <a:solidFill>
                  <a:srgbClr val="0000FF"/>
                </a:solidFill>
              </a:rPr>
              <a:t>C     …Total costs of electr. Generation (cent per kWh)</a:t>
            </a:r>
            <a:br>
              <a:rPr lang="de-DE" sz="2200" dirty="0">
                <a:solidFill>
                  <a:srgbClr val="0000FF"/>
                </a:solidFill>
              </a:rPr>
            </a:br>
            <a:r>
              <a:rPr lang="de-DE" sz="2200" dirty="0">
                <a:solidFill>
                  <a:srgbClr val="0000FF"/>
                </a:solidFill>
              </a:rPr>
              <a:t>C</a:t>
            </a:r>
            <a:r>
              <a:rPr lang="de-DE" sz="2200" baseline="-25000" dirty="0">
                <a:solidFill>
                  <a:srgbClr val="0000FF"/>
                </a:solidFill>
              </a:rPr>
              <a:t>F    </a:t>
            </a:r>
            <a:r>
              <a:rPr lang="de-DE" sz="2200" dirty="0">
                <a:solidFill>
                  <a:srgbClr val="0000FF"/>
                </a:solidFill>
              </a:rPr>
              <a:t> …Fix costs (cent per kWh)</a:t>
            </a:r>
            <a:br>
              <a:rPr lang="de-DE" sz="2200" dirty="0">
                <a:solidFill>
                  <a:srgbClr val="0000FF"/>
                </a:solidFill>
              </a:rPr>
            </a:br>
            <a:r>
              <a:rPr lang="de-DE" sz="2200" dirty="0">
                <a:solidFill>
                  <a:srgbClr val="0000FF"/>
                </a:solidFill>
              </a:rPr>
              <a:t>C</a:t>
            </a:r>
            <a:r>
              <a:rPr lang="de-DE" sz="2200" baseline="-25000" dirty="0">
                <a:solidFill>
                  <a:srgbClr val="0000FF"/>
                </a:solidFill>
              </a:rPr>
              <a:t>V</a:t>
            </a:r>
            <a:r>
              <a:rPr lang="de-DE" sz="2200" dirty="0">
                <a:solidFill>
                  <a:srgbClr val="0000FF"/>
                </a:solidFill>
              </a:rPr>
              <a:t>   … Variable costs (cent per kWh</a:t>
            </a:r>
            <a:r>
              <a:rPr lang="de-DE" sz="22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DE" sz="2200" dirty="0" smtClean="0">
                <a:solidFill>
                  <a:srgbClr val="0000FF"/>
                </a:solidFill>
              </a:rPr>
              <a:t>C</a:t>
            </a:r>
            <a:r>
              <a:rPr lang="de-DE" sz="2200" baseline="-25000" dirty="0" smtClean="0">
                <a:solidFill>
                  <a:srgbClr val="0000FF"/>
                </a:solidFill>
              </a:rPr>
              <a:t>O&amp;M</a:t>
            </a:r>
            <a:r>
              <a:rPr lang="de-DE" sz="2200" dirty="0" smtClean="0">
                <a:solidFill>
                  <a:srgbClr val="0000FF"/>
                </a:solidFill>
              </a:rPr>
              <a:t>…Operation &amp; maintenance costs (EUR/kW)</a:t>
            </a:r>
            <a:endParaRPr lang="de-DE" sz="2200" dirty="0">
              <a:solidFill>
                <a:srgbClr val="0000FF"/>
              </a:solidFill>
            </a:endParaRPr>
          </a:p>
          <a:p>
            <a:r>
              <a:rPr lang="de-DE" sz="2200" dirty="0">
                <a:solidFill>
                  <a:srgbClr val="0000FF"/>
                </a:solidFill>
              </a:rPr>
              <a:t>I      ….Investment costs (EUR/kW)</a:t>
            </a:r>
          </a:p>
          <a:p>
            <a:pPr>
              <a:buFont typeface="Symbol" pitchFamily="18" charset="2"/>
              <a:buChar char="a"/>
            </a:pP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     … C.R.F. (Capital recovery factor, e.g. 0.1 for 15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years, 5</a:t>
            </a: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% WACC)</a:t>
            </a:r>
            <a:br>
              <a:rPr lang="de-DE" sz="22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T     ….Full load hours (hours per year)</a:t>
            </a:r>
            <a:br>
              <a:rPr lang="de-DE" sz="22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de-DE" sz="2200" baseline="-25000" dirty="0">
                <a:solidFill>
                  <a:srgbClr val="0000FF"/>
                </a:solidFill>
                <a:sym typeface="Symbol" pitchFamily="18" charset="2"/>
              </a:rPr>
              <a:t>f        </a:t>
            </a: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…Fuel price (cent/kg or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m³) </a:t>
            </a:r>
            <a:endParaRPr lang="de-DE" sz="2200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de-DE" sz="2200" dirty="0">
                <a:solidFill>
                  <a:srgbClr val="0000FF"/>
                </a:solidFill>
              </a:rPr>
              <a:t>H     …Caloric heat content (e.g. 10 kWh per m³ for gas)</a:t>
            </a:r>
            <a:br>
              <a:rPr lang="de-DE" sz="2200" dirty="0">
                <a:solidFill>
                  <a:srgbClr val="0000FF"/>
                </a:solidFill>
              </a:rPr>
            </a:br>
            <a:r>
              <a:rPr lang="de-DE" sz="2200" dirty="0">
                <a:solidFill>
                  <a:srgbClr val="0000FF"/>
                </a:solidFill>
              </a:rPr>
              <a:t> </a:t>
            </a: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     …Efficiency of power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plant</a:t>
            </a:r>
          </a:p>
          <a:p>
            <a:pPr>
              <a:buFont typeface="Symbol" pitchFamily="18" charset="2"/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000" baseline="-25000" dirty="0" smtClean="0">
                <a:solidFill>
                  <a:srgbClr val="0000FF"/>
                </a:solidFill>
              </a:rPr>
              <a:t>CO2</a:t>
            </a: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…Price of CO2 (e.g. 5 EUR/ton Carbon)</a:t>
            </a:r>
          </a:p>
          <a:p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000" baseline="-25000" dirty="0" smtClean="0">
                <a:solidFill>
                  <a:srgbClr val="0000FF"/>
                </a:solidFill>
              </a:rPr>
              <a:t>CO2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… CO2-factor of fuel  (0.2 kg Carbon/kWh)</a:t>
            </a:r>
            <a:endParaRPr lang="de-DE" sz="2200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endParaRPr lang="de-DE" sz="2200" dirty="0">
              <a:solidFill>
                <a:srgbClr val="0000FF"/>
              </a:solidFill>
            </a:endParaRPr>
          </a:p>
          <a:p>
            <a:endParaRPr lang="de-DE" sz="2400" dirty="0">
              <a:solidFill>
                <a:srgbClr val="0000FF"/>
              </a:solidFill>
            </a:endParaRPr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323850" y="260350"/>
            <a:ext cx="957738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Example</a:t>
            </a:r>
            <a:r>
              <a:rPr lang="de-AT" sz="3600" b="1" dirty="0">
                <a:solidFill>
                  <a:srgbClr val="FF0000"/>
                </a:solidFill>
              </a:rPr>
              <a:t>: </a:t>
            </a:r>
            <a:r>
              <a:rPr lang="de-AT" sz="3600" b="1" dirty="0" err="1">
                <a:solidFill>
                  <a:srgbClr val="FF0000"/>
                </a:solidFill>
              </a:rPr>
              <a:t>Costs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of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 err="1">
                <a:solidFill>
                  <a:srgbClr val="FF0000"/>
                </a:solidFill>
              </a:rPr>
              <a:t>electricity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generation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from</a:t>
            </a:r>
            <a:r>
              <a:rPr lang="de-AT" sz="3600" b="1" dirty="0">
                <a:solidFill>
                  <a:srgbClr val="FF0000"/>
                </a:solidFill>
              </a:rPr>
              <a:t> CCGT</a:t>
            </a:r>
            <a:endParaRPr lang="de-AT" sz="3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955" y="1700808"/>
            <a:ext cx="86441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dirty="0">
                <a:solidFill>
                  <a:srgbClr val="0000FF"/>
                </a:solidFill>
              </a:rPr>
              <a:t>I      ….Investment costs = 600 EUR/kW </a:t>
            </a:r>
          </a:p>
          <a:p>
            <a:pPr>
              <a:buFont typeface="Symbol" pitchFamily="18" charset="2"/>
              <a:buChar char="a"/>
            </a:pP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     … C.R.F.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= 0.1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for 15 years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and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5% interest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rate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/>
            </a:r>
            <a:br>
              <a:rPr lang="de-DE" sz="24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T    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….Full load hours =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5000/1000 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hours per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year</a:t>
            </a:r>
          </a:p>
          <a:p>
            <a:r>
              <a:rPr lang="de-DE" sz="2400" dirty="0">
                <a:solidFill>
                  <a:srgbClr val="0000FF"/>
                </a:solidFill>
              </a:rPr>
              <a:t>C</a:t>
            </a:r>
            <a:r>
              <a:rPr lang="de-DE" sz="2400" baseline="-25000" dirty="0">
                <a:solidFill>
                  <a:srgbClr val="0000FF"/>
                </a:solidFill>
              </a:rPr>
              <a:t>O&amp;M</a:t>
            </a:r>
            <a:r>
              <a:rPr lang="de-DE" sz="2400" dirty="0">
                <a:solidFill>
                  <a:srgbClr val="0000FF"/>
                </a:solidFill>
              </a:rPr>
              <a:t>…Operation &amp; maintenance </a:t>
            </a:r>
            <a:r>
              <a:rPr lang="de-DE" sz="2400" dirty="0" smtClean="0">
                <a:solidFill>
                  <a:srgbClr val="0000FF"/>
                </a:solidFill>
              </a:rPr>
              <a:t>costs = 20 EUR/kW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/>
            </a:r>
            <a:br>
              <a:rPr lang="de-DE" sz="24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de-DE" sz="2400" baseline="-25000" dirty="0">
                <a:solidFill>
                  <a:srgbClr val="0000FF"/>
                </a:solidFill>
                <a:sym typeface="Symbol" pitchFamily="18" charset="2"/>
              </a:rPr>
              <a:t>f       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…Fuel price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(e.g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.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25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cents/m³ natural gas) </a:t>
            </a:r>
          </a:p>
          <a:p>
            <a:pPr>
              <a:buFont typeface="Symbol" pitchFamily="18" charset="2"/>
              <a:buNone/>
            </a:pPr>
            <a:r>
              <a:rPr lang="de-DE" sz="2400" dirty="0">
                <a:solidFill>
                  <a:srgbClr val="0000FF"/>
                </a:solidFill>
              </a:rPr>
              <a:t>H     …Caloric heat content (e.g. 10 kWh per m³ for gas)</a:t>
            </a:r>
            <a:br>
              <a:rPr lang="de-DE" sz="2400" dirty="0">
                <a:solidFill>
                  <a:srgbClr val="0000FF"/>
                </a:solidFill>
              </a:rPr>
            </a:b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     …Efficiency of CCGT plant =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0.58</a:t>
            </a:r>
          </a:p>
          <a:p>
            <a:pPr>
              <a:buFont typeface="Symbol" pitchFamily="18" charset="2"/>
              <a:buNone/>
            </a:pPr>
            <a:r>
              <a:rPr lang="de-DE" sz="2400" dirty="0">
                <a:solidFill>
                  <a:srgbClr val="0000FF"/>
                </a:solidFill>
              </a:rPr>
              <a:t>C</a:t>
            </a:r>
            <a:r>
              <a:rPr lang="de-DE" sz="2400" baseline="-25000" dirty="0">
                <a:solidFill>
                  <a:srgbClr val="0000FF"/>
                </a:solidFill>
              </a:rPr>
              <a:t>CO2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 …Price </a:t>
            </a:r>
            <a:r>
              <a:rPr lang="de-DE" sz="2400" dirty="0" err="1">
                <a:solidFill>
                  <a:srgbClr val="0000FF"/>
                </a:solidFill>
                <a:sym typeface="Symbol" pitchFamily="18" charset="2"/>
              </a:rPr>
              <a:t>of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CO2: 5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EUR/ton Carbon)</a:t>
            </a:r>
          </a:p>
          <a:p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FF"/>
                </a:solidFill>
              </a:rPr>
              <a:t>f</a:t>
            </a:r>
            <a:r>
              <a:rPr lang="de-DE" sz="2400" baseline="-25000" dirty="0">
                <a:solidFill>
                  <a:srgbClr val="0000FF"/>
                </a:solidFill>
              </a:rPr>
              <a:t>CO2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… CO2-factor of fuel  (0.2 kg Carbon/kWh)</a:t>
            </a:r>
          </a:p>
          <a:p>
            <a:pPr>
              <a:buFont typeface="Symbol" pitchFamily="18" charset="2"/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750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323850" y="260350"/>
            <a:ext cx="957738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Example</a:t>
            </a:r>
            <a:r>
              <a:rPr lang="de-AT" sz="3600" b="1" dirty="0">
                <a:solidFill>
                  <a:srgbClr val="FF0000"/>
                </a:solidFill>
              </a:rPr>
              <a:t>: </a:t>
            </a:r>
            <a:r>
              <a:rPr lang="de-AT" sz="3600" b="1" dirty="0" err="1">
                <a:solidFill>
                  <a:srgbClr val="FF0000"/>
                </a:solidFill>
              </a:rPr>
              <a:t>Costs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of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 err="1">
                <a:solidFill>
                  <a:srgbClr val="FF0000"/>
                </a:solidFill>
              </a:rPr>
              <a:t>electricity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generation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from</a:t>
            </a:r>
            <a:r>
              <a:rPr lang="de-AT" sz="3600" b="1" dirty="0">
                <a:solidFill>
                  <a:srgbClr val="FF0000"/>
                </a:solidFill>
              </a:rPr>
              <a:t> CCGT</a:t>
            </a:r>
            <a:endParaRPr lang="de-A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323850" y="260350"/>
            <a:ext cx="957738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Example</a:t>
            </a:r>
            <a:r>
              <a:rPr lang="de-AT" sz="3600" b="1" dirty="0">
                <a:solidFill>
                  <a:srgbClr val="FF0000"/>
                </a:solidFill>
              </a:rPr>
              <a:t>: </a:t>
            </a:r>
            <a:r>
              <a:rPr lang="de-AT" sz="3600" b="1" dirty="0" err="1">
                <a:solidFill>
                  <a:srgbClr val="FF0000"/>
                </a:solidFill>
              </a:rPr>
              <a:t>Costs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of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 err="1">
                <a:solidFill>
                  <a:srgbClr val="FF0000"/>
                </a:solidFill>
              </a:rPr>
              <a:t>electricity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generation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from</a:t>
            </a:r>
            <a:r>
              <a:rPr lang="de-AT" sz="3600" b="1" dirty="0">
                <a:solidFill>
                  <a:srgbClr val="FF0000"/>
                </a:solidFill>
              </a:rPr>
              <a:t> CCGT</a:t>
            </a:r>
            <a:endParaRPr lang="de-AT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1007"/>
            <a:ext cx="6912768" cy="535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-180975" y="307975"/>
            <a:ext cx="957738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Investment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from new renewables </a:t>
            </a:r>
            <a:r>
              <a:rPr lang="de-AT" sz="3200" b="1" dirty="0" smtClean="0">
                <a:solidFill>
                  <a:srgbClr val="FF0000"/>
                </a:solidFill>
              </a:rPr>
              <a:t>2010 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808"/>
            <a:ext cx="80645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-180975" y="307975"/>
            <a:ext cx="957738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Investment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from new </a:t>
            </a:r>
            <a:r>
              <a:rPr lang="de-AT" sz="3200" b="1" dirty="0" err="1">
                <a:solidFill>
                  <a:srgbClr val="FF0000"/>
                </a:solidFill>
              </a:rPr>
              <a:t>renewables</a:t>
            </a:r>
            <a:r>
              <a:rPr lang="de-AT" sz="3200" b="1" dirty="0">
                <a:solidFill>
                  <a:srgbClr val="FF0000"/>
                </a:solidFill>
              </a:rPr>
              <a:t> </a:t>
            </a:r>
            <a:r>
              <a:rPr lang="de-AT" sz="3200" b="1" dirty="0" smtClean="0">
                <a:solidFill>
                  <a:srgbClr val="FF0000"/>
                </a:solidFill>
              </a:rPr>
              <a:t>2013 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7" y="1732657"/>
            <a:ext cx="8121863" cy="49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883525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-180975" y="307975"/>
            <a:ext cx="9577388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Generation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from new renewables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5669"/>
            <a:ext cx="8005973" cy="528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80975" y="188640"/>
            <a:ext cx="957738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Generation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from new renewables </a:t>
            </a:r>
            <a:r>
              <a:rPr lang="de-AT" sz="3200" b="1" dirty="0" smtClean="0">
                <a:solidFill>
                  <a:srgbClr val="FF0000"/>
                </a:solidFill>
              </a:rPr>
              <a:t>2012</a:t>
            </a:r>
            <a:endParaRPr lang="de-AT" sz="32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59832" y="1450524"/>
            <a:ext cx="0" cy="4426748"/>
          </a:xfrm>
          <a:prstGeom prst="line">
            <a:avLst/>
          </a:prstGeom>
          <a:ln w="603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19672" y="6021288"/>
            <a:ext cx="216023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AT" sz="2000" b="1" dirty="0" smtClean="0">
                <a:solidFill>
                  <a:srgbClr val="FF0000"/>
                </a:solidFill>
              </a:rPr>
              <a:t>Wholesale </a:t>
            </a:r>
            <a:br>
              <a:rPr lang="de-AT" sz="2000" b="1" dirty="0" smtClean="0">
                <a:solidFill>
                  <a:srgbClr val="FF0000"/>
                </a:solidFill>
              </a:rPr>
            </a:br>
            <a:r>
              <a:rPr lang="de-AT" sz="2000" b="1" dirty="0" smtClean="0">
                <a:solidFill>
                  <a:srgbClr val="FF0000"/>
                </a:solidFill>
              </a:rPr>
              <a:t>electricity price</a:t>
            </a:r>
            <a:endParaRPr lang="de-AT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60032" y="1450524"/>
            <a:ext cx="0" cy="4426748"/>
          </a:xfrm>
          <a:prstGeom prst="line">
            <a:avLst/>
          </a:prstGeom>
          <a:ln w="6032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707905" y="6021288"/>
            <a:ext cx="216023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AT" sz="2000" b="1" dirty="0" smtClean="0">
                <a:solidFill>
                  <a:srgbClr val="0000FF"/>
                </a:solidFill>
              </a:rPr>
              <a:t>Household </a:t>
            </a:r>
            <a:br>
              <a:rPr lang="de-AT" sz="2000" b="1" dirty="0" smtClean="0">
                <a:solidFill>
                  <a:srgbClr val="0000FF"/>
                </a:solidFill>
              </a:rPr>
            </a:br>
            <a:r>
              <a:rPr lang="de-AT" sz="2000" b="1" dirty="0" smtClean="0">
                <a:solidFill>
                  <a:srgbClr val="0000FF"/>
                </a:solidFill>
              </a:rPr>
              <a:t>electricity price</a:t>
            </a:r>
            <a:endParaRPr lang="de-AT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4669"/>
            <a:ext cx="8784976" cy="568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69850"/>
            <a:ext cx="79200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ELECTRICITY GENERATION</a:t>
            </a:r>
            <a:b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 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2009-2013</a:t>
            </a:r>
            <a:endParaRPr lang="de-DE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8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196975"/>
            <a:ext cx="4572000" cy="365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439863"/>
            <a:ext cx="4716462" cy="3582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07950" y="115888"/>
            <a:ext cx="91805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4000" b="1">
                <a:solidFill>
                  <a:srgbClr val="FF0000"/>
                </a:solidFill>
              </a:rPr>
              <a:t>OUR LIFE: </a:t>
            </a:r>
            <a:br>
              <a:rPr lang="de-DE" altLang="en-US" sz="4000" b="1">
                <a:solidFill>
                  <a:srgbClr val="FF0000"/>
                </a:solidFill>
              </a:rPr>
            </a:br>
            <a:r>
              <a:rPr lang="de-DE" altLang="en-US" sz="4000" b="1">
                <a:solidFill>
                  <a:srgbClr val="FF0000"/>
                </a:solidFill>
              </a:rPr>
              <a:t>PERMANENTLY UNDER</a:t>
            </a:r>
            <a:endParaRPr lang="de-DE" altLang="en-US" sz="4000">
              <a:latin typeface="Times New Roman" pitchFamily="18" charset="0"/>
            </a:endParaRPr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460375" y="4445000"/>
            <a:ext cx="8186738" cy="156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9600"/>
              <a:t>ELECTRICITY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7950" y="5661025"/>
            <a:ext cx="9144000" cy="13112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Electricity – THE universal technology for providing energy services  </a:t>
            </a:r>
          </a:p>
        </p:txBody>
      </p:sp>
    </p:spTree>
    <p:extLst>
      <p:ext uri="{BB962C8B-B14F-4D97-AF65-F5344CB8AC3E}">
        <p14:creationId xmlns:p14="http://schemas.microsoft.com/office/powerpoint/2010/main" val="12564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8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850" y="69850"/>
            <a:ext cx="79200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ELECTRICITY GENERATION</a:t>
            </a:r>
            <a:b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 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2009-2013</a:t>
            </a:r>
            <a:endParaRPr lang="de-DE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8" y="1052736"/>
            <a:ext cx="8831240" cy="571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111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5273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4800" b="1" dirty="0">
                <a:solidFill>
                  <a:srgbClr val="FF0000"/>
                </a:solidFill>
              </a:rPr>
              <a:t>  </a:t>
            </a:r>
            <a:r>
              <a:rPr lang="en-GB" sz="4000" b="1" dirty="0" smtClean="0">
                <a:solidFill>
                  <a:srgbClr val="FF0000"/>
                </a:solidFill>
              </a:rPr>
              <a:t>6. RECENT DEVELOPMENT OF NUCLEAR COSTS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3118" y="2042845"/>
            <a:ext cx="9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de-AT" altLang="en-US" sz="3200" b="1" dirty="0">
                <a:solidFill>
                  <a:srgbClr val="0000FF"/>
                </a:solidFill>
              </a:rPr>
              <a:t> </a:t>
            </a:r>
            <a:r>
              <a:rPr lang="de-AT" altLang="en-US" sz="2400" b="1" dirty="0">
                <a:solidFill>
                  <a:srgbClr val="0000FF"/>
                </a:solidFill>
              </a:rPr>
              <a:t>Olkiluoto-3 (Finland):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Construction started </a:t>
            </a:r>
            <a:r>
              <a:rPr lang="de-AT" altLang="en-US" sz="2400" b="1" dirty="0">
                <a:solidFill>
                  <a:srgbClr val="0000FF"/>
                </a:solidFill>
              </a:rPr>
              <a:t>in 2004,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now</a:t>
            </a:r>
            <a:br>
              <a:rPr lang="de-AT" altLang="en-US" sz="2400" b="1" dirty="0" smtClean="0">
                <a:solidFill>
                  <a:srgbClr val="0000FF"/>
                </a:solidFill>
              </a:rPr>
            </a:br>
            <a:r>
              <a:rPr lang="de-AT" altLang="en-US" sz="2400" b="1" dirty="0" smtClean="0">
                <a:solidFill>
                  <a:srgbClr val="0000FF"/>
                </a:solidFill>
              </a:rPr>
              <a:t>   </a:t>
            </a:r>
            <a:r>
              <a:rPr lang="de-AT" altLang="en-US" sz="2400" b="1" dirty="0">
                <a:solidFill>
                  <a:srgbClr val="0000FF"/>
                </a:solidFill>
              </a:rPr>
              <a:t>expected to be completed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2016 (originally: 2009); </a:t>
            </a:r>
            <a:r>
              <a:rPr lang="de-AT" altLang="en-US" sz="2400" b="1" dirty="0">
                <a:solidFill>
                  <a:srgbClr val="0000FF"/>
                </a:solidFill>
              </a:rPr>
              <a:t>1600 MW </a:t>
            </a:r>
            <a:endParaRPr lang="de-AT" alt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890" y="3212976"/>
            <a:ext cx="8856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de-AT" altLang="en-US" sz="3200" b="1" dirty="0">
                <a:solidFill>
                  <a:srgbClr val="0000FF"/>
                </a:solidFill>
              </a:rPr>
              <a:t> </a:t>
            </a:r>
            <a:r>
              <a:rPr lang="de-AT" altLang="en-US" sz="2400" b="1" dirty="0">
                <a:solidFill>
                  <a:srgbClr val="0000FF"/>
                </a:solidFill>
              </a:rPr>
              <a:t>Flamanville-3 (France):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Construction started </a:t>
            </a:r>
            <a:r>
              <a:rPr lang="de-AT" altLang="en-US" sz="2400" b="1" dirty="0">
                <a:solidFill>
                  <a:srgbClr val="0000FF"/>
                </a:solidFill>
              </a:rPr>
              <a:t>in 2006,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now</a:t>
            </a:r>
            <a:br>
              <a:rPr lang="de-AT" altLang="en-US" sz="2400" b="1" dirty="0" smtClean="0">
                <a:solidFill>
                  <a:srgbClr val="0000FF"/>
                </a:solidFill>
              </a:rPr>
            </a:br>
            <a:r>
              <a:rPr lang="de-AT" altLang="en-US" sz="2400" b="1" dirty="0" smtClean="0">
                <a:solidFill>
                  <a:srgbClr val="0000FF"/>
                </a:solidFill>
              </a:rPr>
              <a:t>  </a:t>
            </a:r>
            <a:r>
              <a:rPr lang="de-AT" altLang="en-US" sz="2400" b="1" dirty="0">
                <a:solidFill>
                  <a:srgbClr val="0000FF"/>
                </a:solidFill>
              </a:rPr>
              <a:t>expected to be completed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2016 </a:t>
            </a:r>
            <a:r>
              <a:rPr lang="de-AT" altLang="en-US" sz="2400" b="1" dirty="0">
                <a:solidFill>
                  <a:srgbClr val="0000FF"/>
                </a:solidFill>
              </a:rPr>
              <a:t>(originally: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2011); </a:t>
            </a:r>
            <a:r>
              <a:rPr lang="de-AT" altLang="en-US" sz="2400" b="1" dirty="0">
                <a:solidFill>
                  <a:srgbClr val="0000FF"/>
                </a:solidFill>
              </a:rPr>
              <a:t>1600 MW </a:t>
            </a:r>
            <a:endParaRPr lang="de-AT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2863"/>
            <a:ext cx="7845335" cy="592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28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FF0000"/>
                </a:solidFill>
              </a:rPr>
              <a:t>Construction times </a:t>
            </a:r>
            <a:endParaRPr lang="de-AT" sz="3600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699792" y="3788271"/>
            <a:ext cx="574675" cy="504825"/>
          </a:xfrm>
          <a:prstGeom prst="ellips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5766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3131840" y="1268760"/>
            <a:ext cx="4248473" cy="2304256"/>
          </a:xfrm>
          <a:prstGeom prst="line">
            <a:avLst/>
          </a:prstGeom>
          <a:noFill/>
          <a:ln w="730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8120" y="0"/>
            <a:ext cx="828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200" b="1" dirty="0" smtClean="0">
                <a:solidFill>
                  <a:srgbClr val="FF0000"/>
                </a:solidFill>
              </a:rPr>
              <a:t>Investment cost development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FF0000"/>
                </a:solidFill>
              </a:rPr>
              <a:t>Olkiluoto 3 vs Flamanville 3 </a:t>
            </a:r>
            <a:endParaRPr lang="de-AT" sz="32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288320" y="1268760"/>
            <a:ext cx="3524039" cy="2376264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200800" cy="5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5101" y="6127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FF0000"/>
                </a:solidFill>
              </a:rPr>
              <a:t>„Total“ Cost </a:t>
            </a:r>
            <a:r>
              <a:rPr lang="de-AT" sz="3600" b="1" dirty="0">
                <a:solidFill>
                  <a:srgbClr val="FF0000"/>
                </a:solidFill>
              </a:rPr>
              <a:t>development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>
                <a:solidFill>
                  <a:srgbClr val="FF0000"/>
                </a:solidFill>
              </a:rPr>
              <a:t> Olkiluoto</a:t>
            </a:r>
            <a:endParaRPr lang="de-AT" sz="3600" dirty="0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 flipV="1">
            <a:off x="3275856" y="2241178"/>
            <a:ext cx="3095625" cy="935484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366758" y="1593106"/>
            <a:ext cx="1224855" cy="64807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1920" y="6393437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insurance costs considered!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4816"/>
            <a:ext cx="8494316" cy="575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388" y="-65881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FF0000"/>
                </a:solidFill>
              </a:rPr>
              <a:t>„Total“ Cost </a:t>
            </a:r>
            <a:r>
              <a:rPr lang="de-AT" sz="3600" b="1" dirty="0">
                <a:solidFill>
                  <a:srgbClr val="FF0000"/>
                </a:solidFill>
              </a:rPr>
              <a:t>development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>
                <a:solidFill>
                  <a:srgbClr val="FF0000"/>
                </a:solidFill>
              </a:rPr>
              <a:t>Flamanville-3</a:t>
            </a:r>
            <a:endParaRPr lang="de-AT" sz="3600" dirty="0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V="1">
            <a:off x="3995936" y="2830382"/>
            <a:ext cx="2088232" cy="288925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6058070" y="1876794"/>
            <a:ext cx="1051881" cy="95322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7109951" y="1587135"/>
            <a:ext cx="979873" cy="289659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45201" y="6423719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insurance costs considered!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16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581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-1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AT" altLang="en-US" sz="3600" b="1" dirty="0" smtClean="0">
                <a:solidFill>
                  <a:srgbClr val="FF0000"/>
                </a:solidFill>
              </a:rPr>
              <a:t>Costs </a:t>
            </a:r>
            <a:r>
              <a:rPr lang="de-AT" altLang="en-US" sz="3600" b="1" dirty="0">
                <a:solidFill>
                  <a:srgbClr val="FF0000"/>
                </a:solidFill>
              </a:rPr>
              <a:t>vs market</a:t>
            </a:r>
            <a:br>
              <a:rPr lang="de-AT" altLang="en-US" sz="3600" b="1" dirty="0">
                <a:solidFill>
                  <a:srgbClr val="FF0000"/>
                </a:solidFill>
              </a:rPr>
            </a:br>
            <a:r>
              <a:rPr lang="de-AT" altLang="en-US" sz="3600" b="1" dirty="0">
                <a:solidFill>
                  <a:srgbClr val="FF0000"/>
                </a:solidFill>
              </a:rPr>
              <a:t> prices </a:t>
            </a:r>
            <a:r>
              <a:rPr lang="de-AT" altLang="en-US" sz="3600" b="1" dirty="0" smtClean="0">
                <a:solidFill>
                  <a:srgbClr val="FF0000"/>
                </a:solidFill>
              </a:rPr>
              <a:t>in Nordic countries  </a:t>
            </a:r>
            <a:endParaRPr lang="de-AT" altLang="en-U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12160" y="2996952"/>
            <a:ext cx="19030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b="1" dirty="0" smtClean="0">
                <a:solidFill>
                  <a:srgbClr val="0000FF"/>
                </a:solidFill>
              </a:rPr>
              <a:t>Electricity price</a:t>
            </a:r>
            <a:br>
              <a:rPr lang="de-DE" altLang="en-US" b="1" dirty="0" smtClean="0">
                <a:solidFill>
                  <a:srgbClr val="0000FF"/>
                </a:solidFill>
              </a:rPr>
            </a:br>
            <a:r>
              <a:rPr lang="de-DE" altLang="en-US" b="1" dirty="0" smtClean="0">
                <a:solidFill>
                  <a:srgbClr val="0000FF"/>
                </a:solidFill>
              </a:rPr>
              <a:t>NORDPOOL</a:t>
            </a:r>
            <a:endParaRPr lang="de-DE" altLang="en-US" b="1" dirty="0">
              <a:solidFill>
                <a:srgbClr val="0000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46239" y="2420888"/>
            <a:ext cx="26746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 smtClean="0"/>
              <a:t>„Total“ </a:t>
            </a:r>
            <a:r>
              <a:rPr lang="de-DE" altLang="en-US" b="1" dirty="0"/>
              <a:t>costs Olkiluoto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97164" y="4718472"/>
            <a:ext cx="278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/>
              <a:t>Variable costs Olkiluoto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18701" y="4221088"/>
            <a:ext cx="4896544" cy="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15816" y="2070140"/>
            <a:ext cx="4896544" cy="1440160"/>
          </a:xfrm>
          <a:prstGeom prst="straightConnector1">
            <a:avLst/>
          </a:prstGeom>
          <a:ln w="3492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9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19138"/>
            <a:ext cx="84074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-1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AT" altLang="en-US" sz="3600" b="1" dirty="0" smtClean="0">
                <a:solidFill>
                  <a:srgbClr val="FF0000"/>
                </a:solidFill>
              </a:rPr>
              <a:t>Costs </a:t>
            </a:r>
            <a:r>
              <a:rPr lang="de-AT" altLang="en-US" sz="3600" b="1" dirty="0">
                <a:solidFill>
                  <a:srgbClr val="FF0000"/>
                </a:solidFill>
              </a:rPr>
              <a:t>vs market</a:t>
            </a:r>
            <a:br>
              <a:rPr lang="de-AT" altLang="en-US" sz="3600" b="1" dirty="0">
                <a:solidFill>
                  <a:srgbClr val="FF0000"/>
                </a:solidFill>
              </a:rPr>
            </a:br>
            <a:r>
              <a:rPr lang="de-AT" altLang="en-US" sz="3600" b="1" dirty="0">
                <a:solidFill>
                  <a:srgbClr val="FF0000"/>
                </a:solidFill>
              </a:rPr>
              <a:t> prices </a:t>
            </a:r>
            <a:r>
              <a:rPr lang="de-AT" altLang="en-US" sz="3600" b="1" dirty="0" smtClean="0">
                <a:solidFill>
                  <a:srgbClr val="FF0000"/>
                </a:solidFill>
              </a:rPr>
              <a:t>in France</a:t>
            </a:r>
            <a:endParaRPr lang="de-AT" altLang="en-U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43154" y="3274905"/>
            <a:ext cx="19030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b="1" dirty="0" smtClean="0">
                <a:solidFill>
                  <a:srgbClr val="FF0000"/>
                </a:solidFill>
              </a:rPr>
              <a:t>Electricity price</a:t>
            </a:r>
            <a:br>
              <a:rPr lang="de-DE" altLang="en-US" b="1" dirty="0" smtClean="0">
                <a:solidFill>
                  <a:srgbClr val="FF0000"/>
                </a:solidFill>
              </a:rPr>
            </a:br>
            <a:r>
              <a:rPr lang="de-DE" altLang="en-US" b="1" dirty="0" smtClean="0">
                <a:solidFill>
                  <a:srgbClr val="FF0000"/>
                </a:solidFill>
              </a:rPr>
              <a:t>FRANCE </a:t>
            </a:r>
            <a:endParaRPr lang="de-DE" altLang="en-US" b="1" dirty="0">
              <a:solidFill>
                <a:srgbClr val="FF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27984" y="1340768"/>
            <a:ext cx="29311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 smtClean="0"/>
              <a:t>„Total“ </a:t>
            </a:r>
            <a:r>
              <a:rPr lang="de-DE" altLang="en-US" b="1" dirty="0"/>
              <a:t>costs </a:t>
            </a:r>
            <a:r>
              <a:rPr lang="de-DE" altLang="en-US" b="1" dirty="0" smtClean="0"/>
              <a:t>Flamanville</a:t>
            </a:r>
            <a:endParaRPr lang="de-DE" altLang="en-US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4077072"/>
            <a:ext cx="3121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/>
              <a:t>Variable costs </a:t>
            </a:r>
            <a:r>
              <a:rPr lang="de-DE" altLang="en-US" b="1" dirty="0" smtClean="0"/>
              <a:t>Flamanville </a:t>
            </a:r>
            <a:endParaRPr lang="de-DE" alt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46239" y="3283222"/>
            <a:ext cx="5214193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77079" y="1340768"/>
            <a:ext cx="4983353" cy="1774402"/>
          </a:xfrm>
          <a:prstGeom prst="straightConnector1">
            <a:avLst/>
          </a:prstGeom>
          <a:ln w="3492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3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1476375" y="1797050"/>
            <a:ext cx="6248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>
                <a:solidFill>
                  <a:srgbClr val="0000FF"/>
                </a:solidFill>
              </a:rPr>
              <a:t>  </a:t>
            </a:r>
            <a:r>
              <a:rPr lang="de-DE" sz="4400" b="1">
                <a:solidFill>
                  <a:srgbClr val="0000FF"/>
                </a:solidFill>
              </a:rPr>
              <a:t>CORE MOTIVATION:</a:t>
            </a:r>
            <a:endParaRPr lang="de-DE" sz="4000" b="1">
              <a:solidFill>
                <a:srgbClr val="0000FF"/>
              </a:solidFill>
            </a:endParaRP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900113" y="2662238"/>
            <a:ext cx="7391400" cy="17367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5400" b="1">
                <a:solidFill>
                  <a:srgbClr val="FF0000"/>
                </a:solidFill>
              </a:rPr>
              <a:t>Policy targets for an INCREASE of RES-E! </a:t>
            </a:r>
            <a:endParaRPr lang="de-DE" sz="5400">
              <a:latin typeface="Times New Roman" pitchFamily="18" charset="0"/>
            </a:endParaRP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141288" y="4533900"/>
            <a:ext cx="853440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400" b="1">
                <a:solidFill>
                  <a:srgbClr val="FF0000"/>
                </a:solidFill>
              </a:rPr>
              <a:t> </a:t>
            </a:r>
            <a:r>
              <a:rPr lang="de-DE" sz="3600" b="1"/>
              <a:t>e.g. 2020/20/20/20 targets</a:t>
            </a:r>
          </a:p>
          <a:p>
            <a:pPr algn="ctr">
              <a:spcBef>
                <a:spcPct val="50000"/>
              </a:spcBef>
            </a:pPr>
            <a:r>
              <a:rPr lang="de-DE" sz="3600" b="1">
                <a:solidFill>
                  <a:srgbClr val="33CC33"/>
                </a:solidFill>
              </a:rPr>
              <a:t>RES-E directive: increase share of RES-E from 12% 1997 to 22% in 2010)</a:t>
            </a:r>
            <a:endParaRPr lang="de-DE" sz="440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-209550" y="-100013"/>
            <a:ext cx="89154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3600" b="1" dirty="0" smtClean="0">
                <a:solidFill>
                  <a:srgbClr val="FF0000"/>
                </a:solidFill>
              </a:rPr>
              <a:t>7. </a:t>
            </a:r>
            <a:r>
              <a:rPr lang="de-DE" sz="3600" b="1" dirty="0">
                <a:solidFill>
                  <a:srgbClr val="FF0000"/>
                </a:solidFill>
              </a:rPr>
              <a:t>THE ROLE OF </a:t>
            </a:r>
            <a:br>
              <a:rPr lang="de-DE" sz="3600" b="1" dirty="0">
                <a:solidFill>
                  <a:srgbClr val="FF0000"/>
                </a:solidFill>
              </a:rPr>
            </a:br>
            <a:r>
              <a:rPr lang="de-DE" sz="3600" b="1" dirty="0">
                <a:solidFill>
                  <a:srgbClr val="FF0000"/>
                </a:solidFill>
              </a:rPr>
              <a:t>RENEWABLES</a:t>
            </a:r>
            <a:endParaRPr lang="de-DE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autoUpdateAnimBg="0"/>
      <p:bldP spid="456708" grpId="0" animBg="1" autoUpdateAnimBg="0"/>
      <p:bldP spid="45670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979613" y="333375"/>
            <a:ext cx="5324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RES targets for 2020:</a:t>
            </a:r>
            <a:endParaRPr lang="de-DE" sz="4000">
              <a:solidFill>
                <a:srgbClr val="FF0000"/>
              </a:solidFill>
            </a:endParaRPr>
          </a:p>
          <a:p>
            <a:pPr eaLnBrk="0" hangingPunct="0"/>
            <a:endParaRPr lang="de-DE" sz="4000">
              <a:solidFill>
                <a:srgbClr val="FF0000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54864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787900" y="5511800"/>
            <a:ext cx="4129088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0" algn="l"/>
              </a:tabLst>
            </a:pPr>
            <a:r>
              <a:rPr lang="en-GB" altLang="zh-CN" sz="1200">
                <a:ea typeface="SimSun" pitchFamily="2" charset="-122"/>
              </a:rPr>
              <a:t>Source: Based on European Commission (COM(2008) 19)</a:t>
            </a:r>
            <a:endParaRPr lang="en-GB" altLang="zh-CN">
              <a:ea typeface="SimSun" pitchFamily="2" charset="-122"/>
            </a:endParaRPr>
          </a:p>
        </p:txBody>
      </p:sp>
      <p:sp>
        <p:nvSpPr>
          <p:cNvPr id="457733" name="Line 5"/>
          <p:cNvSpPr>
            <a:spLocks noChangeShapeType="1"/>
          </p:cNvSpPr>
          <p:nvPr/>
        </p:nvSpPr>
        <p:spPr bwMode="auto">
          <a:xfrm>
            <a:off x="5508625" y="6092825"/>
            <a:ext cx="649288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7734" name="Line 6"/>
          <p:cNvSpPr>
            <a:spLocks noChangeShapeType="1"/>
          </p:cNvSpPr>
          <p:nvPr/>
        </p:nvSpPr>
        <p:spPr bwMode="auto">
          <a:xfrm>
            <a:off x="4284663" y="2133600"/>
            <a:ext cx="719137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7735" name="Line 7"/>
          <p:cNvSpPr>
            <a:spLocks noChangeShapeType="1"/>
          </p:cNvSpPr>
          <p:nvPr/>
        </p:nvSpPr>
        <p:spPr bwMode="auto">
          <a:xfrm>
            <a:off x="3348038" y="2420938"/>
            <a:ext cx="360362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3" grpId="0" animBg="1"/>
      <p:bldP spid="457734" grpId="0" animBg="1"/>
      <p:bldP spid="4577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47625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400" b="1">
                <a:solidFill>
                  <a:srgbClr val="FF0000"/>
                </a:solidFill>
              </a:rPr>
              <a:t>1. INTRODUCTION:</a:t>
            </a:r>
            <a:br>
              <a:rPr lang="de-DE" sz="4400" b="1">
                <a:solidFill>
                  <a:srgbClr val="FF0000"/>
                </a:solidFill>
              </a:rPr>
            </a:br>
            <a:r>
              <a:rPr lang="de-DE" sz="4400" b="1">
                <a:solidFill>
                  <a:srgbClr val="FF0000"/>
                </a:solidFill>
              </a:rPr>
              <a:t>CORE OBJECTIVE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323850" y="1989138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5000"/>
              </a:spcBef>
              <a:buFontTx/>
              <a:buChar char="•"/>
            </a:pPr>
            <a:r>
              <a:rPr lang="de-DE" sz="3200" b="1">
                <a:solidFill>
                  <a:srgbClr val="0000FF"/>
                </a:solidFill>
              </a:rPr>
              <a:t>How to provide access to electricity „optimal“ from societies point-of-view? </a:t>
            </a:r>
          </a:p>
        </p:txBody>
      </p:sp>
      <p:sp>
        <p:nvSpPr>
          <p:cNvPr id="434182" name="Rectangle 6"/>
          <p:cNvSpPr>
            <a:spLocks noChangeArrowheads="1"/>
          </p:cNvSpPr>
          <p:nvPr/>
        </p:nvSpPr>
        <p:spPr bwMode="auto">
          <a:xfrm>
            <a:off x="323850" y="3500438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5000"/>
              </a:spcBef>
              <a:buFontTx/>
              <a:buChar char="•"/>
            </a:pPr>
            <a:r>
              <a:rPr lang="de-DE" sz="3200" b="1">
                <a:solidFill>
                  <a:srgbClr val="0000FF"/>
                </a:solidFill>
              </a:rPr>
              <a:t>What is the optimal political „structure“? Private, price (de-)regulation ….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4868863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5000"/>
              </a:spcBef>
              <a:buFontTx/>
              <a:buChar char="•"/>
            </a:pPr>
            <a:r>
              <a:rPr lang="de-DE" sz="3200" b="1">
                <a:solidFill>
                  <a:srgbClr val="0000FF"/>
                </a:solidFill>
              </a:rPr>
              <a:t>How to bring about a transformation to a sustainable energy system?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1" grpId="0"/>
      <p:bldP spid="43418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905875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87450" y="3536950"/>
            <a:ext cx="1808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DE" altLang="en-US" sz="2800" b="1">
                <a:solidFill>
                  <a:srgbClr val="FF0000"/>
                </a:solidFill>
              </a:rPr>
              <a:t>1997: 1 %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2735263" y="3933825"/>
            <a:ext cx="504825" cy="88423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6825" y="1793875"/>
            <a:ext cx="2360613" cy="954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DE" altLang="en-US" sz="2800" b="1">
                <a:solidFill>
                  <a:srgbClr val="FF0000"/>
                </a:solidFill>
              </a:rPr>
              <a:t>2013: 13 %</a:t>
            </a:r>
            <a:br>
              <a:rPr lang="de-DE" altLang="en-US" sz="2800" b="1">
                <a:solidFill>
                  <a:srgbClr val="FF0000"/>
                </a:solidFill>
              </a:rPr>
            </a:br>
            <a:r>
              <a:rPr lang="de-DE" altLang="en-US" sz="2800" b="1">
                <a:solidFill>
                  <a:srgbClr val="FF0000"/>
                </a:solidFill>
              </a:rPr>
              <a:t>(preliminary)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437438" y="1773238"/>
            <a:ext cx="1311275" cy="3603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22325" y="177800"/>
            <a:ext cx="6915150" cy="1076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3200" b="1" i="1">
                <a:solidFill>
                  <a:srgbClr val="FF0000"/>
                </a:solidFill>
              </a:rPr>
              <a:t>EU-27: Electricity generation</a:t>
            </a:r>
            <a:br>
              <a:rPr lang="de-DE" altLang="de-DE" sz="3200" b="1" i="1">
                <a:solidFill>
                  <a:srgbClr val="FF0000"/>
                </a:solidFill>
              </a:rPr>
            </a:br>
            <a:r>
              <a:rPr lang="de-DE" altLang="de-DE" sz="3200" b="1" i="1">
                <a:solidFill>
                  <a:srgbClr val="FF0000"/>
                </a:solidFill>
              </a:rPr>
              <a:t> from „new“ RES </a:t>
            </a:r>
          </a:p>
        </p:txBody>
      </p:sp>
      <p:sp>
        <p:nvSpPr>
          <p:cNvPr id="25608" name="Textfeld 8"/>
          <p:cNvSpPr txBox="1">
            <a:spLocks noChangeArrowheads="1"/>
          </p:cNvSpPr>
          <p:nvPr/>
        </p:nvSpPr>
        <p:spPr bwMode="auto">
          <a:xfrm>
            <a:off x="4087813" y="6488113"/>
            <a:ext cx="358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AT" altLang="de-DE"/>
              <a:t>Source: EUROSTAT, own estimations </a:t>
            </a:r>
          </a:p>
        </p:txBody>
      </p:sp>
      <p:sp>
        <p:nvSpPr>
          <p:cNvPr id="2560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C5F769-9B4E-4C7E-A4FC-162181F31C3B}" type="slidenum">
              <a:rPr lang="de-AT" altLang="de-DE" smtClean="0"/>
              <a:pPr eaLnBrk="1" hangingPunct="1"/>
              <a:t>40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5083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80975" y="188640"/>
            <a:ext cx="95773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200" b="1" dirty="0">
                <a:solidFill>
                  <a:srgbClr val="FF0000"/>
                </a:solidFill>
              </a:rPr>
              <a:t>Development of </a:t>
            </a:r>
            <a:br>
              <a:rPr lang="de-AT" sz="3200" b="1" dirty="0">
                <a:solidFill>
                  <a:srgbClr val="FF0000"/>
                </a:solidFill>
              </a:rPr>
            </a:br>
            <a:r>
              <a:rPr lang="de-AT" sz="3200" b="1" dirty="0">
                <a:solidFill>
                  <a:srgbClr val="FF0000"/>
                </a:solidFill>
              </a:rPr>
              <a:t>PV generation </a:t>
            </a:r>
            <a:r>
              <a:rPr lang="de-AT" sz="3200" b="1" dirty="0" smtClean="0">
                <a:solidFill>
                  <a:srgbClr val="FF0000"/>
                </a:solidFill>
              </a:rPr>
              <a:t>costs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200"/>
            <a:ext cx="8829361" cy="48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3903"/>
            <a:ext cx="7416824" cy="549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88024" y="2267330"/>
            <a:ext cx="0" cy="324036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0072" y="4984470"/>
            <a:ext cx="214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Grid parity 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442314" y="335558"/>
            <a:ext cx="95773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200" b="1" dirty="0">
                <a:solidFill>
                  <a:srgbClr val="FF0000"/>
                </a:solidFill>
              </a:rPr>
              <a:t>Development </a:t>
            </a:r>
            <a:r>
              <a:rPr lang="de-AT" sz="3200" b="1" dirty="0" smtClean="0">
                <a:solidFill>
                  <a:srgbClr val="FF0000"/>
                </a:solidFill>
              </a:rPr>
              <a:t>of PV generation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FF0000"/>
                </a:solidFill>
              </a:rPr>
              <a:t> costs vs household electricity prices </a:t>
            </a:r>
            <a:endParaRPr lang="de-A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0" y="115888"/>
            <a:ext cx="89154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400" b="1" dirty="0" smtClean="0">
                <a:solidFill>
                  <a:srgbClr val="FF0000"/>
                </a:solidFill>
              </a:rPr>
              <a:t>8. </a:t>
            </a:r>
            <a:r>
              <a:rPr lang="de-DE" sz="4400" b="1" dirty="0">
                <a:solidFill>
                  <a:srgbClr val="FF0000"/>
                </a:solidFill>
              </a:rPr>
              <a:t>CONCLUSIONS: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8312" y="1196975"/>
            <a:ext cx="8496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AT" sz="3200" b="1" dirty="0">
                <a:solidFill>
                  <a:srgbClr val="0000FF"/>
                </a:solidFill>
              </a:rPr>
              <a:t> </a:t>
            </a:r>
            <a:r>
              <a:rPr lang="de-AT" sz="3200" b="1" dirty="0" smtClean="0">
                <a:solidFill>
                  <a:srgbClr val="0000FF"/>
                </a:solidFill>
              </a:rPr>
              <a:t>Markets are in a period of transition </a:t>
            </a:r>
            <a:br>
              <a:rPr lang="de-AT" sz="3200" b="1" dirty="0" smtClean="0">
                <a:solidFill>
                  <a:srgbClr val="0000FF"/>
                </a:solidFill>
              </a:rPr>
            </a:br>
            <a:r>
              <a:rPr lang="de-AT" sz="3200" b="1" dirty="0" smtClean="0">
                <a:solidFill>
                  <a:srgbClr val="0000FF"/>
                </a:solidFill>
              </a:rPr>
              <a:t>                                     towards volatility; </a:t>
            </a:r>
            <a:endParaRPr lang="de-AT" sz="3200" dirty="0">
              <a:solidFill>
                <a:srgbClr val="0000FF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8312" y="2636912"/>
            <a:ext cx="8496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AT" sz="3200" b="1" dirty="0">
                <a:solidFill>
                  <a:srgbClr val="0000FF"/>
                </a:solidFill>
              </a:rPr>
              <a:t> </a:t>
            </a:r>
            <a:r>
              <a:rPr lang="de-AT" sz="3200" b="1" dirty="0" smtClean="0">
                <a:solidFill>
                  <a:srgbClr val="0000FF"/>
                </a:solidFill>
              </a:rPr>
              <a:t>Nuclear: long lead time, uncertain costs  </a:t>
            </a:r>
            <a:r>
              <a:rPr lang="de-AT" sz="3200" b="1" dirty="0" smtClean="0">
                <a:solidFill>
                  <a:srgbClr val="0000FF"/>
                </a:solidFill>
                <a:sym typeface="Wingdings" pitchFamily="2" charset="2"/>
              </a:rPr>
              <a:t> high promises, low fullfilments</a:t>
            </a:r>
            <a:r>
              <a:rPr lang="de-AT" sz="3200" b="1" dirty="0" smtClean="0">
                <a:solidFill>
                  <a:srgbClr val="0000FF"/>
                </a:solidFill>
              </a:rPr>
              <a:t>; </a:t>
            </a:r>
            <a:endParaRPr lang="de-AT" sz="3200" dirty="0">
              <a:solidFill>
                <a:srgbClr val="0000FF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5790" y="4077072"/>
            <a:ext cx="86756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AT" sz="3200" b="1" dirty="0">
                <a:solidFill>
                  <a:srgbClr val="0000FF"/>
                </a:solidFill>
              </a:rPr>
              <a:t> </a:t>
            </a:r>
            <a:r>
              <a:rPr lang="de-AT" sz="3200" b="1" dirty="0" smtClean="0">
                <a:solidFill>
                  <a:srgbClr val="0000FF"/>
                </a:solidFill>
              </a:rPr>
              <a:t>Renewables: next very interesting phase:</a:t>
            </a:r>
            <a:br>
              <a:rPr lang="de-AT" sz="3200" b="1" dirty="0" smtClean="0">
                <a:solidFill>
                  <a:srgbClr val="0000FF"/>
                </a:solidFill>
              </a:rPr>
            </a:br>
            <a:r>
              <a:rPr lang="de-AT" sz="3200" b="1" dirty="0" smtClean="0">
                <a:solidFill>
                  <a:srgbClr val="0000FF"/>
                </a:solidFill>
              </a:rPr>
              <a:t>   after PV-Grid parity!  </a:t>
            </a:r>
            <a:endParaRPr lang="de-AT" sz="3200" dirty="0">
              <a:solidFill>
                <a:srgbClr val="0000FF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2816" y="5445224"/>
            <a:ext cx="8675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AT" sz="3200" b="1" dirty="0">
                <a:solidFill>
                  <a:srgbClr val="0000FF"/>
                </a:solidFill>
              </a:rPr>
              <a:t> </a:t>
            </a:r>
            <a:r>
              <a:rPr lang="de-AT" sz="3200" b="1" dirty="0" smtClean="0">
                <a:solidFill>
                  <a:srgbClr val="0000FF"/>
                </a:solidFill>
              </a:rPr>
              <a:t>More </a:t>
            </a:r>
            <a:r>
              <a:rPr lang="de-AT" sz="3200" b="1" dirty="0" err="1" smtClean="0">
                <a:solidFill>
                  <a:srgbClr val="0000FF"/>
                </a:solidFill>
              </a:rPr>
              <a:t>details</a:t>
            </a:r>
            <a:r>
              <a:rPr lang="de-AT" sz="3200" b="1" dirty="0" smtClean="0">
                <a:solidFill>
                  <a:srgbClr val="0000FF"/>
                </a:solidFill>
              </a:rPr>
              <a:t>: Summer </a:t>
            </a:r>
            <a:r>
              <a:rPr lang="de-AT" sz="3200" b="1" dirty="0" err="1" smtClean="0">
                <a:solidFill>
                  <a:srgbClr val="0000FF"/>
                </a:solidFill>
              </a:rPr>
              <a:t>school</a:t>
            </a:r>
            <a:endParaRPr lang="de-AT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1409" y="1415218"/>
            <a:ext cx="90268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dirty="0" smtClean="0">
                <a:solidFill>
                  <a:srgbClr val="0000FF"/>
                </a:solidFill>
              </a:rPr>
              <a:t>5000 h/</a:t>
            </a:r>
            <a:r>
              <a:rPr lang="de-DE" sz="3200" dirty="0" err="1" smtClean="0">
                <a:solidFill>
                  <a:srgbClr val="0000FF"/>
                </a:solidFill>
              </a:rPr>
              <a:t>yr</a:t>
            </a:r>
            <a:r>
              <a:rPr lang="de-DE" sz="3200" dirty="0" smtClean="0">
                <a:solidFill>
                  <a:srgbClr val="0000FF"/>
                </a:solidFill>
              </a:rPr>
              <a:t>:</a:t>
            </a:r>
          </a:p>
          <a:p>
            <a:endParaRPr lang="de-DE" sz="3200" dirty="0" smtClean="0">
              <a:solidFill>
                <a:srgbClr val="0000FF"/>
              </a:solidFill>
            </a:endParaRPr>
          </a:p>
          <a:p>
            <a:r>
              <a:rPr lang="de-DE" sz="3200" dirty="0" smtClean="0">
                <a:solidFill>
                  <a:srgbClr val="0000FF"/>
                </a:solidFill>
              </a:rPr>
              <a:t>C </a:t>
            </a:r>
            <a:r>
              <a:rPr lang="de-DE" sz="3200" dirty="0">
                <a:solidFill>
                  <a:srgbClr val="0000FF"/>
                </a:solidFill>
              </a:rPr>
              <a:t>= </a:t>
            </a:r>
            <a:r>
              <a:rPr lang="de-DE" sz="3200" dirty="0" smtClean="0">
                <a:solidFill>
                  <a:srgbClr val="0000FF"/>
                </a:solidFill>
                <a:cs typeface="Arial" charset="0"/>
              </a:rPr>
              <a:t>1.20 + 0.40 + 4.31 </a:t>
            </a:r>
            <a:r>
              <a:rPr lang="de-DE" sz="3200" dirty="0">
                <a:solidFill>
                  <a:srgbClr val="0000FF"/>
                </a:solidFill>
                <a:cs typeface="Arial" charset="0"/>
              </a:rPr>
              <a:t>+</a:t>
            </a:r>
            <a:r>
              <a:rPr lang="de-DE" sz="3200" dirty="0" smtClean="0">
                <a:solidFill>
                  <a:srgbClr val="0000FF"/>
                </a:solidFill>
                <a:cs typeface="Arial" charset="0"/>
              </a:rPr>
              <a:t>0.17 = 6.08 </a:t>
            </a:r>
            <a:r>
              <a:rPr lang="de-DE" sz="3200" dirty="0">
                <a:solidFill>
                  <a:srgbClr val="0000FF"/>
                </a:solidFill>
                <a:cs typeface="Arial" charset="0"/>
              </a:rPr>
              <a:t>cent/kWh</a:t>
            </a:r>
            <a:r>
              <a:rPr lang="de-DE" sz="3200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de-DE" sz="3200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323850" y="260350"/>
            <a:ext cx="957738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Example</a:t>
            </a:r>
            <a:r>
              <a:rPr lang="de-AT" sz="3600" b="1" dirty="0">
                <a:solidFill>
                  <a:srgbClr val="FF0000"/>
                </a:solidFill>
              </a:rPr>
              <a:t>: </a:t>
            </a:r>
            <a:r>
              <a:rPr lang="de-AT" sz="3600" b="1" dirty="0" err="1">
                <a:solidFill>
                  <a:srgbClr val="FF0000"/>
                </a:solidFill>
              </a:rPr>
              <a:t>Costs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of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 err="1">
                <a:solidFill>
                  <a:srgbClr val="FF0000"/>
                </a:solidFill>
              </a:rPr>
              <a:t>electricity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generation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from</a:t>
            </a:r>
            <a:r>
              <a:rPr lang="de-AT" sz="3600" b="1" dirty="0">
                <a:solidFill>
                  <a:srgbClr val="FF0000"/>
                </a:solidFill>
              </a:rPr>
              <a:t> CCGT</a:t>
            </a:r>
            <a:endParaRPr lang="de-AT" sz="36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1409" y="3573016"/>
            <a:ext cx="87992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dirty="0" smtClean="0">
                <a:solidFill>
                  <a:srgbClr val="0000FF"/>
                </a:solidFill>
              </a:rPr>
              <a:t>1000 h/</a:t>
            </a:r>
            <a:r>
              <a:rPr lang="de-DE" sz="3200" dirty="0" err="1" smtClean="0">
                <a:solidFill>
                  <a:srgbClr val="0000FF"/>
                </a:solidFill>
              </a:rPr>
              <a:t>yr</a:t>
            </a:r>
            <a:r>
              <a:rPr lang="de-DE" sz="3200" dirty="0" smtClean="0">
                <a:solidFill>
                  <a:srgbClr val="0000FF"/>
                </a:solidFill>
              </a:rPr>
              <a:t>:</a:t>
            </a:r>
          </a:p>
          <a:p>
            <a:endParaRPr lang="de-DE" sz="3200" dirty="0" smtClean="0">
              <a:solidFill>
                <a:srgbClr val="0000FF"/>
              </a:solidFill>
            </a:endParaRPr>
          </a:p>
          <a:p>
            <a:r>
              <a:rPr lang="de-DE" sz="3200" dirty="0" smtClean="0">
                <a:solidFill>
                  <a:srgbClr val="0000FF"/>
                </a:solidFill>
              </a:rPr>
              <a:t>C </a:t>
            </a:r>
            <a:r>
              <a:rPr lang="de-DE" sz="3200" dirty="0">
                <a:solidFill>
                  <a:srgbClr val="0000FF"/>
                </a:solidFill>
              </a:rPr>
              <a:t>= </a:t>
            </a:r>
            <a:r>
              <a:rPr lang="de-DE" sz="3200" dirty="0" smtClean="0">
                <a:solidFill>
                  <a:srgbClr val="0000FF"/>
                </a:solidFill>
                <a:cs typeface="Arial" charset="0"/>
              </a:rPr>
              <a:t>6.0 + 2.0 + 4.31 </a:t>
            </a:r>
            <a:r>
              <a:rPr lang="de-DE" sz="3200" dirty="0">
                <a:solidFill>
                  <a:srgbClr val="0000FF"/>
                </a:solidFill>
                <a:cs typeface="Arial" charset="0"/>
              </a:rPr>
              <a:t>+</a:t>
            </a:r>
            <a:r>
              <a:rPr lang="de-DE" sz="3200" dirty="0" smtClean="0">
                <a:solidFill>
                  <a:srgbClr val="0000FF"/>
                </a:solidFill>
                <a:cs typeface="Arial" charset="0"/>
              </a:rPr>
              <a:t>0.17 = 12.48 </a:t>
            </a:r>
            <a:r>
              <a:rPr lang="de-DE" sz="3200" dirty="0">
                <a:solidFill>
                  <a:srgbClr val="0000FF"/>
                </a:solidFill>
                <a:cs typeface="Arial" charset="0"/>
              </a:rPr>
              <a:t>cent/kWh</a:t>
            </a:r>
            <a:r>
              <a:rPr lang="de-DE" sz="3200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de-DE" sz="3200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24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2988" y="0"/>
            <a:ext cx="66595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>
                <a:solidFill>
                  <a:srgbClr val="FF0000"/>
                </a:solidFill>
              </a:rPr>
              <a:t>THE EU-DIRECTIVE(S) 1 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95288" y="1052513"/>
            <a:ext cx="838835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The European Commission’s main expectation …. was the belief that</a:t>
            </a:r>
          </a:p>
          <a:p>
            <a:pPr algn="ctr"/>
            <a:r>
              <a:rPr lang="en-GB"/>
              <a:t> </a:t>
            </a:r>
            <a:r>
              <a:rPr lang="en-GB" sz="2800" b="1">
                <a:solidFill>
                  <a:srgbClr val="0000FF"/>
                </a:solidFill>
              </a:rPr>
              <a:t>“market forces [would]  produce a better allocation of resources and greater effectiveness in the supply of services”</a:t>
            </a:r>
            <a:r>
              <a:rPr lang="de-AT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90011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sz="3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de-DE" sz="3200" b="1">
                <a:solidFill>
                  <a:srgbClr val="0000FF"/>
                </a:solidFill>
              </a:rPr>
              <a:t>Intentions of the EC directive: </a:t>
            </a:r>
            <a:br>
              <a:rPr lang="de-DE" sz="3200" b="1">
                <a:solidFill>
                  <a:srgbClr val="0000FF"/>
                </a:solidFill>
              </a:rPr>
            </a:br>
            <a:r>
              <a:rPr lang="de-DE" sz="3200" b="1">
                <a:solidFill>
                  <a:srgbClr val="0000FF"/>
                </a:solidFill>
              </a:rPr>
              <a:t>	      Competitive markets </a:t>
            </a:r>
            <a:br>
              <a:rPr lang="de-DE" sz="3200" b="1">
                <a:solidFill>
                  <a:srgbClr val="0000FF"/>
                </a:solidFill>
              </a:rPr>
            </a:br>
            <a:r>
              <a:rPr lang="de-DE" sz="3200" b="1">
                <a:solidFill>
                  <a:srgbClr val="0000FF"/>
                </a:solidFill>
              </a:rPr>
              <a:t>	             lower electricity prices </a:t>
            </a:r>
            <a:br>
              <a:rPr lang="de-DE" sz="3200" b="1">
                <a:solidFill>
                  <a:srgbClr val="0000FF"/>
                </a:solidFill>
              </a:rPr>
            </a:br>
            <a:r>
              <a:rPr lang="de-DE" sz="3200" b="1">
                <a:solidFill>
                  <a:srgbClr val="0000FF"/>
                </a:solidFill>
              </a:rPr>
              <a:t>	                   more environmentally benign </a:t>
            </a:r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1222375" y="4149725"/>
            <a:ext cx="6858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1908175" y="4652963"/>
            <a:ext cx="6858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2530475" y="5084763"/>
            <a:ext cx="6858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Freeform 2"/>
          <p:cNvSpPr>
            <a:spLocks/>
          </p:cNvSpPr>
          <p:nvPr/>
        </p:nvSpPr>
        <p:spPr bwMode="auto">
          <a:xfrm>
            <a:off x="4439951" y="4191001"/>
            <a:ext cx="4044396" cy="1512168"/>
          </a:xfrm>
          <a:custGeom>
            <a:avLst/>
            <a:gdLst>
              <a:gd name="T0" fmla="*/ 0 w 1920"/>
              <a:gd name="T1" fmla="*/ 2147483647 h 1056"/>
              <a:gd name="T2" fmla="*/ 2147483647 w 1920"/>
              <a:gd name="T3" fmla="*/ 2147483647 h 1056"/>
              <a:gd name="T4" fmla="*/ 2147483647 w 1920"/>
              <a:gd name="T5" fmla="*/ 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0" h="1056">
                <a:moveTo>
                  <a:pt x="0" y="1056"/>
                </a:moveTo>
                <a:lnTo>
                  <a:pt x="336" y="240"/>
                </a:lnTo>
                <a:lnTo>
                  <a:pt x="1920" y="0"/>
                </a:lnTo>
              </a:path>
            </a:pathLst>
          </a:custGeom>
          <a:noFill/>
          <a:ln w="98425" cap="flat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4743105" y="5775988"/>
            <a:ext cx="24416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Short-term </a:t>
            </a:r>
            <a:b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marginal </a:t>
            </a:r>
            <a:r>
              <a:rPr lang="de-DE" b="1" dirty="0">
                <a:solidFill>
                  <a:srgbClr val="FF0000"/>
                </a:solidFill>
                <a:latin typeface="Arial" pitchFamily="34" charset="0"/>
              </a:rPr>
              <a:t>costs 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6161363" y="4375246"/>
            <a:ext cx="25266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solidFill>
                  <a:srgbClr val="0000FF"/>
                </a:solidFill>
                <a:latin typeface="Arial" pitchFamily="34" charset="0"/>
              </a:rPr>
              <a:t>Long-term </a:t>
            </a:r>
            <a:r>
              <a:rPr lang="de-DE" b="1" dirty="0">
                <a:solidFill>
                  <a:srgbClr val="0000FF"/>
                </a:solidFill>
                <a:latin typeface="Arial" pitchFamily="34" charset="0"/>
              </a:rPr>
              <a:t/>
            </a:r>
            <a:br>
              <a:rPr lang="de-DE" b="1" dirty="0">
                <a:solidFill>
                  <a:srgbClr val="0000FF"/>
                </a:solidFill>
                <a:latin typeface="Arial" pitchFamily="34" charset="0"/>
              </a:rPr>
            </a:br>
            <a:r>
              <a:rPr lang="de-DE" b="1" dirty="0" smtClean="0">
                <a:solidFill>
                  <a:srgbClr val="0000FF"/>
                </a:solidFill>
                <a:latin typeface="Arial" pitchFamily="34" charset="0"/>
              </a:rPr>
              <a:t>marginal costs </a:t>
            </a:r>
            <a:endParaRPr lang="de-DE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672055" y="3775502"/>
            <a:ext cx="1474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Average </a:t>
            </a:r>
            <a:endParaRPr lang="de-DE" b="1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costs</a:t>
            </a:r>
            <a:endParaRPr lang="de-DE" b="1" dirty="0">
              <a:latin typeface="Arial" pitchFamily="34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 rot="-5400000">
            <a:off x="-1579422" y="3960169"/>
            <a:ext cx="367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Price, costs </a:t>
            </a:r>
            <a:r>
              <a:rPr lang="de-DE" b="1" dirty="0">
                <a:latin typeface="Arial" pitchFamily="34" charset="0"/>
              </a:rPr>
              <a:t>(</a:t>
            </a:r>
            <a:r>
              <a:rPr lang="de-DE" b="1" dirty="0" smtClean="0">
                <a:latin typeface="Arial" pitchFamily="34" charset="0"/>
              </a:rPr>
              <a:t>EUR/MWh</a:t>
            </a:r>
            <a:r>
              <a:rPr lang="de-DE" b="1" dirty="0">
                <a:latin typeface="Arial" pitchFamily="34" charset="0"/>
              </a:rPr>
              <a:t>)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635747" y="672656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8109141" y="6495727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time </a:t>
            </a:r>
            <a:endParaRPr lang="de-DE" b="1" dirty="0">
              <a:latin typeface="Arial" pitchFamily="34" charset="0"/>
            </a:endParaRPr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V="1">
            <a:off x="635747" y="950640"/>
            <a:ext cx="0" cy="5775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5" name="Freeform 11"/>
          <p:cNvSpPr>
            <a:spLocks/>
          </p:cNvSpPr>
          <p:nvPr/>
        </p:nvSpPr>
        <p:spPr bwMode="auto">
          <a:xfrm>
            <a:off x="5512547" y="2780995"/>
            <a:ext cx="3048000" cy="2944079"/>
          </a:xfrm>
          <a:custGeom>
            <a:avLst/>
            <a:gdLst>
              <a:gd name="T0" fmla="*/ 0 w 1824"/>
              <a:gd name="T1" fmla="*/ 2147483647 h 1824"/>
              <a:gd name="T2" fmla="*/ 2147483647 w 1824"/>
              <a:gd name="T3" fmla="*/ 2147483647 h 1824"/>
              <a:gd name="T4" fmla="*/ 2147483647 w 1824"/>
              <a:gd name="T5" fmla="*/ 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1824">
                <a:moveTo>
                  <a:pt x="0" y="1824"/>
                </a:moveTo>
                <a:lnTo>
                  <a:pt x="384" y="480"/>
                </a:lnTo>
                <a:lnTo>
                  <a:pt x="1824" y="0"/>
                </a:lnTo>
              </a:path>
            </a:pathLst>
          </a:custGeom>
          <a:noFill/>
          <a:ln w="85725" cap="flat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6" name="Text Box 12"/>
          <p:cNvSpPr txBox="1">
            <a:spLocks noChangeArrowheads="1"/>
          </p:cNvSpPr>
          <p:nvPr/>
        </p:nvSpPr>
        <p:spPr bwMode="auto">
          <a:xfrm>
            <a:off x="4793211" y="2751153"/>
            <a:ext cx="2494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Strategic prices</a:t>
            </a:r>
            <a:endParaRPr lang="de-DE" b="1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41600" y="1886744"/>
            <a:ext cx="5718947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565490" y="1435827"/>
            <a:ext cx="19559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sz="1600" b="1" dirty="0">
                <a:latin typeface="Arial" pitchFamily="34" charset="0"/>
              </a:rPr>
              <a:t>a</a:t>
            </a:r>
            <a:r>
              <a:rPr lang="de-DE" sz="1600" b="1" dirty="0" smtClean="0">
                <a:latin typeface="Arial" pitchFamily="34" charset="0"/>
              </a:rPr>
              <a:t>fter liberalisation</a:t>
            </a:r>
            <a:endParaRPr lang="de-DE" sz="1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5747" y="1886744"/>
            <a:ext cx="2205853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46768" y="1435827"/>
            <a:ext cx="21948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sz="1600" b="1" dirty="0">
                <a:latin typeface="Arial" pitchFamily="34" charset="0"/>
              </a:rPr>
              <a:t>b</a:t>
            </a:r>
            <a:r>
              <a:rPr lang="de-DE" sz="1600" b="1" dirty="0" smtClean="0">
                <a:latin typeface="Arial" pitchFamily="34" charset="0"/>
              </a:rPr>
              <a:t>efore  liberalisation</a:t>
            </a:r>
            <a:endParaRPr lang="de-DE" sz="1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5747" y="4695056"/>
            <a:ext cx="7783286" cy="1051790"/>
          </a:xfrm>
          <a:custGeom>
            <a:avLst/>
            <a:gdLst>
              <a:gd name="connsiteX0" fmla="*/ 0 w 7783286"/>
              <a:gd name="connsiteY0" fmla="*/ 10886 h 859972"/>
              <a:gd name="connsiteX1" fmla="*/ 2155371 w 7783286"/>
              <a:gd name="connsiteY1" fmla="*/ 0 h 859972"/>
              <a:gd name="connsiteX2" fmla="*/ 2275114 w 7783286"/>
              <a:gd name="connsiteY2" fmla="*/ 859972 h 859972"/>
              <a:gd name="connsiteX3" fmla="*/ 7783286 w 7783286"/>
              <a:gd name="connsiteY3" fmla="*/ 859972 h 8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3286" h="859972">
                <a:moveTo>
                  <a:pt x="0" y="10886"/>
                </a:moveTo>
                <a:lnTo>
                  <a:pt x="2155371" y="0"/>
                </a:lnTo>
                <a:lnTo>
                  <a:pt x="2275114" y="859972"/>
                </a:lnTo>
                <a:lnTo>
                  <a:pt x="7783286" y="859972"/>
                </a:lnTo>
              </a:path>
            </a:pathLst>
          </a:custGeom>
          <a:noFill/>
          <a:ln w="857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468560" y="116632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2 HOW PRICES COME </a:t>
            </a:r>
            <a:br>
              <a:rPr lang="de-DE" sz="4000" b="1" dirty="0">
                <a:solidFill>
                  <a:srgbClr val="FF0000"/>
                </a:solidFill>
              </a:rPr>
            </a:br>
            <a:r>
              <a:rPr lang="de-DE" sz="4000" b="1" dirty="0">
                <a:solidFill>
                  <a:srgbClr val="FF0000"/>
                </a:solidFill>
              </a:rPr>
              <a:t>ABOUT (SOME THEORY) </a:t>
            </a:r>
            <a:endParaRPr lang="de-DE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nimBg="1"/>
      <p:bldP spid="395267" grpId="0" autoUpdateAnimBg="0"/>
      <p:bldP spid="395268" grpId="0" autoUpdateAnimBg="0"/>
      <p:bldP spid="395269" grpId="0" autoUpdateAnimBg="0"/>
      <p:bldP spid="395275" grpId="0" animBg="1"/>
      <p:bldP spid="395276" grpId="0" autoUpdateAnimBg="0"/>
      <p:bldP spid="20" grpId="0" autoUpdateAnimBg="0"/>
      <p:bldP spid="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50900" y="6478588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850900" y="1846263"/>
            <a:ext cx="31750" cy="46323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5400000">
            <a:off x="-920749" y="335597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Costs (EUR/MWh)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35850" y="647858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 b="1"/>
              <a:t>MWh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184150" y="574675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3200" b="1">
                <a:solidFill>
                  <a:srgbClr val="FF0000"/>
                </a:solidFill>
              </a:rPr>
              <a:t>THE </a:t>
            </a:r>
            <a:r>
              <a:rPr lang="de-DE" altLang="en-US" sz="4000" b="1" i="1">
                <a:solidFill>
                  <a:srgbClr val="FF0000"/>
                </a:solidFill>
              </a:rPr>
              <a:t>MERIT-ORDER</a:t>
            </a:r>
            <a:br>
              <a:rPr lang="de-DE" altLang="en-US" sz="4000" b="1" i="1">
                <a:solidFill>
                  <a:srgbClr val="FF0000"/>
                </a:solidFill>
              </a:rPr>
            </a:br>
            <a:r>
              <a:rPr lang="de-DE" altLang="en-US" sz="3200" b="1">
                <a:solidFill>
                  <a:srgbClr val="FF0000"/>
                </a:solidFill>
              </a:rPr>
              <a:t> CURVE OF SUPPLY  </a:t>
            </a:r>
            <a:r>
              <a:rPr lang="de-DE" altLang="en-US" sz="3600" b="1">
                <a:solidFill>
                  <a:srgbClr val="FF0000"/>
                </a:solidFill>
              </a:rPr>
              <a:t/>
            </a:r>
            <a:br>
              <a:rPr lang="de-DE" altLang="en-US" sz="3600" b="1">
                <a:solidFill>
                  <a:srgbClr val="FF0000"/>
                </a:solidFill>
              </a:rPr>
            </a:br>
            <a:endParaRPr lang="de-DE" altLang="en-US" sz="3600"/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7466013" y="2276475"/>
            <a:ext cx="13128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Coal (old)  </a:t>
            </a:r>
            <a:endParaRPr lang="de-DE" altLang="en-US"/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3173413" y="5257800"/>
            <a:ext cx="9794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Nuclear</a:t>
            </a:r>
            <a:endParaRPr lang="de-DE" altLang="en-US"/>
          </a:p>
        </p:txBody>
      </p:sp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1279525" y="1266825"/>
            <a:ext cx="672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based on short-term marginal costs (MC)</a:t>
            </a:r>
          </a:p>
        </p:txBody>
      </p:sp>
      <p:sp>
        <p:nvSpPr>
          <p:cNvPr id="15370" name="Freeform 15"/>
          <p:cNvSpPr>
            <a:spLocks/>
          </p:cNvSpPr>
          <p:nvPr/>
        </p:nvSpPr>
        <p:spPr bwMode="auto">
          <a:xfrm>
            <a:off x="850900" y="1931194"/>
            <a:ext cx="6858000" cy="4462462"/>
          </a:xfrm>
          <a:custGeom>
            <a:avLst/>
            <a:gdLst>
              <a:gd name="T0" fmla="*/ 0 w 6858000"/>
              <a:gd name="T1" fmla="*/ 4452257 h 4463143"/>
              <a:gd name="T2" fmla="*/ 1861457 w 6858000"/>
              <a:gd name="T3" fmla="*/ 4463143 h 4463143"/>
              <a:gd name="T4" fmla="*/ 1850571 w 6858000"/>
              <a:gd name="T5" fmla="*/ 3875314 h 4463143"/>
              <a:gd name="T6" fmla="*/ 4343400 w 6858000"/>
              <a:gd name="T7" fmla="*/ 3875314 h 4463143"/>
              <a:gd name="T8" fmla="*/ 4365171 w 6858000"/>
              <a:gd name="T9" fmla="*/ 2133600 h 4463143"/>
              <a:gd name="T10" fmla="*/ 5061857 w 6858000"/>
              <a:gd name="T11" fmla="*/ 2133600 h 4463143"/>
              <a:gd name="T12" fmla="*/ 5061857 w 6858000"/>
              <a:gd name="T13" fmla="*/ 1763485 h 4463143"/>
              <a:gd name="T14" fmla="*/ 5497286 w 6858000"/>
              <a:gd name="T15" fmla="*/ 1763485 h 4463143"/>
              <a:gd name="T16" fmla="*/ 5497286 w 6858000"/>
              <a:gd name="T17" fmla="*/ 1415143 h 4463143"/>
              <a:gd name="T18" fmla="*/ 5856514 w 6858000"/>
              <a:gd name="T19" fmla="*/ 1415143 h 4463143"/>
              <a:gd name="T20" fmla="*/ 5856514 w 6858000"/>
              <a:gd name="T21" fmla="*/ 1251857 h 4463143"/>
              <a:gd name="T22" fmla="*/ 6128657 w 6858000"/>
              <a:gd name="T23" fmla="*/ 1240971 h 4463143"/>
              <a:gd name="T24" fmla="*/ 6128657 w 6858000"/>
              <a:gd name="T25" fmla="*/ 881743 h 4463143"/>
              <a:gd name="T26" fmla="*/ 6477000 w 6858000"/>
              <a:gd name="T27" fmla="*/ 870857 h 4463143"/>
              <a:gd name="T28" fmla="*/ 6477000 w 6858000"/>
              <a:gd name="T29" fmla="*/ 283028 h 4463143"/>
              <a:gd name="T30" fmla="*/ 6858000 w 6858000"/>
              <a:gd name="T31" fmla="*/ 283028 h 4463143"/>
              <a:gd name="T32" fmla="*/ 6858000 w 6858000"/>
              <a:gd name="T33" fmla="*/ 0 h 4463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1011238" y="5886450"/>
            <a:ext cx="14557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Hydro, Wind</a:t>
            </a:r>
            <a:endParaRPr lang="de-DE" altLang="en-US"/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6053138" y="3768725"/>
            <a:ext cx="20685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Natural gas (new) </a:t>
            </a:r>
            <a:endParaRPr lang="de-DE" altLang="en-US"/>
          </a:p>
        </p:txBody>
      </p:sp>
      <p:sp>
        <p:nvSpPr>
          <p:cNvPr id="15373" name="Text Box 6"/>
          <p:cNvSpPr txBox="1">
            <a:spLocks noChangeArrowheads="1"/>
          </p:cNvSpPr>
          <p:nvPr/>
        </p:nvSpPr>
        <p:spPr bwMode="auto">
          <a:xfrm>
            <a:off x="3490913" y="3122613"/>
            <a:ext cx="25939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>
                <a:solidFill>
                  <a:srgbClr val="FF0000"/>
                </a:solidFill>
              </a:rPr>
              <a:t>Supply curve S: </a:t>
            </a:r>
            <a:br>
              <a:rPr lang="de-DE" altLang="en-US" sz="2400" b="1">
                <a:solidFill>
                  <a:srgbClr val="FF0000"/>
                </a:solidFill>
              </a:rPr>
            </a:br>
            <a:r>
              <a:rPr lang="de-DE" altLang="en-US" sz="2400" b="1">
                <a:solidFill>
                  <a:srgbClr val="FF0000"/>
                </a:solidFill>
              </a:rPr>
              <a:t>marginal costs</a:t>
            </a:r>
            <a:endParaRPr lang="de-DE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9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23900" y="6405563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723900" y="1773238"/>
            <a:ext cx="31750" cy="46323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-5400000">
            <a:off x="-1027112" y="515937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Costs,Price (EUR/MWh)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812088" y="6488113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 b="1"/>
              <a:t>MWh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25663" y="4797425"/>
            <a:ext cx="12938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>
                <a:solidFill>
                  <a:srgbClr val="FF0000"/>
                </a:solidFill>
              </a:rPr>
              <a:t>Supply </a:t>
            </a:r>
            <a:br>
              <a:rPr lang="de-DE" altLang="en-US" sz="2400" b="1">
                <a:solidFill>
                  <a:srgbClr val="FF0000"/>
                </a:solidFill>
              </a:rPr>
            </a:br>
            <a:r>
              <a:rPr lang="de-DE" altLang="en-US" sz="2400" b="1">
                <a:solidFill>
                  <a:srgbClr val="FF0000"/>
                </a:solidFill>
              </a:rPr>
              <a:t>curve S</a:t>
            </a:r>
            <a:endParaRPr lang="de-DE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 flipH="1">
            <a:off x="755650" y="4031117"/>
            <a:ext cx="43926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28600" y="333375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3200" b="1">
                <a:solidFill>
                  <a:srgbClr val="FF0000"/>
                </a:solidFill>
              </a:rPr>
              <a:t>BASIC PRINCIPLE OF </a:t>
            </a:r>
            <a:br>
              <a:rPr lang="de-DE" altLang="en-US" sz="3200" b="1">
                <a:solidFill>
                  <a:srgbClr val="FF0000"/>
                </a:solidFill>
              </a:rPr>
            </a:br>
            <a:r>
              <a:rPr lang="de-DE" altLang="en-US" sz="3200" b="1">
                <a:solidFill>
                  <a:srgbClr val="FF0000"/>
                </a:solidFill>
              </a:rPr>
              <a:t>COMPETITION: </a:t>
            </a:r>
            <a:br>
              <a:rPr lang="de-DE" altLang="en-US" sz="3200" b="1">
                <a:solidFill>
                  <a:srgbClr val="FF0000"/>
                </a:solidFill>
              </a:rPr>
            </a:br>
            <a:r>
              <a:rPr lang="de-DE" altLang="en-US" sz="3200" b="1">
                <a:solidFill>
                  <a:srgbClr val="FF0000"/>
                </a:solidFill>
              </a:rPr>
              <a:t>PRICE = MARGINAL COSTS</a:t>
            </a:r>
            <a:endParaRPr lang="de-DE" altLang="en-US"/>
          </a:p>
        </p:txBody>
      </p:sp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960438" y="4005263"/>
            <a:ext cx="385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Price  = „System“-marginal costs</a:t>
            </a:r>
            <a:endParaRPr lang="de-DE" altLang="en-US" sz="2000">
              <a:latin typeface="Times New Roman" pitchFamily="18" charset="0"/>
            </a:endParaRP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808038" y="5897563"/>
            <a:ext cx="145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Hydro, Wind</a:t>
            </a:r>
            <a:endParaRPr lang="de-DE" altLang="en-US"/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5819775" y="3810000"/>
            <a:ext cx="20685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Natural gas (new) </a:t>
            </a:r>
            <a:endParaRPr lang="de-DE" altLang="en-US"/>
          </a:p>
        </p:txBody>
      </p:sp>
      <p:sp>
        <p:nvSpPr>
          <p:cNvPr id="16396" name="Text Box 17"/>
          <p:cNvSpPr txBox="1">
            <a:spLocks noChangeArrowheads="1"/>
          </p:cNvSpPr>
          <p:nvPr/>
        </p:nvSpPr>
        <p:spPr bwMode="auto">
          <a:xfrm>
            <a:off x="7429500" y="2205038"/>
            <a:ext cx="13128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Coal (old)  </a:t>
            </a:r>
            <a:endParaRPr lang="de-DE" altLang="en-US"/>
          </a:p>
        </p:txBody>
      </p:sp>
      <p:sp>
        <p:nvSpPr>
          <p:cNvPr id="303122" name="Line 18"/>
          <p:cNvSpPr>
            <a:spLocks noChangeShapeType="1"/>
          </p:cNvSpPr>
          <p:nvPr/>
        </p:nvSpPr>
        <p:spPr bwMode="auto">
          <a:xfrm>
            <a:off x="4932363" y="1628775"/>
            <a:ext cx="1223962" cy="475297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Text Box 20"/>
          <p:cNvSpPr txBox="1">
            <a:spLocks noChangeArrowheads="1"/>
          </p:cNvSpPr>
          <p:nvPr/>
        </p:nvSpPr>
        <p:spPr bwMode="auto">
          <a:xfrm>
            <a:off x="3706813" y="5172075"/>
            <a:ext cx="9794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Nuclear</a:t>
            </a:r>
            <a:endParaRPr lang="de-DE" altLang="en-US"/>
          </a:p>
        </p:txBody>
      </p:sp>
      <p:sp>
        <p:nvSpPr>
          <p:cNvPr id="303126" name="Text Box 22"/>
          <p:cNvSpPr txBox="1">
            <a:spLocks noChangeArrowheads="1"/>
          </p:cNvSpPr>
          <p:nvPr/>
        </p:nvSpPr>
        <p:spPr bwMode="auto">
          <a:xfrm>
            <a:off x="3282950" y="1844675"/>
            <a:ext cx="2057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Demand D</a:t>
            </a:r>
            <a:endParaRPr lang="de-DE" altLang="en-US" sz="3200" b="1" baseline="-25000"/>
          </a:p>
        </p:txBody>
      </p:sp>
      <p:sp>
        <p:nvSpPr>
          <p:cNvPr id="303127" name="Text Box 23"/>
          <p:cNvSpPr txBox="1">
            <a:spLocks noChangeArrowheads="1"/>
          </p:cNvSpPr>
          <p:nvPr/>
        </p:nvSpPr>
        <p:spPr bwMode="auto">
          <a:xfrm>
            <a:off x="179388" y="3357563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p</a:t>
            </a:r>
            <a:r>
              <a:rPr lang="de-DE" altLang="en-US" sz="3200" b="1" baseline="-25000"/>
              <a:t>t1</a:t>
            </a:r>
          </a:p>
        </p:txBody>
      </p:sp>
      <p:sp>
        <p:nvSpPr>
          <p:cNvPr id="16401" name="Freeform 4"/>
          <p:cNvSpPr>
            <a:spLocks/>
          </p:cNvSpPr>
          <p:nvPr/>
        </p:nvSpPr>
        <p:spPr bwMode="auto">
          <a:xfrm>
            <a:off x="738188" y="1917278"/>
            <a:ext cx="6858000" cy="4464050"/>
          </a:xfrm>
          <a:custGeom>
            <a:avLst/>
            <a:gdLst>
              <a:gd name="T0" fmla="*/ 0 w 6858000"/>
              <a:gd name="T1" fmla="*/ 4452257 h 4463143"/>
              <a:gd name="T2" fmla="*/ 1861457 w 6858000"/>
              <a:gd name="T3" fmla="*/ 4463143 h 4463143"/>
              <a:gd name="T4" fmla="*/ 1850571 w 6858000"/>
              <a:gd name="T5" fmla="*/ 3875314 h 4463143"/>
              <a:gd name="T6" fmla="*/ 4343400 w 6858000"/>
              <a:gd name="T7" fmla="*/ 3875314 h 4463143"/>
              <a:gd name="T8" fmla="*/ 4365171 w 6858000"/>
              <a:gd name="T9" fmla="*/ 2133600 h 4463143"/>
              <a:gd name="T10" fmla="*/ 5061857 w 6858000"/>
              <a:gd name="T11" fmla="*/ 2133600 h 4463143"/>
              <a:gd name="T12" fmla="*/ 5061857 w 6858000"/>
              <a:gd name="T13" fmla="*/ 1763485 h 4463143"/>
              <a:gd name="T14" fmla="*/ 5497286 w 6858000"/>
              <a:gd name="T15" fmla="*/ 1763485 h 4463143"/>
              <a:gd name="T16" fmla="*/ 5497286 w 6858000"/>
              <a:gd name="T17" fmla="*/ 1415143 h 4463143"/>
              <a:gd name="T18" fmla="*/ 5856514 w 6858000"/>
              <a:gd name="T19" fmla="*/ 1415143 h 4463143"/>
              <a:gd name="T20" fmla="*/ 5856514 w 6858000"/>
              <a:gd name="T21" fmla="*/ 1251857 h 4463143"/>
              <a:gd name="T22" fmla="*/ 6128657 w 6858000"/>
              <a:gd name="T23" fmla="*/ 1240971 h 4463143"/>
              <a:gd name="T24" fmla="*/ 6128657 w 6858000"/>
              <a:gd name="T25" fmla="*/ 881743 h 4463143"/>
              <a:gd name="T26" fmla="*/ 6477000 w 6858000"/>
              <a:gd name="T27" fmla="*/ 870857 h 4463143"/>
              <a:gd name="T28" fmla="*/ 6477000 w 6858000"/>
              <a:gd name="T29" fmla="*/ 283028 h 4463143"/>
              <a:gd name="T30" fmla="*/ 6858000 w 6858000"/>
              <a:gd name="T31" fmla="*/ 283028 h 4463143"/>
              <a:gd name="T32" fmla="*/ 6858000 w 6858000"/>
              <a:gd name="T33" fmla="*/ 0 h 4463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291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3" grpId="0" animBg="1"/>
      <p:bldP spid="303118" grpId="0"/>
      <p:bldP spid="3031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1204913" y="6019800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1204913" y="1387475"/>
            <a:ext cx="31750" cy="46323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 rot="-5400000">
            <a:off x="-552449" y="516572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Costs,Price (EUR/MWh)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93100" y="6102350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 b="1"/>
              <a:t>MWh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440326" name="Text Box 6"/>
          <p:cNvSpPr txBox="1">
            <a:spLocks noChangeArrowheads="1"/>
          </p:cNvSpPr>
          <p:nvPr/>
        </p:nvSpPr>
        <p:spPr bwMode="auto">
          <a:xfrm>
            <a:off x="2339975" y="4365625"/>
            <a:ext cx="12938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>
                <a:solidFill>
                  <a:srgbClr val="FF0000"/>
                </a:solidFill>
              </a:rPr>
              <a:t>Supply </a:t>
            </a:r>
            <a:br>
              <a:rPr lang="de-DE" altLang="en-US" sz="2400" b="1">
                <a:solidFill>
                  <a:srgbClr val="FF0000"/>
                </a:solidFill>
              </a:rPr>
            </a:br>
            <a:r>
              <a:rPr lang="de-DE" altLang="en-US" sz="2400" b="1">
                <a:solidFill>
                  <a:srgbClr val="FF0000"/>
                </a:solidFill>
              </a:rPr>
              <a:t>curve S</a:t>
            </a:r>
            <a:endParaRPr lang="de-DE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5940425" y="908050"/>
            <a:ext cx="15351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Demand </a:t>
            </a:r>
            <a:br>
              <a:rPr lang="de-DE" altLang="en-US" sz="2400" b="1"/>
            </a:br>
            <a:r>
              <a:rPr lang="de-DE" altLang="en-US" sz="2400" b="1"/>
              <a:t>D</a:t>
            </a:r>
            <a:r>
              <a:rPr lang="de-DE" altLang="en-US" sz="3200" b="1" baseline="-25000"/>
              <a:t>t2</a:t>
            </a:r>
          </a:p>
        </p:txBody>
      </p:sp>
      <p:sp>
        <p:nvSpPr>
          <p:cNvPr id="440328" name="Line 8"/>
          <p:cNvSpPr>
            <a:spLocks noChangeShapeType="1"/>
          </p:cNvSpPr>
          <p:nvPr/>
        </p:nvSpPr>
        <p:spPr bwMode="auto">
          <a:xfrm flipH="1">
            <a:off x="1236663" y="3619500"/>
            <a:ext cx="4267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1455738" y="3079750"/>
            <a:ext cx="3856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Price  = „System“-marginal costs</a:t>
            </a:r>
            <a:endParaRPr lang="de-DE" altLang="en-US" sz="2000">
              <a:latin typeface="Times New Roman" pitchFamily="18" charset="0"/>
            </a:endParaRPr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>
            <a:off x="5413375" y="1243013"/>
            <a:ext cx="1223963" cy="475297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9" name="Line 19"/>
          <p:cNvSpPr>
            <a:spLocks noChangeShapeType="1"/>
          </p:cNvSpPr>
          <p:nvPr/>
        </p:nvSpPr>
        <p:spPr bwMode="auto">
          <a:xfrm>
            <a:off x="7308850" y="1266825"/>
            <a:ext cx="1223963" cy="475297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0" name="Text Box 20"/>
          <p:cNvSpPr txBox="1">
            <a:spLocks noChangeArrowheads="1"/>
          </p:cNvSpPr>
          <p:nvPr/>
        </p:nvSpPr>
        <p:spPr bwMode="auto">
          <a:xfrm>
            <a:off x="4284663" y="950913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Demand </a:t>
            </a:r>
            <a:br>
              <a:rPr lang="de-DE" altLang="en-US" sz="2400" b="1"/>
            </a:br>
            <a:r>
              <a:rPr lang="de-DE" altLang="en-US" sz="2400" b="1"/>
              <a:t>D</a:t>
            </a:r>
            <a:r>
              <a:rPr lang="de-DE" altLang="en-US" sz="3200" b="1" baseline="-25000"/>
              <a:t>t1</a:t>
            </a:r>
          </a:p>
        </p:txBody>
      </p:sp>
      <p:sp>
        <p:nvSpPr>
          <p:cNvPr id="440341" name="Text Box 21"/>
          <p:cNvSpPr txBox="1">
            <a:spLocks noChangeArrowheads="1"/>
          </p:cNvSpPr>
          <p:nvPr/>
        </p:nvSpPr>
        <p:spPr bwMode="auto">
          <a:xfrm>
            <a:off x="606425" y="330517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p</a:t>
            </a:r>
            <a:r>
              <a:rPr lang="de-DE" altLang="en-US" sz="3200" b="1" baseline="-25000"/>
              <a:t>t1</a:t>
            </a:r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 flipH="1">
            <a:off x="1255713" y="1773238"/>
            <a:ext cx="60531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3" name="Text Box 23"/>
          <p:cNvSpPr txBox="1">
            <a:spLocks noChangeArrowheads="1"/>
          </p:cNvSpPr>
          <p:nvPr/>
        </p:nvSpPr>
        <p:spPr bwMode="auto">
          <a:xfrm>
            <a:off x="660400" y="1484313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p</a:t>
            </a:r>
            <a:r>
              <a:rPr lang="de-DE" altLang="en-US" sz="3200" b="1" baseline="-25000"/>
              <a:t>t2</a:t>
            </a:r>
          </a:p>
        </p:txBody>
      </p:sp>
      <p:sp>
        <p:nvSpPr>
          <p:cNvPr id="17424" name="Freeform 24"/>
          <p:cNvSpPr>
            <a:spLocks/>
          </p:cNvSpPr>
          <p:nvPr/>
        </p:nvSpPr>
        <p:spPr bwMode="auto">
          <a:xfrm>
            <a:off x="1190625" y="1486818"/>
            <a:ext cx="6523038" cy="4462462"/>
          </a:xfrm>
          <a:custGeom>
            <a:avLst/>
            <a:gdLst>
              <a:gd name="T0" fmla="*/ 0 w 6858000"/>
              <a:gd name="T1" fmla="*/ 4452257 h 4463143"/>
              <a:gd name="T2" fmla="*/ 1770438 w 6858000"/>
              <a:gd name="T3" fmla="*/ 4463143 h 4463143"/>
              <a:gd name="T4" fmla="*/ 1760084 w 6858000"/>
              <a:gd name="T5" fmla="*/ 3875314 h 4463143"/>
              <a:gd name="T6" fmla="*/ 4131022 w 6858000"/>
              <a:gd name="T7" fmla="*/ 3875314 h 4463143"/>
              <a:gd name="T8" fmla="*/ 4151728 w 6858000"/>
              <a:gd name="T9" fmla="*/ 2133600 h 4463143"/>
              <a:gd name="T10" fmla="*/ 4814349 w 6858000"/>
              <a:gd name="T11" fmla="*/ 2133600 h 4463143"/>
              <a:gd name="T12" fmla="*/ 4814349 w 6858000"/>
              <a:gd name="T13" fmla="*/ 1763485 h 4463143"/>
              <a:gd name="T14" fmla="*/ 5228487 w 6858000"/>
              <a:gd name="T15" fmla="*/ 1763485 h 4463143"/>
              <a:gd name="T16" fmla="*/ 5228487 w 6858000"/>
              <a:gd name="T17" fmla="*/ 1415143 h 4463143"/>
              <a:gd name="T18" fmla="*/ 5570149 w 6858000"/>
              <a:gd name="T19" fmla="*/ 1415143 h 4463143"/>
              <a:gd name="T20" fmla="*/ 5570149 w 6858000"/>
              <a:gd name="T21" fmla="*/ 1251857 h 4463143"/>
              <a:gd name="T22" fmla="*/ 5828986 w 6858000"/>
              <a:gd name="T23" fmla="*/ 1240971 h 4463143"/>
              <a:gd name="T24" fmla="*/ 5828986 w 6858000"/>
              <a:gd name="T25" fmla="*/ 881743 h 4463143"/>
              <a:gd name="T26" fmla="*/ 6160296 w 6858000"/>
              <a:gd name="T27" fmla="*/ 870857 h 4463143"/>
              <a:gd name="T28" fmla="*/ 6160296 w 6858000"/>
              <a:gd name="T29" fmla="*/ 283028 h 4463143"/>
              <a:gd name="T30" fmla="*/ 6522666 w 6858000"/>
              <a:gd name="T31" fmla="*/ 283028 h 4463143"/>
              <a:gd name="T32" fmla="*/ 6522666 w 6858000"/>
              <a:gd name="T33" fmla="*/ 0 h 4463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11"/>
          <p:cNvSpPr>
            <a:spLocks noChangeArrowheads="1"/>
          </p:cNvSpPr>
          <p:nvPr/>
        </p:nvSpPr>
        <p:spPr bwMode="auto">
          <a:xfrm>
            <a:off x="-128587" y="1905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400" b="1" dirty="0">
                <a:solidFill>
                  <a:srgbClr val="FF0000"/>
                </a:solidFill>
              </a:rPr>
              <a:t>BASIC PRINCIPLE OF COMPETITION: </a:t>
            </a:r>
            <a:br>
              <a:rPr lang="de-DE" altLang="en-US" sz="2400" b="1" dirty="0">
                <a:solidFill>
                  <a:srgbClr val="FF0000"/>
                </a:solidFill>
              </a:rPr>
            </a:br>
            <a:r>
              <a:rPr lang="de-DE" altLang="en-US" sz="2400" b="1" dirty="0">
                <a:solidFill>
                  <a:srgbClr val="FF0000"/>
                </a:solidFill>
              </a:rPr>
              <a:t>PRICE = MARGINAL COSTS</a:t>
            </a: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1211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/>
      <p:bldP spid="440327" grpId="0"/>
      <p:bldP spid="440328" grpId="0" animBg="1"/>
      <p:bldP spid="440333" grpId="0"/>
      <p:bldP spid="440337" grpId="0" animBg="1"/>
      <p:bldP spid="440339" grpId="0" animBg="1"/>
      <p:bldP spid="440342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Bildschirmpräsentation (4:3)</PresentationFormat>
  <Paragraphs>220</Paragraphs>
  <Slides>44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-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Reinhard Haas</dc:creator>
  <cp:lastModifiedBy>haas</cp:lastModifiedBy>
  <cp:revision>178</cp:revision>
  <dcterms:created xsi:type="dcterms:W3CDTF">2004-01-22T15:17:53Z</dcterms:created>
  <dcterms:modified xsi:type="dcterms:W3CDTF">2015-02-03T07:57:30Z</dcterms:modified>
</cp:coreProperties>
</file>