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8"/>
  </p:notesMasterIdLst>
  <p:handoutMasterIdLst>
    <p:handoutMasterId r:id="rId59"/>
  </p:handoutMasterIdLst>
  <p:sldIdLst>
    <p:sldId id="272" r:id="rId3"/>
    <p:sldId id="276" r:id="rId4"/>
    <p:sldId id="527" r:id="rId5"/>
    <p:sldId id="546" r:id="rId6"/>
    <p:sldId id="599" r:id="rId7"/>
    <p:sldId id="547" r:id="rId8"/>
    <p:sldId id="589" r:id="rId9"/>
    <p:sldId id="598" r:id="rId10"/>
    <p:sldId id="550" r:id="rId11"/>
    <p:sldId id="551" r:id="rId12"/>
    <p:sldId id="552" r:id="rId13"/>
    <p:sldId id="553" r:id="rId14"/>
    <p:sldId id="504" r:id="rId15"/>
    <p:sldId id="533" r:id="rId16"/>
    <p:sldId id="477" r:id="rId17"/>
    <p:sldId id="590" r:id="rId18"/>
    <p:sldId id="537" r:id="rId19"/>
    <p:sldId id="534" r:id="rId20"/>
    <p:sldId id="538" r:id="rId21"/>
    <p:sldId id="539" r:id="rId22"/>
    <p:sldId id="585" r:id="rId23"/>
    <p:sldId id="586" r:id="rId24"/>
    <p:sldId id="540" r:id="rId25"/>
    <p:sldId id="541" r:id="rId26"/>
    <p:sldId id="501" r:id="rId27"/>
    <p:sldId id="542" r:id="rId28"/>
    <p:sldId id="558" r:id="rId29"/>
    <p:sldId id="543" r:id="rId30"/>
    <p:sldId id="544" r:id="rId31"/>
    <p:sldId id="497" r:id="rId32"/>
    <p:sldId id="532" r:id="rId33"/>
    <p:sldId id="573" r:id="rId34"/>
    <p:sldId id="574" r:id="rId35"/>
    <p:sldId id="575" r:id="rId36"/>
    <p:sldId id="576" r:id="rId37"/>
    <p:sldId id="577" r:id="rId38"/>
    <p:sldId id="583" r:id="rId39"/>
    <p:sldId id="578" r:id="rId40"/>
    <p:sldId id="579" r:id="rId41"/>
    <p:sldId id="580" r:id="rId42"/>
    <p:sldId id="581" r:id="rId43"/>
    <p:sldId id="582" r:id="rId44"/>
    <p:sldId id="592" r:id="rId45"/>
    <p:sldId id="593" r:id="rId46"/>
    <p:sldId id="594" r:id="rId47"/>
    <p:sldId id="595" r:id="rId48"/>
    <p:sldId id="596" r:id="rId49"/>
    <p:sldId id="570" r:id="rId50"/>
    <p:sldId id="571" r:id="rId51"/>
    <p:sldId id="564" r:id="rId52"/>
    <p:sldId id="565" r:id="rId53"/>
    <p:sldId id="561" r:id="rId54"/>
    <p:sldId id="597" r:id="rId55"/>
    <p:sldId id="600" r:id="rId56"/>
    <p:sldId id="591" r:id="rId5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CC00FF"/>
    <a:srgbClr val="339933"/>
    <a:srgbClr val="00CC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A00020-783F-4042-B2ED-0C115C6157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EE893F-7547-4097-81DB-9FBEFC1CAF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893F-7547-4097-81DB-9FBEFC1CAF4B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2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6504-4DDE-42B1-B0F8-45375DBE6B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BB26-8D8A-4D8E-A261-7A29DEB7E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CED1C-92EF-499E-82C9-5A80BAF176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61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1B34A-3950-42A2-B0AF-97D83B8A1C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88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FF2A-6FDC-4B2E-8B74-C81A7EC5705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14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20B1-1461-47E2-B5A4-4C31D79D974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53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0C42-933A-43EC-BAD9-05F53ACC5095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90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1CEA-783A-45F3-8527-FD3A2D5B36B0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84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418D-16BA-45FF-9906-AEF67ECEFDB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93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2918A-6437-4C47-A0D9-90488AD0520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43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0D7A-DBA2-4AF2-9FE2-7BD3B4469502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20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1127-8634-48A3-BEE3-048F5863A6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45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00DC-13DB-4AC2-82A5-E6265214BFC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16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CE67-A04D-4D09-8DAD-5BE0AB78BF7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02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64B5-FA64-483C-A701-F44A7DF9C6C7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56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660D-B20E-436F-AE50-87DE3157BA23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00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7F1DE-EA10-4D70-81AC-40C6D737D2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9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385F-BC76-4C28-8336-03235C0ED5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2AD0-3058-4844-870E-7290A70D44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3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49019-F448-4EFD-97B6-3A51B12D8E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8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71100-FFE2-43C7-915B-462AA267C1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DC8-12D4-4FAD-8BF3-70791B4563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0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BA0C-0D3D-41AA-86B3-436D9E5BE07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D92FF85-9CCE-4FF4-BC65-685323279BD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4400">
                <a:solidFill>
                  <a:schemeClr val="tx2"/>
                </a:solidFill>
              </a:rPr>
              <a:t>Titelmasterformat durch Klicken bearbeiten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Textmasterformate durch Klicken bearbeiten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Zweite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Dritte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Vierte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Fünfte Ebene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2730D06-2984-439A-A4CE-038C34748A43}" type="slidenum">
              <a:rPr lang="de-AT" sz="1400">
                <a:solidFill>
                  <a:schemeClr val="tx1"/>
                </a:solidFill>
              </a:rPr>
              <a:pPr algn="r"/>
              <a:t>‹Nr.›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40" name="Picture 16" descr="tu-en-voll-blau-pos-k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58DC43-A7C6-4A98-B812-274A04EC761F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EEG ne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107" name="Picture 11" descr="tu-en-voll-blau-pos-k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469" y="1412776"/>
            <a:ext cx="89771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4000" b="1" dirty="0" smtClean="0">
                <a:solidFill>
                  <a:srgbClr val="FF0000"/>
                </a:solidFill>
              </a:rPr>
              <a:t>New </a:t>
            </a:r>
            <a:r>
              <a:rPr lang="de-AT" sz="4000" b="1" dirty="0" err="1" smtClean="0">
                <a:solidFill>
                  <a:srgbClr val="FF0000"/>
                </a:solidFill>
              </a:rPr>
              <a:t>challenges</a:t>
            </a:r>
            <a:r>
              <a:rPr lang="de-AT" sz="4000" b="1" dirty="0" smtClean="0">
                <a:solidFill>
                  <a:srgbClr val="FF0000"/>
                </a:solidFill>
              </a:rPr>
              <a:t> in </a:t>
            </a:r>
            <a:r>
              <a:rPr lang="en-GB" sz="4000" b="1" dirty="0" smtClean="0">
                <a:solidFill>
                  <a:srgbClr val="FF0000"/>
                </a:solidFill>
              </a:rPr>
              <a:t>electricity markets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0113" y="3683496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 b="1" dirty="0"/>
              <a:t>Reinhard </a:t>
            </a:r>
            <a:r>
              <a:rPr lang="de-DE" sz="3200" b="1" dirty="0" smtClean="0"/>
              <a:t>HAAS</a:t>
            </a:r>
            <a:endParaRPr lang="de-DE" sz="3200" b="1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235922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de-DE" sz="3600" b="1" dirty="0">
                <a:solidFill>
                  <a:srgbClr val="008000"/>
                </a:solidFill>
              </a:rPr>
              <a:t> </a:t>
            </a:r>
            <a:r>
              <a:rPr lang="de-DE" sz="3600" b="1" dirty="0" smtClean="0">
                <a:solidFill>
                  <a:srgbClr val="008000"/>
                </a:solidFill>
              </a:rPr>
              <a:t>Summerschool, June </a:t>
            </a:r>
            <a:r>
              <a:rPr lang="de-DE" sz="3600" b="1" dirty="0" smtClean="0">
                <a:solidFill>
                  <a:srgbClr val="008000"/>
                </a:solidFill>
              </a:rPr>
              <a:t>2015</a:t>
            </a:r>
            <a:endParaRPr lang="de-DE" sz="3600" b="1" dirty="0">
              <a:solidFill>
                <a:srgbClr val="008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1707" y="434594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dirty="0"/>
              <a:t>Energy Economics Group</a:t>
            </a:r>
            <a:r>
              <a:rPr lang="de-DE" dirty="0" smtClean="0"/>
              <a:t>,  </a:t>
            </a:r>
            <a:r>
              <a:rPr lang="de-DE" dirty="0"/>
              <a:t>TU Wien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85875" y="260350"/>
            <a:ext cx="63103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What are marginal costs (MC)? </a:t>
            </a:r>
            <a:endParaRPr lang="de-DE" altLang="en-US" sz="32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1125538"/>
            <a:ext cx="4802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MC= C‘(X) = dC(x)/dX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1475" y="1989138"/>
            <a:ext cx="8429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800" b="1"/>
              <a:t>Marginal costs are the increment of costs due to a generation of one additional unit of kWh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4913" y="3068638"/>
            <a:ext cx="1481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P=MC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2975" y="3919538"/>
            <a:ext cx="7085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Short-term marginal costs (STMC): </a:t>
            </a:r>
            <a:endParaRPr lang="de-DE" altLang="en-US" sz="3200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64484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STMC= Fuel costs  + CO2 costs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3463" y="5300663"/>
            <a:ext cx="7151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Long-term marginal costs (LTMC): </a:t>
            </a:r>
            <a:endParaRPr lang="de-DE" altLang="en-US" sz="32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" y="6021388"/>
            <a:ext cx="8659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LTMC= STMC + Capital costs  + O&amp;M costs </a:t>
            </a:r>
          </a:p>
        </p:txBody>
      </p:sp>
    </p:spTree>
    <p:extLst>
      <p:ext uri="{BB962C8B-B14F-4D97-AF65-F5344CB8AC3E}">
        <p14:creationId xmlns:p14="http://schemas.microsoft.com/office/powerpoint/2010/main" val="53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LONG-TERM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401106"/>
            <a:ext cx="864096" cy="154817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090465"/>
            <a:ext cx="864096" cy="3858814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728" y="3032956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536" y="6254079"/>
            <a:ext cx="304800" cy="30480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7928" y="62597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87824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2852936"/>
            <a:ext cx="864096" cy="309634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7823" y="62597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3728" y="2672916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9952" y="2420888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9305" y="182885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0557" y="228133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SHORT-TERM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246" y="4581130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0122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558" y="621601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2246" y="4211083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1634" y="5517230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0987" y="474198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21003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969901"/>
            <a:ext cx="8374063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Expectation of: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prices = Short-term marginal costs: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4069211"/>
            <a:ext cx="8374063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due to huge </a:t>
            </a:r>
            <a:r>
              <a:rPr lang="de-DE" sz="3200" b="1" dirty="0" smtClean="0">
                <a:solidFill>
                  <a:srgbClr val="FF0000"/>
                </a:solidFill>
              </a:rPr>
              <a:t>depreciated</a:t>
            </a:r>
            <a:r>
              <a:rPr lang="de-DE" sz="3200" b="1" dirty="0" smtClean="0"/>
              <a:t> excess capacities at the beginning of liberalisation! </a:t>
            </a:r>
            <a:endParaRPr lang="de-DE" sz="3200" b="1" dirty="0"/>
          </a:p>
          <a:p>
            <a:pPr eaLnBrk="0" hangingPunct="0">
              <a:spcBef>
                <a:spcPct val="20000"/>
              </a:spcBef>
              <a:buSzPct val="140000"/>
            </a:pPr>
            <a:endParaRPr lang="de-DE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1960" y="2996952"/>
            <a:ext cx="8374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chemeClr val="tx1"/>
                </a:solidFill>
              </a:rPr>
              <a:t>(Short-term marginal costs </a:t>
            </a:r>
            <a:r>
              <a:rPr lang="de-DE" sz="3200" b="1" dirty="0" smtClean="0">
                <a:solidFill>
                  <a:schemeClr val="tx1"/>
                </a:solidFill>
              </a:rPr>
              <a:t>= fuel costs)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228601" y="1988840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3 </a:t>
            </a:r>
            <a:r>
              <a:rPr lang="de-DE" sz="4000" b="1" dirty="0">
                <a:solidFill>
                  <a:srgbClr val="FF0000"/>
                </a:solidFill>
              </a:rPr>
              <a:t>HOW </a:t>
            </a:r>
            <a:r>
              <a:rPr lang="en-GB" sz="4000" b="1" dirty="0" smtClean="0">
                <a:solidFill>
                  <a:srgbClr val="FF0000"/>
                </a:solidFill>
              </a:rPr>
              <a:t>VARIABLE RENEWABLES </a:t>
            </a:r>
            <a:r>
              <a:rPr lang="en-GB" sz="4000" b="1" dirty="0" smtClean="0">
                <a:solidFill>
                  <a:srgbClr val="FF0000"/>
                </a:solidFill>
              </a:rPr>
              <a:t>IMPACT </a:t>
            </a:r>
            <a:r>
              <a:rPr lang="en-GB" sz="4000" b="1" dirty="0">
                <a:solidFill>
                  <a:srgbClr val="FF0000"/>
                </a:solidFill>
              </a:rPr>
              <a:t/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PRICES IN ELECTRICITY  </a:t>
            </a:r>
            <a:r>
              <a:rPr lang="de-DE" sz="4000" b="1" dirty="0">
                <a:solidFill>
                  <a:srgbClr val="FF0000"/>
                </a:solidFill>
              </a:rPr>
              <a:t/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MARKETS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723900" y="6405562"/>
            <a:ext cx="8383738" cy="61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723900" y="1484313"/>
            <a:ext cx="0" cy="49212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5400000">
            <a:off x="-1071562" y="31877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/>
              <a:t>Costs,Price</a:t>
            </a:r>
            <a:r>
              <a:rPr lang="de-DE" sz="2000" dirty="0"/>
              <a:t>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/>
              <a:t>MW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7812088" y="4354682"/>
            <a:ext cx="11112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>
                <a:solidFill>
                  <a:srgbClr val="FF0000"/>
                </a:solidFill>
              </a:rPr>
              <a:t>Supply 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w/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4853119" y="1878556"/>
            <a:ext cx="2335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Demand D</a:t>
            </a:r>
            <a:r>
              <a:rPr lang="de-DE" sz="2000" b="1" baseline="-25000" dirty="0"/>
              <a:t>t</a:t>
            </a: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890464" y="3645024"/>
            <a:ext cx="4418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 = </a:t>
            </a:r>
            <a:r>
              <a:rPr lang="de-DE" sz="2400" dirty="0" smtClean="0"/>
              <a:t>System</a:t>
            </a:r>
            <a:r>
              <a:rPr lang="de-DE" sz="2400" dirty="0"/>
              <a:t> </a:t>
            </a:r>
            <a:r>
              <a:rPr lang="de-DE" sz="2400" dirty="0" smtClean="0"/>
              <a:t>marginal </a:t>
            </a:r>
            <a:r>
              <a:rPr lang="de-DE" sz="2400" dirty="0"/>
              <a:t>costs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6356349" y="1556791"/>
            <a:ext cx="1157289" cy="4780509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723900" y="5877272"/>
            <a:ext cx="56165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3212493" y="5725262"/>
            <a:ext cx="2096168" cy="704850"/>
          </a:xfrm>
          <a:prstGeom prst="left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PV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5523" y="4862513"/>
            <a:ext cx="2234829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171105" y="5745450"/>
            <a:ext cx="29944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Supply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 w/o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53798" y="7052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PRICES WITHOUT AND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 WITH PV 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725487" y="3386137"/>
            <a:ext cx="67881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03648" y="1973318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563888" y="1990193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55956" y="5251769"/>
            <a:ext cx="2100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</a:t>
            </a:r>
            <a:r>
              <a:rPr lang="de-DE" sz="2400" dirty="0" err="1" smtClean="0"/>
              <a:t>with</a:t>
            </a:r>
            <a:r>
              <a:rPr lang="de-DE" sz="2400" dirty="0" smtClean="0"/>
              <a:t> PV!</a:t>
            </a:r>
            <a:endParaRPr lang="de-DE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33" grpId="0"/>
      <p:bldP spid="440337" grpId="0" animBg="1"/>
      <p:bldP spid="440342" grpId="0" animBg="1"/>
      <p:bldP spid="3" grpId="0" animBg="1"/>
      <p:bldP spid="22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011125" y="42210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954088" y="1196751"/>
            <a:ext cx="31750" cy="51371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39038" y="6416501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/>
              <a:t>MWh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5227457" y="2345803"/>
            <a:ext cx="1467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FF0000"/>
                </a:solidFill>
              </a:rPr>
              <a:t>Marginal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err="1" smtClean="0">
                <a:solidFill>
                  <a:srgbClr val="FF0000"/>
                </a:solidFill>
              </a:rPr>
              <a:t>costs</a:t>
            </a: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7020272" y="2204864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c</a:t>
            </a:r>
            <a:r>
              <a:rPr lang="de-AT" sz="2400" dirty="0" err="1" smtClean="0"/>
              <a:t>oal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 (</a:t>
            </a:r>
            <a:r>
              <a:rPr lang="de-AT" sz="2400" dirty="0" err="1" smtClean="0"/>
              <a:t>new</a:t>
            </a:r>
            <a:r>
              <a:rPr lang="de-AT" sz="2400" dirty="0" smtClean="0"/>
              <a:t>)  </a:t>
            </a:r>
            <a:endParaRPr lang="de-DE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15616" y="4221088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Hydro</a:t>
            </a:r>
            <a:r>
              <a:rPr lang="de-AT" sz="2400" dirty="0" smtClean="0"/>
              <a:t>, </a:t>
            </a:r>
            <a:r>
              <a:rPr lang="de-AT" sz="2400" dirty="0" smtClean="0"/>
              <a:t>Wind, PV</a:t>
            </a:r>
            <a:endParaRPr lang="de-DE" sz="2400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547577" y="1241375"/>
            <a:ext cx="2016224" cy="561662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40680" y="147173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0000FF"/>
                </a:solidFill>
              </a:rPr>
              <a:t>Demand 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4" name="Freihandform 3"/>
          <p:cNvSpPr/>
          <p:nvPr/>
        </p:nvSpPr>
        <p:spPr bwMode="auto">
          <a:xfrm>
            <a:off x="978194" y="1325526"/>
            <a:ext cx="6834165" cy="2849525"/>
          </a:xfrm>
          <a:custGeom>
            <a:avLst/>
            <a:gdLst>
              <a:gd name="connsiteX0" fmla="*/ 0 w 6542568"/>
              <a:gd name="connsiteY0" fmla="*/ 2849525 h 2849525"/>
              <a:gd name="connsiteX1" fmla="*/ 4054549 w 6542568"/>
              <a:gd name="connsiteY1" fmla="*/ 2849525 h 2849525"/>
              <a:gd name="connsiteX2" fmla="*/ 4054549 w 6542568"/>
              <a:gd name="connsiteY2" fmla="*/ 2509283 h 2849525"/>
              <a:gd name="connsiteX3" fmla="*/ 5720317 w 6542568"/>
              <a:gd name="connsiteY3" fmla="*/ 2495107 h 2849525"/>
              <a:gd name="connsiteX4" fmla="*/ 5720317 w 6542568"/>
              <a:gd name="connsiteY4" fmla="*/ 751367 h 2849525"/>
              <a:gd name="connsiteX5" fmla="*/ 6159796 w 6542568"/>
              <a:gd name="connsiteY5" fmla="*/ 751367 h 2849525"/>
              <a:gd name="connsiteX6" fmla="*/ 6159796 w 6542568"/>
              <a:gd name="connsiteY6" fmla="*/ 361507 h 2849525"/>
              <a:gd name="connsiteX7" fmla="*/ 6542568 w 6542568"/>
              <a:gd name="connsiteY7" fmla="*/ 368595 h 2849525"/>
              <a:gd name="connsiteX8" fmla="*/ 6542568 w 6542568"/>
              <a:gd name="connsiteY8" fmla="*/ 0 h 28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568" h="2849525">
                <a:moveTo>
                  <a:pt x="0" y="2849525"/>
                </a:moveTo>
                <a:lnTo>
                  <a:pt x="4054549" y="2849525"/>
                </a:lnTo>
                <a:lnTo>
                  <a:pt x="4054549" y="2509283"/>
                </a:lnTo>
                <a:lnTo>
                  <a:pt x="5720317" y="2495107"/>
                </a:lnTo>
                <a:lnTo>
                  <a:pt x="5720317" y="751367"/>
                </a:lnTo>
                <a:lnTo>
                  <a:pt x="6159796" y="751367"/>
                </a:lnTo>
                <a:lnTo>
                  <a:pt x="6159796" y="361507"/>
                </a:lnTo>
                <a:lnTo>
                  <a:pt x="6542568" y="368595"/>
                </a:lnTo>
                <a:lnTo>
                  <a:pt x="6542568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969963" y="5876291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95283" y="5495486"/>
            <a:ext cx="3384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dirty="0" smtClean="0"/>
              <a:t>Negative </a:t>
            </a:r>
            <a:r>
              <a:rPr lang="de-DE" sz="1800" dirty="0" err="1" smtClean="0"/>
              <a:t>p</a:t>
            </a:r>
            <a:r>
              <a:rPr lang="de-DE" sz="1800" dirty="0" err="1" smtClean="0"/>
              <a:t>rice</a:t>
            </a:r>
            <a:r>
              <a:rPr lang="de-DE" sz="1800" dirty="0" smtClean="0"/>
              <a:t> = </a:t>
            </a:r>
            <a:r>
              <a:rPr lang="de-DE" sz="1800" dirty="0" err="1" smtClean="0"/>
              <a:t>excess</a:t>
            </a:r>
            <a:r>
              <a:rPr lang="de-DE" sz="1800" dirty="0" smtClean="0"/>
              <a:t> </a:t>
            </a:r>
            <a:r>
              <a:rPr lang="de-DE" sz="1800" dirty="0" err="1" smtClean="0"/>
              <a:t>price</a:t>
            </a:r>
            <a:r>
              <a:rPr lang="de-DE" sz="1800" dirty="0" smtClean="0"/>
              <a:t> </a:t>
            </a:r>
            <a:endParaRPr lang="de-DE" sz="1800" dirty="0">
              <a:latin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512905" y="4293096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smtClean="0"/>
              <a:t>MWh</a:t>
            </a:r>
            <a:endParaRPr lang="de-DE" sz="2400" dirty="0"/>
          </a:p>
        </p:txBody>
      </p:sp>
      <p:cxnSp>
        <p:nvCxnSpPr>
          <p:cNvPr id="6" name="Gerade Verbindung 5"/>
          <p:cNvCxnSpPr>
            <a:stCxn id="4" idx="2"/>
          </p:cNvCxnSpPr>
          <p:nvPr/>
        </p:nvCxnSpPr>
        <p:spPr bwMode="auto">
          <a:xfrm>
            <a:off x="5213451" y="3834809"/>
            <a:ext cx="14006" cy="2330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254027" y="5633985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smtClean="0"/>
              <a:t>X</a:t>
            </a:r>
            <a:endParaRPr lang="de-DE" sz="24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275858" y="4277383"/>
            <a:ext cx="1528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RES</a:t>
            </a:r>
            <a:r>
              <a:rPr lang="de-AT" sz="2400" baseline="-25000" dirty="0" err="1" smtClean="0"/>
              <a:t>max</a:t>
            </a:r>
            <a:endParaRPr lang="de-DE" sz="2400" baseline="-25000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 rot="-5400000">
            <a:off x="-1071562" y="31877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/>
              <a:t>Costs,Price</a:t>
            </a:r>
            <a:r>
              <a:rPr lang="de-DE" sz="2000" dirty="0"/>
              <a:t>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-153798" y="7052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PRICE SETTING UNDER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EXCESS CAPACITY  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452614" grpId="0"/>
      <p:bldP spid="15" grpId="0" animBg="1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428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CATEGORIES OF „PROBLEMS“:</a:t>
            </a:r>
            <a:endParaRPr lang="de-DE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930387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1. </a:t>
            </a:r>
            <a:r>
              <a:rPr lang="de-DE" sz="3200" b="1" dirty="0" smtClean="0"/>
              <a:t>Prices decrease to Zero (</a:t>
            </a:r>
            <a:r>
              <a:rPr lang="de-DE" sz="3200" b="1" dirty="0" err="1" smtClean="0"/>
              <a:t>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below</a:t>
            </a:r>
            <a:r>
              <a:rPr lang="de-DE" sz="3200" b="1" dirty="0" smtClean="0"/>
              <a:t>) at a number of </a:t>
            </a:r>
            <a:r>
              <a:rPr lang="de-DE" sz="3200" b="1" dirty="0" err="1" smtClean="0"/>
              <a:t>days</a:t>
            </a:r>
            <a:r>
              <a:rPr lang="de-DE" sz="3200" b="1" dirty="0" smtClean="0"/>
              <a:t>;</a:t>
            </a:r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2. Lacking contribution margin to </a:t>
            </a:r>
            <a:r>
              <a:rPr lang="de-DE" sz="3200" b="1" dirty="0" err="1" smtClean="0"/>
              <a:t>fixed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costs</a:t>
            </a: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3. On how many days will we face high and on how many dayslow prices?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5445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6850"/>
            <a:ext cx="72009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665288" y="2938463"/>
            <a:ext cx="5780087" cy="1438275"/>
          </a:xfrm>
          <a:custGeom>
            <a:avLst/>
            <a:gdLst>
              <a:gd name="connsiteX0" fmla="*/ 0 w 5780315"/>
              <a:gd name="connsiteY0" fmla="*/ 1164771 h 1436914"/>
              <a:gd name="connsiteX1" fmla="*/ 620486 w 5780315"/>
              <a:gd name="connsiteY1" fmla="*/ 1262743 h 1436914"/>
              <a:gd name="connsiteX2" fmla="*/ 1012372 w 5780315"/>
              <a:gd name="connsiteY2" fmla="*/ 1251857 h 1436914"/>
              <a:gd name="connsiteX3" fmla="*/ 1817915 w 5780315"/>
              <a:gd name="connsiteY3" fmla="*/ 849086 h 1436914"/>
              <a:gd name="connsiteX4" fmla="*/ 2002972 w 5780315"/>
              <a:gd name="connsiteY4" fmla="*/ 805543 h 1436914"/>
              <a:gd name="connsiteX5" fmla="*/ 2242457 w 5780315"/>
              <a:gd name="connsiteY5" fmla="*/ 381000 h 1436914"/>
              <a:gd name="connsiteX6" fmla="*/ 2525486 w 5780315"/>
              <a:gd name="connsiteY6" fmla="*/ 478971 h 1436914"/>
              <a:gd name="connsiteX7" fmla="*/ 2993572 w 5780315"/>
              <a:gd name="connsiteY7" fmla="*/ 1338943 h 1436914"/>
              <a:gd name="connsiteX8" fmla="*/ 3352800 w 5780315"/>
              <a:gd name="connsiteY8" fmla="*/ 1436914 h 1436914"/>
              <a:gd name="connsiteX9" fmla="*/ 3526972 w 5780315"/>
              <a:gd name="connsiteY9" fmla="*/ 1426028 h 1436914"/>
              <a:gd name="connsiteX10" fmla="*/ 3799115 w 5780315"/>
              <a:gd name="connsiteY10" fmla="*/ 1295400 h 1436914"/>
              <a:gd name="connsiteX11" fmla="*/ 3973286 w 5780315"/>
              <a:gd name="connsiteY11" fmla="*/ 1295400 h 1436914"/>
              <a:gd name="connsiteX12" fmla="*/ 4299857 w 5780315"/>
              <a:gd name="connsiteY12" fmla="*/ 1023257 h 1436914"/>
              <a:gd name="connsiteX13" fmla="*/ 4463143 w 5780315"/>
              <a:gd name="connsiteY13" fmla="*/ 533400 h 1436914"/>
              <a:gd name="connsiteX14" fmla="*/ 4572000 w 5780315"/>
              <a:gd name="connsiteY14" fmla="*/ 315686 h 1436914"/>
              <a:gd name="connsiteX15" fmla="*/ 4767943 w 5780315"/>
              <a:gd name="connsiteY15" fmla="*/ 0 h 1436914"/>
              <a:gd name="connsiteX16" fmla="*/ 5094515 w 5780315"/>
              <a:gd name="connsiteY16" fmla="*/ 968828 h 1436914"/>
              <a:gd name="connsiteX17" fmla="*/ 5203372 w 5780315"/>
              <a:gd name="connsiteY17" fmla="*/ 1121228 h 1436914"/>
              <a:gd name="connsiteX18" fmla="*/ 5257800 w 5780315"/>
              <a:gd name="connsiteY18" fmla="*/ 1306286 h 1436914"/>
              <a:gd name="connsiteX19" fmla="*/ 5508172 w 5780315"/>
              <a:gd name="connsiteY19" fmla="*/ 1132114 h 1436914"/>
              <a:gd name="connsiteX20" fmla="*/ 5780315 w 5780315"/>
              <a:gd name="connsiteY20" fmla="*/ 129540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0315" h="1436914">
                <a:moveTo>
                  <a:pt x="0" y="1164771"/>
                </a:moveTo>
                <a:lnTo>
                  <a:pt x="620486" y="1262743"/>
                </a:lnTo>
                <a:lnTo>
                  <a:pt x="1012372" y="1251857"/>
                </a:lnTo>
                <a:lnTo>
                  <a:pt x="1817915" y="849086"/>
                </a:lnTo>
                <a:lnTo>
                  <a:pt x="2002972" y="805543"/>
                </a:lnTo>
                <a:lnTo>
                  <a:pt x="2242457" y="381000"/>
                </a:lnTo>
                <a:lnTo>
                  <a:pt x="2525486" y="478971"/>
                </a:lnTo>
                <a:lnTo>
                  <a:pt x="2993572" y="1338943"/>
                </a:lnTo>
                <a:lnTo>
                  <a:pt x="3352800" y="1436914"/>
                </a:lnTo>
                <a:lnTo>
                  <a:pt x="3526972" y="1426028"/>
                </a:lnTo>
                <a:lnTo>
                  <a:pt x="3799115" y="1295400"/>
                </a:lnTo>
                <a:lnTo>
                  <a:pt x="3973286" y="1295400"/>
                </a:lnTo>
                <a:lnTo>
                  <a:pt x="4299857" y="1023257"/>
                </a:lnTo>
                <a:lnTo>
                  <a:pt x="4463143" y="533400"/>
                </a:lnTo>
                <a:lnTo>
                  <a:pt x="4572000" y="315686"/>
                </a:lnTo>
                <a:lnTo>
                  <a:pt x="4767943" y="0"/>
                </a:lnTo>
                <a:lnTo>
                  <a:pt x="5094515" y="968828"/>
                </a:lnTo>
                <a:lnTo>
                  <a:pt x="5203372" y="1121228"/>
                </a:lnTo>
                <a:lnTo>
                  <a:pt x="5257800" y="1306286"/>
                </a:lnTo>
                <a:lnTo>
                  <a:pt x="5508172" y="1132114"/>
                </a:lnTo>
                <a:lnTo>
                  <a:pt x="5780315" y="129540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54200" y="4581525"/>
            <a:ext cx="54022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Spot market price electricity  Germany</a:t>
            </a:r>
          </a:p>
        </p:txBody>
      </p:sp>
      <p:sp>
        <p:nvSpPr>
          <p:cNvPr id="10" name="Oval 9"/>
          <p:cNvSpPr/>
          <p:nvPr/>
        </p:nvSpPr>
        <p:spPr>
          <a:xfrm>
            <a:off x="3419475" y="2492375"/>
            <a:ext cx="2447925" cy="100806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6475" y="1973263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Photovoltaics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3438" y="2492375"/>
            <a:ext cx="1584325" cy="167005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90985" y="1401639"/>
            <a:ext cx="770490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17650" y="0"/>
            <a:ext cx="5780088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200" b="1" dirty="0" smtClean="0">
                <a:solidFill>
                  <a:srgbClr val="FF0000"/>
                </a:solidFill>
              </a:rPr>
              <a:t>PV AFFECTS </a:t>
            </a:r>
            <a:r>
              <a:rPr lang="de-DE" sz="3200" b="1" dirty="0">
                <a:solidFill>
                  <a:srgbClr val="FF0000"/>
                </a:solidFill>
              </a:rPr>
              <a:t>THE ELECTRICITY MARKET PRICE IN </a:t>
            </a:r>
            <a:r>
              <a:rPr lang="de-DE" sz="3200" b="1" dirty="0" smtClean="0">
                <a:solidFill>
                  <a:srgbClr val="FF0000"/>
                </a:solidFill>
              </a:rPr>
              <a:t>GERMANY 2012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8500" y="1617663"/>
            <a:ext cx="2957513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On-peak time: Low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electricity prices!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19638" y="5445224"/>
            <a:ext cx="64475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Structure of electricity generation over a day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7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 animBg="1"/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519113" y="6731000"/>
            <a:ext cx="8420100" cy="111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512763" y="585788"/>
            <a:ext cx="6350" cy="61452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-5400000">
            <a:off x="-1243012" y="27987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Costs,Price (EUR/MWh)</a:t>
            </a: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907213" y="6318250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/>
              <a:t>MW</a:t>
            </a: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391275" y="4691063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FF0000"/>
                </a:solidFill>
              </a:rPr>
              <a:t>Supply </a:t>
            </a:r>
            <a:br>
              <a:rPr lang="de-DE" altLang="de-DE" sz="2400" b="1">
                <a:solidFill>
                  <a:srgbClr val="FF0000"/>
                </a:solidFill>
              </a:rPr>
            </a:br>
            <a:r>
              <a:rPr lang="de-DE" altLang="de-DE" sz="2400" b="1">
                <a:solidFill>
                  <a:srgbClr val="FF0000"/>
                </a:solidFill>
              </a:rPr>
              <a:t>curve</a:t>
            </a:r>
            <a:endParaRPr lang="de-DE" altLang="de-DE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534988" y="4691063"/>
            <a:ext cx="469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695325" y="4217988"/>
            <a:ext cx="4019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short-term marginal costs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4943475" y="1196975"/>
            <a:ext cx="1109663" cy="5365750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2" name="Text Box 18"/>
          <p:cNvSpPr txBox="1">
            <a:spLocks noChangeArrowheads="1"/>
          </p:cNvSpPr>
          <p:nvPr/>
        </p:nvSpPr>
        <p:spPr bwMode="auto">
          <a:xfrm>
            <a:off x="3963988" y="5761038"/>
            <a:ext cx="9794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Nuclear</a:t>
            </a:r>
            <a:endParaRPr lang="de-DE" altLang="de-DE" sz="2400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6011863" y="6034088"/>
            <a:ext cx="757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D</a:t>
            </a:r>
            <a:r>
              <a:rPr lang="de-DE" altLang="de-DE" sz="3200" b="1" baseline="-25000">
                <a:solidFill>
                  <a:srgbClr val="0000FF"/>
                </a:solidFill>
              </a:rPr>
              <a:t>t1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563563" y="5697538"/>
            <a:ext cx="23193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Run-of-river hydro,</a:t>
            </a:r>
            <a:br>
              <a:rPr lang="de-DE" altLang="de-DE" sz="2000"/>
            </a:br>
            <a:r>
              <a:rPr lang="de-DE" altLang="de-DE" sz="2000"/>
              <a:t> wind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5694363" y="3440113"/>
            <a:ext cx="137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e.g. Natural</a:t>
            </a:r>
            <a:br>
              <a:rPr lang="de-AT" altLang="de-DE" sz="2400"/>
            </a:br>
            <a:r>
              <a:rPr lang="de-AT" altLang="de-DE" sz="2400"/>
              <a:t> gas new </a:t>
            </a:r>
            <a:endParaRPr lang="de-DE" altLang="de-DE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523875" y="3178175"/>
            <a:ext cx="47180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23900" y="2778125"/>
            <a:ext cx="400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long-term marginal costs</a:t>
            </a:r>
            <a:endParaRPr lang="de-DE" altLang="de-DE" sz="2000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33816" idx="6"/>
          </p:cNvCxnSpPr>
          <p:nvPr/>
        </p:nvCxnSpPr>
        <p:spPr>
          <a:xfrm flipV="1">
            <a:off x="7546975" y="325438"/>
            <a:ext cx="0" cy="3373437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7380288" y="627063"/>
            <a:ext cx="1092200" cy="5935662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745413" y="6027738"/>
            <a:ext cx="757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D</a:t>
            </a:r>
            <a:r>
              <a:rPr lang="de-DE" altLang="de-DE" sz="3200" b="1" baseline="-25000">
                <a:solidFill>
                  <a:srgbClr val="0000FF"/>
                </a:solidFill>
              </a:rPr>
              <a:t>t2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534988" y="1484313"/>
            <a:ext cx="71389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54063" y="1084263"/>
            <a:ext cx="2513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strategic bid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45113" y="2025650"/>
            <a:ext cx="3487737" cy="2613025"/>
          </a:xfrm>
          <a:custGeom>
            <a:avLst/>
            <a:gdLst>
              <a:gd name="connsiteX0" fmla="*/ 0 w 3592286"/>
              <a:gd name="connsiteY0" fmla="*/ 2612571 h 2612571"/>
              <a:gd name="connsiteX1" fmla="*/ 0 w 3592286"/>
              <a:gd name="connsiteY1" fmla="*/ 1132114 h 2612571"/>
              <a:gd name="connsiteX2" fmla="*/ 968829 w 3592286"/>
              <a:gd name="connsiteY2" fmla="*/ 1132114 h 2612571"/>
              <a:gd name="connsiteX3" fmla="*/ 968829 w 3592286"/>
              <a:gd name="connsiteY3" fmla="*/ 903514 h 2612571"/>
              <a:gd name="connsiteX4" fmla="*/ 2275115 w 3592286"/>
              <a:gd name="connsiteY4" fmla="*/ 903514 h 2612571"/>
              <a:gd name="connsiteX5" fmla="*/ 2286000 w 3592286"/>
              <a:gd name="connsiteY5" fmla="*/ 0 h 2612571"/>
              <a:gd name="connsiteX6" fmla="*/ 3592286 w 3592286"/>
              <a:gd name="connsiteY6" fmla="*/ 10886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2286" h="2612571">
                <a:moveTo>
                  <a:pt x="0" y="2612571"/>
                </a:moveTo>
                <a:lnTo>
                  <a:pt x="0" y="1132114"/>
                </a:lnTo>
                <a:lnTo>
                  <a:pt x="968829" y="1132114"/>
                </a:lnTo>
                <a:lnTo>
                  <a:pt x="968829" y="903514"/>
                </a:lnTo>
                <a:lnTo>
                  <a:pt x="2275115" y="903514"/>
                </a:lnTo>
                <a:lnTo>
                  <a:pt x="2286000" y="0"/>
                </a:lnTo>
                <a:lnTo>
                  <a:pt x="3592286" y="10886"/>
                </a:lnTo>
              </a:path>
            </a:pathLst>
          </a:custGeom>
          <a:noFill/>
          <a:ln w="508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975600" y="3024188"/>
            <a:ext cx="91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FF0000"/>
                </a:solidFill>
              </a:rPr>
              <a:t>STMC</a:t>
            </a:r>
            <a:endParaRPr lang="de-DE" altLang="de-DE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927975" y="1550988"/>
            <a:ext cx="879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/>
              <a:t>LTMC</a:t>
            </a:r>
            <a:endParaRPr lang="de-DE" altLang="de-DE" sz="2000" b="1">
              <a:latin typeface="Times New Roman" pitchFamily="18" charset="0"/>
            </a:endParaRPr>
          </a:p>
        </p:txBody>
      </p:sp>
      <p:sp>
        <p:nvSpPr>
          <p:cNvPr id="33816" name="Freeform 4"/>
          <p:cNvSpPr>
            <a:spLocks/>
          </p:cNvSpPr>
          <p:nvPr/>
        </p:nvSpPr>
        <p:spPr bwMode="auto">
          <a:xfrm>
            <a:off x="525463" y="3698875"/>
            <a:ext cx="8305800" cy="2863850"/>
          </a:xfrm>
          <a:custGeom>
            <a:avLst/>
            <a:gdLst>
              <a:gd name="T0" fmla="*/ 0 w 8305800"/>
              <a:gd name="T1" fmla="*/ 2852058 h 2862943"/>
              <a:gd name="T2" fmla="*/ 1632857 w 8305800"/>
              <a:gd name="T3" fmla="*/ 2862943 h 2862943"/>
              <a:gd name="T4" fmla="*/ 1632857 w 8305800"/>
              <a:gd name="T5" fmla="*/ 2536372 h 2862943"/>
              <a:gd name="T6" fmla="*/ 4822371 w 8305800"/>
              <a:gd name="T7" fmla="*/ 2536372 h 2862943"/>
              <a:gd name="T8" fmla="*/ 4833257 w 8305800"/>
              <a:gd name="T9" fmla="*/ 957943 h 2862943"/>
              <a:gd name="T10" fmla="*/ 7010400 w 8305800"/>
              <a:gd name="T11" fmla="*/ 947058 h 2862943"/>
              <a:gd name="T12" fmla="*/ 7021286 w 8305800"/>
              <a:gd name="T13" fmla="*/ 0 h 2862943"/>
              <a:gd name="T14" fmla="*/ 8305800 w 8305800"/>
              <a:gd name="T15" fmla="*/ 21772 h 28629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05800" h="2862943">
                <a:moveTo>
                  <a:pt x="0" y="2852058"/>
                </a:moveTo>
                <a:lnTo>
                  <a:pt x="1632857" y="2862943"/>
                </a:lnTo>
                <a:lnTo>
                  <a:pt x="1632857" y="2536372"/>
                </a:lnTo>
                <a:lnTo>
                  <a:pt x="4822371" y="2536372"/>
                </a:lnTo>
                <a:cubicBezTo>
                  <a:pt x="4826000" y="2010229"/>
                  <a:pt x="4829628" y="1484086"/>
                  <a:pt x="4833257" y="957943"/>
                </a:cubicBezTo>
                <a:lnTo>
                  <a:pt x="7010400" y="947058"/>
                </a:lnTo>
                <a:lnTo>
                  <a:pt x="7021286" y="0"/>
                </a:lnTo>
                <a:lnTo>
                  <a:pt x="8305800" y="21772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053138" y="730250"/>
            <a:ext cx="12811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/>
              <a:t>Strategic</a:t>
            </a:r>
            <a:br>
              <a:rPr lang="de-DE" altLang="de-DE" sz="2000" b="1"/>
            </a:br>
            <a:r>
              <a:rPr lang="de-DE" altLang="de-DE" sz="2000" b="1"/>
              <a:t>bidding </a:t>
            </a:r>
            <a:endParaRPr lang="de-DE" altLang="de-DE" sz="2000" b="1">
              <a:latin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205038" y="98425"/>
            <a:ext cx="5327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Prices under scarce</a:t>
            </a:r>
            <a:b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capacities </a:t>
            </a:r>
            <a:endParaRPr lang="de-DE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384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8" grpId="0" animBg="1"/>
      <p:bldP spid="440333" grpId="0"/>
      <p:bldP spid="440337" grpId="0" animBg="1"/>
      <p:bldP spid="24" grpId="0" animBg="1"/>
      <p:bldP spid="25" grpId="0"/>
      <p:bldP spid="32" grpId="0" animBg="1"/>
      <p:bldP spid="34" grpId="0" animBg="1"/>
      <p:bldP spid="35" grpId="0"/>
      <p:bldP spid="28" grpId="0"/>
      <p:bldP spid="31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188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CONTENT</a:t>
            </a:r>
            <a:r>
              <a:rPr lang="de-DE" sz="4000" b="1" dirty="0">
                <a:solidFill>
                  <a:srgbClr val="FF0000"/>
                </a:solidFill>
              </a:rPr>
              <a:t>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4527" y="1196752"/>
            <a:ext cx="8569325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/>
              <a:t>1. </a:t>
            </a:r>
            <a:r>
              <a:rPr lang="de-DE" sz="3200" b="1" dirty="0" smtClean="0"/>
              <a:t>Introduction: Recent developments</a:t>
            </a:r>
            <a:endParaRPr lang="de-DE" sz="3200" b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536" y="2924944"/>
            <a:ext cx="9145016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3. </a:t>
            </a:r>
            <a:r>
              <a:rPr lang="de-DE" sz="3200" b="1" dirty="0" smtClean="0"/>
              <a:t>Impact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en-GB" sz="3200" b="1" dirty="0" smtClean="0"/>
              <a:t>variable renewables on prices</a:t>
            </a:r>
            <a:endParaRPr lang="de-DE" sz="3200" b="1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83432" y="5517232"/>
            <a:ext cx="771696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6. </a:t>
            </a:r>
            <a:r>
              <a:rPr lang="de-DE" sz="3200" b="1" dirty="0" smtClean="0"/>
              <a:t>A </a:t>
            </a:r>
            <a:r>
              <a:rPr lang="de-DE" sz="3200" b="1" dirty="0" err="1" smtClean="0"/>
              <a:t>need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new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market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models</a:t>
            </a:r>
            <a:r>
              <a:rPr lang="de-DE" sz="3200" b="1" dirty="0" smtClean="0"/>
              <a:t>? </a:t>
            </a:r>
            <a:endParaRPr lang="de-DE" sz="32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1215" y="1916832"/>
            <a:ext cx="8419258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2. How prices come about in electricity </a:t>
            </a:r>
            <a:br>
              <a:rPr lang="de-DE" sz="3200" b="1" dirty="0" smtClean="0"/>
            </a:br>
            <a:r>
              <a:rPr lang="de-DE" sz="3200" b="1" dirty="0" smtClean="0"/>
              <a:t>    markets</a:t>
            </a:r>
            <a:endParaRPr lang="de-DE" sz="32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3431" y="3645024"/>
            <a:ext cx="763309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4. Supply </a:t>
            </a:r>
            <a:r>
              <a:rPr lang="de-DE" sz="3200" b="1" dirty="0" err="1" smtClean="0"/>
              <a:t>security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dimensions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   </a:t>
            </a:r>
            <a:r>
              <a:rPr lang="de-DE" sz="3200" b="1" dirty="0" err="1" smtClean="0"/>
              <a:t>electricity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markets</a:t>
            </a:r>
            <a:endParaRPr lang="de-DE" sz="32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527" y="6223980"/>
            <a:ext cx="504031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7. </a:t>
            </a:r>
            <a:r>
              <a:rPr lang="de-DE" sz="3200" b="1" dirty="0" smtClean="0"/>
              <a:t>Conclusions </a:t>
            </a:r>
            <a:endParaRPr lang="de-DE" sz="32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3432" y="4820730"/>
            <a:ext cx="9589168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5. The </a:t>
            </a:r>
            <a:r>
              <a:rPr lang="de-DE" sz="3200" b="1" dirty="0" err="1" smtClean="0"/>
              <a:t>role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storages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/>
      <p:bldP spid="22536" grpId="0"/>
      <p:bldP spid="10" grpId="0"/>
      <p:bldP spid="9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7413"/>
            <a:ext cx="8151812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7375" y="218598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Demand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32363" y="2565400"/>
            <a:ext cx="433387" cy="879475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1913" y="-100013"/>
            <a:ext cx="5903912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Supply and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Demand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7425" y="1125538"/>
            <a:ext cx="23749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RES Production</a:t>
            </a:r>
            <a:br>
              <a:rPr lang="en-US" altLang="de-DE" sz="2400"/>
            </a:br>
            <a:r>
              <a:rPr lang="en-US" altLang="de-DE" sz="2400"/>
              <a:t>         &gt; Demand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8538" y="1874838"/>
            <a:ext cx="358775" cy="133826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1775" y="1895475"/>
            <a:ext cx="863600" cy="12461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3575" y="1874838"/>
            <a:ext cx="1439863" cy="149066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0788" y="1128713"/>
            <a:ext cx="237966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RES Production</a:t>
            </a:r>
            <a:br>
              <a:rPr lang="en-US" altLang="de-DE" sz="2400"/>
            </a:br>
            <a:r>
              <a:rPr lang="en-US" altLang="de-DE" sz="2400"/>
              <a:t>         &lt; Demand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32500" y="1874838"/>
            <a:ext cx="842963" cy="21304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67550" y="1958975"/>
            <a:ext cx="422275" cy="22621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956550" y="1958975"/>
            <a:ext cx="144463" cy="18303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9220"/>
            <a:ext cx="81756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78613" y="1365995"/>
            <a:ext cx="53975" cy="194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6372225" y="956420"/>
            <a:ext cx="1941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>
                <a:cs typeface="Arial" pitchFamily="34" charset="0"/>
              </a:rPr>
              <a:t>Fix costs per kWh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732588" y="1365995"/>
            <a:ext cx="1295400" cy="2197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24075" y="1124695"/>
            <a:ext cx="4103688" cy="601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0063" y="116632"/>
            <a:ext cx="68405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Auswirkungen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auf GUD-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Kraftwerke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00331" y="6309320"/>
            <a:ext cx="2016422" cy="647973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475656" y="5985333"/>
            <a:ext cx="2016422" cy="647973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1000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697389" y="5985333"/>
            <a:ext cx="2016422" cy="647973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</a:rPr>
              <a:t>000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866782" y="956420"/>
            <a:ext cx="2808906" cy="1197520"/>
          </a:xfrm>
          <a:prstGeom prst="ellipse">
            <a:avLst/>
          </a:prstGeom>
          <a:solidFill>
            <a:schemeClr val="bg1"/>
          </a:solidFill>
          <a:ln w="730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/>
              <a:t>Fixe </a:t>
            </a:r>
            <a:r>
              <a:rPr lang="en-US" sz="2400" b="1" dirty="0" err="1" smtClean="0"/>
              <a:t>Kosten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je kWh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123692" y="764704"/>
            <a:ext cx="0" cy="3050803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78613" y="3310682"/>
            <a:ext cx="0" cy="536039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98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519683" y="6730256"/>
            <a:ext cx="8420100" cy="11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513333" y="585340"/>
            <a:ext cx="6350" cy="614491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-5400000">
            <a:off x="-1242441" y="279801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/>
              <a:t>Costs,Price (EUR/MWh)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906650" y="6318792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MW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6390746" y="4690318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>
                <a:solidFill>
                  <a:srgbClr val="FF0000"/>
                </a:solidFill>
              </a:rPr>
              <a:t>Supply </a:t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>
                <a:solidFill>
                  <a:srgbClr val="FF0000"/>
                </a:solidFill>
              </a:rPr>
              <a:t>curve</a:t>
            </a: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535558" y="4690318"/>
            <a:ext cx="469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695896" y="4217679"/>
            <a:ext cx="4019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Price  = </a:t>
            </a:r>
            <a:r>
              <a:rPr lang="de-DE" sz="2000" dirty="0" smtClean="0"/>
              <a:t>short-term marginal </a:t>
            </a:r>
            <a:r>
              <a:rPr lang="de-DE" sz="2000" dirty="0"/>
              <a:t>costs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5004048" y="966929"/>
            <a:ext cx="1019920" cy="55950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3964558" y="5761087"/>
            <a:ext cx="979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2400" dirty="0"/>
              <a:t>Nuclear</a:t>
            </a:r>
            <a:endParaRPr lang="de-DE" sz="2400" dirty="0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6012271" y="6033857"/>
            <a:ext cx="756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t1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63604" y="5697909"/>
            <a:ext cx="23198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smtClean="0"/>
              <a:t>Run-of-river hydro,</a:t>
            </a:r>
            <a:br>
              <a:rPr lang="de-DE" sz="2000" dirty="0" smtClean="0"/>
            </a:br>
            <a:r>
              <a:rPr lang="de-DE" sz="2000" dirty="0" smtClean="0"/>
              <a:t> wind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33813" name="Text Box 15"/>
          <p:cNvSpPr txBox="1">
            <a:spLocks noChangeArrowheads="1"/>
          </p:cNvSpPr>
          <p:nvPr/>
        </p:nvSpPr>
        <p:spPr bwMode="auto">
          <a:xfrm>
            <a:off x="5510646" y="2129741"/>
            <a:ext cx="137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2400" dirty="0"/>
              <a:t>e.g. Natural</a:t>
            </a:r>
            <a:br>
              <a:rPr lang="de-AT" sz="2400" dirty="0"/>
            </a:br>
            <a:r>
              <a:rPr lang="de-AT" sz="2400" dirty="0"/>
              <a:t> gas new </a:t>
            </a:r>
            <a:endParaRPr lang="de-DE" sz="2400" dirty="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524444" y="3177551"/>
            <a:ext cx="4718051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23508" y="2777441"/>
            <a:ext cx="4006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Price  = </a:t>
            </a:r>
            <a:r>
              <a:rPr lang="de-DE" sz="2000" dirty="0" smtClean="0"/>
              <a:t>long-term marginal </a:t>
            </a:r>
            <a:r>
              <a:rPr lang="de-DE" sz="2000" dirty="0"/>
              <a:t>costs</a:t>
            </a:r>
            <a:endParaRPr lang="de-DE" sz="2000" dirty="0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5" idx="6"/>
          </p:cNvCxnSpPr>
          <p:nvPr/>
        </p:nvCxnSpPr>
        <p:spPr>
          <a:xfrm flipV="1">
            <a:off x="7546412" y="324693"/>
            <a:ext cx="0" cy="3374571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7320112" y="324693"/>
            <a:ext cx="1152128" cy="6237311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744908" y="6028332"/>
            <a:ext cx="756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t2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535557" y="1377429"/>
            <a:ext cx="71378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47105" y="966929"/>
            <a:ext cx="2512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Price  = </a:t>
            </a:r>
            <a:r>
              <a:rPr lang="de-DE" sz="2000" dirty="0" smtClean="0"/>
              <a:t>strategic bid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44591" y="2025501"/>
            <a:ext cx="3487688" cy="2612571"/>
          </a:xfrm>
          <a:custGeom>
            <a:avLst/>
            <a:gdLst>
              <a:gd name="connsiteX0" fmla="*/ 0 w 3592286"/>
              <a:gd name="connsiteY0" fmla="*/ 2612571 h 2612571"/>
              <a:gd name="connsiteX1" fmla="*/ 0 w 3592286"/>
              <a:gd name="connsiteY1" fmla="*/ 1132114 h 2612571"/>
              <a:gd name="connsiteX2" fmla="*/ 968829 w 3592286"/>
              <a:gd name="connsiteY2" fmla="*/ 1132114 h 2612571"/>
              <a:gd name="connsiteX3" fmla="*/ 968829 w 3592286"/>
              <a:gd name="connsiteY3" fmla="*/ 903514 h 2612571"/>
              <a:gd name="connsiteX4" fmla="*/ 2275115 w 3592286"/>
              <a:gd name="connsiteY4" fmla="*/ 903514 h 2612571"/>
              <a:gd name="connsiteX5" fmla="*/ 2286000 w 3592286"/>
              <a:gd name="connsiteY5" fmla="*/ 0 h 2612571"/>
              <a:gd name="connsiteX6" fmla="*/ 3592286 w 3592286"/>
              <a:gd name="connsiteY6" fmla="*/ 10886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2286" h="2612571">
                <a:moveTo>
                  <a:pt x="0" y="2612571"/>
                </a:moveTo>
                <a:lnTo>
                  <a:pt x="0" y="1132114"/>
                </a:lnTo>
                <a:lnTo>
                  <a:pt x="968829" y="1132114"/>
                </a:lnTo>
                <a:lnTo>
                  <a:pt x="968829" y="903514"/>
                </a:lnTo>
                <a:lnTo>
                  <a:pt x="2275115" y="903514"/>
                </a:lnTo>
                <a:lnTo>
                  <a:pt x="2286000" y="0"/>
                </a:lnTo>
                <a:lnTo>
                  <a:pt x="3592286" y="10886"/>
                </a:lnTo>
              </a:path>
            </a:pathLst>
          </a:custGeom>
          <a:noFill/>
          <a:ln w="508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975629" y="3024335"/>
            <a:ext cx="912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STMC</a:t>
            </a:r>
            <a:endParaRPr lang="de-DE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927813" y="1550857"/>
            <a:ext cx="8789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L</a:t>
            </a:r>
            <a:r>
              <a:rPr lang="de-DE" sz="2000" b="1" dirty="0" smtClean="0"/>
              <a:t>TMC</a:t>
            </a:r>
            <a:endParaRPr lang="de-DE" sz="2000" b="1" dirty="0"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5126" y="3699264"/>
            <a:ext cx="8305800" cy="2862943"/>
          </a:xfrm>
          <a:custGeom>
            <a:avLst/>
            <a:gdLst>
              <a:gd name="connsiteX0" fmla="*/ 0 w 8305800"/>
              <a:gd name="connsiteY0" fmla="*/ 2852058 h 2862943"/>
              <a:gd name="connsiteX1" fmla="*/ 1632857 w 8305800"/>
              <a:gd name="connsiteY1" fmla="*/ 2862943 h 2862943"/>
              <a:gd name="connsiteX2" fmla="*/ 1632857 w 8305800"/>
              <a:gd name="connsiteY2" fmla="*/ 2536372 h 2862943"/>
              <a:gd name="connsiteX3" fmla="*/ 4822371 w 8305800"/>
              <a:gd name="connsiteY3" fmla="*/ 2536372 h 2862943"/>
              <a:gd name="connsiteX4" fmla="*/ 4833257 w 8305800"/>
              <a:gd name="connsiteY4" fmla="*/ 957943 h 2862943"/>
              <a:gd name="connsiteX5" fmla="*/ 7010400 w 8305800"/>
              <a:gd name="connsiteY5" fmla="*/ 947058 h 2862943"/>
              <a:gd name="connsiteX6" fmla="*/ 7021286 w 8305800"/>
              <a:gd name="connsiteY6" fmla="*/ 0 h 2862943"/>
              <a:gd name="connsiteX7" fmla="*/ 8305800 w 8305800"/>
              <a:gd name="connsiteY7" fmla="*/ 21772 h 286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800" h="2862943">
                <a:moveTo>
                  <a:pt x="0" y="2852058"/>
                </a:moveTo>
                <a:lnTo>
                  <a:pt x="1632857" y="2862943"/>
                </a:lnTo>
                <a:lnTo>
                  <a:pt x="1632857" y="2536372"/>
                </a:lnTo>
                <a:lnTo>
                  <a:pt x="4822371" y="2536372"/>
                </a:lnTo>
                <a:cubicBezTo>
                  <a:pt x="4826000" y="2010229"/>
                  <a:pt x="4829628" y="1484086"/>
                  <a:pt x="4833257" y="957943"/>
                </a:cubicBezTo>
                <a:lnTo>
                  <a:pt x="7010400" y="947058"/>
                </a:lnTo>
                <a:lnTo>
                  <a:pt x="7021286" y="0"/>
                </a:lnTo>
                <a:lnTo>
                  <a:pt x="8305800" y="21772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965715" y="585340"/>
            <a:ext cx="1281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000" b="1" dirty="0" smtClean="0"/>
              <a:t>Strategic</a:t>
            </a:r>
            <a:br>
              <a:rPr lang="de-DE" sz="2000" b="1" dirty="0" smtClean="0"/>
            </a:br>
            <a:r>
              <a:rPr lang="de-DE" sz="2000" b="1" dirty="0" smtClean="0"/>
              <a:t>bidding </a:t>
            </a:r>
            <a:endParaRPr lang="de-DE" sz="2000" b="1" dirty="0">
              <a:latin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811740" y="-94364"/>
            <a:ext cx="68405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Preisbildung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knappe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Kapazitäten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de-DE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8" grpId="0" animBg="1"/>
      <p:bldP spid="440333" grpId="0"/>
      <p:bldP spid="440337" grpId="0" animBg="1"/>
      <p:bldP spid="30" grpId="0"/>
      <p:bldP spid="24" grpId="0" animBg="1"/>
      <p:bldP spid="25" grpId="0"/>
      <p:bldP spid="32" grpId="0" animBg="1"/>
      <p:bldP spid="34" grpId="0" animBg="1"/>
      <p:bldP spid="35" grpId="0"/>
      <p:bldP spid="28" grpId="0"/>
      <p:bldP spid="31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0645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1350" y="1536700"/>
            <a:ext cx="22558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0000"/>
                </a:solidFill>
              </a:rPr>
              <a:t>Electricity price</a:t>
            </a:r>
            <a:br>
              <a:rPr lang="en-US" altLang="de-DE" sz="2400">
                <a:solidFill>
                  <a:srgbClr val="FF0000"/>
                </a:solidFill>
              </a:rPr>
            </a:br>
            <a:r>
              <a:rPr lang="en-US" altLang="de-DE" sz="2400">
                <a:solidFill>
                  <a:srgbClr val="FF0000"/>
                </a:solidFill>
              </a:rPr>
              <a:t>       = high !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59413" y="1412875"/>
            <a:ext cx="552450" cy="28575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59413" y="1412875"/>
            <a:ext cx="1560512" cy="5381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16575" y="1412875"/>
            <a:ext cx="2268538" cy="7921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63713" y="115888"/>
            <a:ext cx="583247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Temporarily high prices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4584700"/>
            <a:ext cx="27765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Electricity price = 0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      (or negative)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47925" y="5449888"/>
            <a:ext cx="179388" cy="9366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59113" y="5373688"/>
            <a:ext cx="539750" cy="10064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28988" y="5300663"/>
            <a:ext cx="1162050" cy="10795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63688"/>
            <a:ext cx="7159625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692275" y="1196975"/>
            <a:ext cx="4895850" cy="1008063"/>
          </a:xfrm>
          <a:prstGeom prst="straightConnector1">
            <a:avLst/>
          </a:prstGeom>
          <a:noFill/>
          <a:ln w="984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79388" y="6985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600" b="1">
                <a:solidFill>
                  <a:srgbClr val="FF0000"/>
                </a:solidFill>
              </a:rPr>
              <a:t>ARE THESE PRICES </a:t>
            </a:r>
            <a:br>
              <a:rPr lang="de-DE" altLang="de-DE" sz="3600" b="1">
                <a:solidFill>
                  <a:srgbClr val="FF0000"/>
                </a:solidFill>
              </a:rPr>
            </a:br>
            <a:r>
              <a:rPr lang="de-DE" altLang="de-DE" sz="3600" b="1">
                <a:solidFill>
                  <a:srgbClr val="FF0000"/>
                </a:solidFill>
              </a:rPr>
              <a:t>TOO HIGH?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71550" y="2205038"/>
            <a:ext cx="0" cy="36845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14313" y="1916113"/>
            <a:ext cx="649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b="1"/>
              <a:t>p</a:t>
            </a:r>
            <a:r>
              <a:rPr lang="de-DE" altLang="de-DE" sz="3200" b="1" baseline="-25000"/>
              <a:t>t1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28600" y="56610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b="1"/>
              <a:t>p</a:t>
            </a:r>
            <a:r>
              <a:rPr lang="de-DE" altLang="de-DE" sz="3200" b="1" baseline="-25000"/>
              <a:t>t2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 rot="-5400000">
            <a:off x="819944" y="4083844"/>
            <a:ext cx="121761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/>
              <a:t>cent/kWh</a:t>
            </a:r>
            <a:endParaRPr lang="de-DE" altLang="de-DE" sz="160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-5400000">
            <a:off x="-879475" y="3810000"/>
            <a:ext cx="2951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New price spreads </a:t>
            </a:r>
            <a:endParaRPr lang="de-DE" altLang="de-DE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196752"/>
            <a:ext cx="914400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Given this price pattern it would be</a:t>
            </a:r>
            <a:br>
              <a:rPr lang="de-DE" sz="3200" b="1" dirty="0" smtClean="0"/>
            </a:br>
            <a:r>
              <a:rPr lang="de-DE" sz="3200" b="1" dirty="0" smtClean="0"/>
              <a:t> attractive for (some) power plant operators</a:t>
            </a:r>
            <a:br>
              <a:rPr lang="de-DE" sz="3200" b="1" dirty="0" smtClean="0"/>
            </a:br>
            <a:r>
              <a:rPr lang="de-DE" sz="3200" b="1" dirty="0" smtClean="0"/>
              <a:t> to stay in the market 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REVISED ENERGY-ONLY MARKET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79512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4. SUPPLY SECURITY AND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DIMENSIONS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930387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Historical </a:t>
            </a:r>
            <a:r>
              <a:rPr lang="de-DE" sz="3200" b="1" dirty="0" smtClean="0"/>
              <a:t>(anachronistic) definition:</a:t>
            </a:r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At every point-of-time every demand 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has to be met regardless of the costs! </a:t>
            </a:r>
            <a:endParaRPr lang="de-DE" sz="32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431" y="4437112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(Note: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smtClean="0">
                <a:solidFill>
                  <a:srgbClr val="FF0000"/>
                </a:solidFill>
              </a:rPr>
              <a:t>Supply security is an energy economic term!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Supply security = system reliability!)</a:t>
            </a:r>
            <a:endParaRPr lang="de-DE" sz="3200" b="1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319972" y="5615880"/>
            <a:ext cx="72008" cy="432048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5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55575" y="6087740"/>
            <a:ext cx="8078653" cy="55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94466" y="6180236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MW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755576" y="1318996"/>
            <a:ext cx="6350" cy="477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-5400000">
            <a:off x="-1068831" y="305075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7524328" y="1253681"/>
            <a:ext cx="0" cy="5055206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00192" y="1311150"/>
            <a:ext cx="1070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t_SS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61925" y="3933055"/>
            <a:ext cx="7387571" cy="1613673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HISTORICAL SUPPLY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SECURITY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756887" y="4104658"/>
            <a:ext cx="2538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400" b="1" dirty="0" smtClean="0">
                <a:solidFill>
                  <a:srgbClr val="FF0000"/>
                </a:solidFill>
              </a:rPr>
              <a:t>Supply curve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FF0000"/>
                </a:solidFill>
              </a:rPr>
              <a:t>S</a:t>
            </a:r>
            <a:r>
              <a:rPr lang="de-DE" sz="2400" b="1" baseline="-25000" dirty="0">
                <a:solidFill>
                  <a:srgbClr val="FF0000"/>
                </a:solidFill>
              </a:rPr>
              <a:t>t_SS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0722" y="6295406"/>
            <a:ext cx="7538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t_SS</a:t>
            </a:r>
            <a:r>
              <a:rPr lang="de-DE" sz="2400" b="1" dirty="0" smtClean="0">
                <a:solidFill>
                  <a:srgbClr val="0000FF"/>
                </a:solidFill>
              </a:rPr>
              <a:t>.....Maximal observed or forecasted demand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80738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Conditions: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 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S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t_SS</a:t>
            </a:r>
            <a:r>
              <a:rPr lang="de-DE" b="1" dirty="0" smtClean="0">
                <a:solidFill>
                  <a:schemeClr val="tx1"/>
                </a:solidFill>
              </a:rPr>
              <a:t>  &gt;  D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t_SS</a:t>
            </a:r>
          </a:p>
          <a:p>
            <a:pPr algn="ctr">
              <a:buFont typeface="Wingdings" pitchFamily="2" charset="2"/>
              <a:buNone/>
            </a:pPr>
            <a:endParaRPr lang="de-DE" sz="3600" b="1" baseline="-25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P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   </a:t>
            </a:r>
            <a:r>
              <a:rPr lang="de-DE" b="1" dirty="0">
                <a:solidFill>
                  <a:schemeClr val="tx1"/>
                </a:solidFill>
              </a:rPr>
              <a:t>= </a:t>
            </a:r>
            <a:r>
              <a:rPr lang="de-DE" b="1" dirty="0" smtClean="0">
                <a:solidFill>
                  <a:schemeClr val="tx1"/>
                </a:solidFill>
              </a:rPr>
              <a:t>Average costs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1927" y="1253681"/>
            <a:ext cx="7194449" cy="4279526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761927" y="1750447"/>
            <a:ext cx="7752420" cy="3782760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569" y="1124744"/>
            <a:ext cx="91440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Historical </a:t>
            </a:r>
            <a:r>
              <a:rPr lang="de-DE" sz="3200" b="1" dirty="0" smtClean="0"/>
              <a:t>SS + Centralized Capacity Payments (CCP)</a:t>
            </a:r>
            <a:br>
              <a:rPr lang="de-DE" sz="3200" b="1" dirty="0" smtClean="0"/>
            </a:br>
            <a:endParaRPr lang="de-DE" sz="32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348880"/>
            <a:ext cx="9144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 =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</a:rPr>
              <a:t>New market </a:t>
            </a:r>
            <a:r>
              <a:rPr lang="de-DE" sz="5400" b="1" dirty="0" smtClean="0">
                <a:solidFill>
                  <a:srgbClr val="FF0000"/>
                </a:solidFill>
              </a:rPr>
              <a:t>DESIGN!</a:t>
            </a:r>
            <a:br>
              <a:rPr lang="de-DE" sz="5400" b="1" dirty="0" smtClean="0">
                <a:solidFill>
                  <a:srgbClr val="FF0000"/>
                </a:solidFill>
              </a:rPr>
            </a:br>
            <a:r>
              <a:rPr lang="de-DE" sz="3200" b="1" dirty="0"/>
              <a:t>(=planned economy)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7220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61925" y="5507532"/>
            <a:ext cx="7689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98086" y="5163491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MW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755575" y="949256"/>
            <a:ext cx="6351" cy="455827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-5400000">
            <a:off x="-1068831" y="268101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619672" y="1547091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WTP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55577" y="3609482"/>
            <a:ext cx="7200800" cy="1754034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742" y="111056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A  </a:t>
            </a:r>
            <a:r>
              <a:rPr lang="de-DE" sz="5400" b="1" dirty="0" smtClean="0">
                <a:solidFill>
                  <a:srgbClr val="FF0000"/>
                </a:solidFill>
              </a:rPr>
              <a:t>MARKET</a:t>
            </a:r>
            <a:r>
              <a:rPr lang="de-DE" sz="3600" b="1" dirty="0" smtClean="0">
                <a:solidFill>
                  <a:srgbClr val="FF0000"/>
                </a:solidFill>
              </a:rPr>
              <a:t> DESIGN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121603"/>
            <a:ext cx="7141370" cy="4241913"/>
          </a:xfrm>
          <a:custGeom>
            <a:avLst/>
            <a:gdLst>
              <a:gd name="connsiteX0" fmla="*/ 0 w 6923314"/>
              <a:gd name="connsiteY0" fmla="*/ 0 h 4354286"/>
              <a:gd name="connsiteX1" fmla="*/ 2895600 w 6923314"/>
              <a:gd name="connsiteY1" fmla="*/ 3048000 h 4354286"/>
              <a:gd name="connsiteX2" fmla="*/ 6923314 w 6923314"/>
              <a:gd name="connsiteY2" fmla="*/ 4354286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3314" h="4354286">
                <a:moveTo>
                  <a:pt x="0" y="0"/>
                </a:moveTo>
                <a:cubicBezTo>
                  <a:pt x="870857" y="1161143"/>
                  <a:pt x="1741714" y="2322286"/>
                  <a:pt x="2895600" y="3048000"/>
                </a:cubicBezTo>
                <a:cubicBezTo>
                  <a:pt x="4049486" y="3773714"/>
                  <a:pt x="5486400" y="4064000"/>
                  <a:pt x="6923314" y="4354286"/>
                </a:cubicBezTo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239376" y="2943159"/>
            <a:ext cx="1898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400" b="1" dirty="0" smtClean="0">
                <a:solidFill>
                  <a:srgbClr val="FF0000"/>
                </a:solidFill>
              </a:rPr>
              <a:t>MC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236568" y="4321120"/>
            <a:ext cx="0" cy="11471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376763" y="5574239"/>
            <a:ext cx="171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MW_Market 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755575" y="4931468"/>
            <a:ext cx="70567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61926" y="4163333"/>
            <a:ext cx="3634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600" b="1" dirty="0" smtClean="0"/>
              <a:t>Price: WTP=MC </a:t>
            </a:r>
            <a:endParaRPr lang="de-DE" sz="3600" b="1" baseline="-25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380312" y="3173992"/>
            <a:ext cx="0" cy="23335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033384" y="5571817"/>
            <a:ext cx="171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MW_Current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895823" y="1787883"/>
            <a:ext cx="26814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At times of lowest WTP costs of supply are highest!!!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012160" y="2803546"/>
            <a:ext cx="1368152" cy="20318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55576" y="6309320"/>
            <a:ext cx="9073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PhD thesis Praktiknjo: A wide range of WTP on the demand-side!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3" grpId="0"/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9" y="1227138"/>
            <a:ext cx="91567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187450" y="3536950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800" b="1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146594" y="1772816"/>
            <a:ext cx="2361544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800" b="1" dirty="0" smtClean="0">
                <a:solidFill>
                  <a:srgbClr val="FF0000"/>
                </a:solidFill>
              </a:rPr>
              <a:t>2013: 13 %</a:t>
            </a:r>
            <a:br>
              <a:rPr lang="de-DE" altLang="en-US" sz="2800" b="1" dirty="0" smtClean="0">
                <a:solidFill>
                  <a:srgbClr val="FF0000"/>
                </a:solidFill>
              </a:rPr>
            </a:br>
            <a:r>
              <a:rPr lang="de-DE" altLang="en-US" sz="2800" b="1" dirty="0" smtClean="0">
                <a:solidFill>
                  <a:srgbClr val="FF0000"/>
                </a:solidFill>
              </a:rPr>
              <a:t>(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preliminary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)</a:t>
            </a:r>
            <a:endParaRPr lang="de-DE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2743200" y="4056063"/>
            <a:ext cx="504825" cy="10810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V="1">
            <a:off x="7308304" y="1988840"/>
            <a:ext cx="1440409" cy="7200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7664" y="623590"/>
            <a:ext cx="5697394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eaLnBrk="1" hangingPunct="1">
              <a:defRPr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3200" i="1" dirty="0"/>
              <a:t>EU-27: </a:t>
            </a:r>
            <a:r>
              <a:rPr lang="de-DE" sz="3200" i="1" dirty="0" err="1"/>
              <a:t>Electricity</a:t>
            </a:r>
            <a:r>
              <a:rPr lang="de-DE" sz="3200" i="1" dirty="0"/>
              <a:t> </a:t>
            </a:r>
            <a:br>
              <a:rPr lang="de-DE" sz="3200" i="1" dirty="0"/>
            </a:br>
            <a:r>
              <a:rPr lang="de-DE" sz="3200" i="1" dirty="0" err="1"/>
              <a:t>generation</a:t>
            </a:r>
            <a:r>
              <a:rPr lang="de-DE" sz="3200" i="1" dirty="0"/>
              <a:t> </a:t>
            </a:r>
            <a:r>
              <a:rPr lang="de-DE" sz="3200" i="1" dirty="0" err="1"/>
              <a:t>from</a:t>
            </a:r>
            <a:r>
              <a:rPr lang="de-DE" sz="3200" i="1" dirty="0"/>
              <a:t> „new“ RES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6108" y="-99392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 </a:t>
            </a:r>
            <a:r>
              <a:rPr lang="de-DE" sz="4000" b="1" dirty="0">
                <a:solidFill>
                  <a:srgbClr val="FF0000"/>
                </a:solidFill>
              </a:rPr>
              <a:t>1. </a:t>
            </a:r>
            <a:r>
              <a:rPr lang="de-DE" sz="4000" b="1" dirty="0" smtClean="0">
                <a:solidFill>
                  <a:srgbClr val="FF0000"/>
                </a:solidFill>
              </a:rPr>
              <a:t>INTRODUCTION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85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animBg="1"/>
      <p:bldP spid="215046" grpId="0" animBg="1"/>
      <p:bldP spid="2150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403648" y="70520"/>
            <a:ext cx="596351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DIMENSIONS OF ELECTRICITY MARKETS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22347" y="4077072"/>
            <a:ext cx="0" cy="2335033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313018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SMART GRIDS</a:t>
            </a:r>
            <a:endParaRPr lang="en-US" sz="2400" b="1" dirty="0">
              <a:solidFill>
                <a:srgbClr val="CC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294140" y="4077072"/>
            <a:ext cx="2246706" cy="1296144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5536" y="5534942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GRID EXTENTION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195736" y="2636912"/>
            <a:ext cx="2326611" cy="1440160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50887" y="2032391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STORAGES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559478" y="2852936"/>
            <a:ext cx="2316778" cy="1224136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444208" y="5549949"/>
            <a:ext cx="2783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DEMAND</a:t>
            </a:r>
            <a:br>
              <a:rPr lang="en-US" sz="2400" b="1" dirty="0" smtClean="0">
                <a:solidFill>
                  <a:srgbClr val="00FF00"/>
                </a:solidFill>
              </a:rPr>
            </a:br>
            <a:r>
              <a:rPr lang="en-US" sz="2400" b="1" dirty="0" smtClean="0">
                <a:solidFill>
                  <a:srgbClr val="00FF00"/>
                </a:solidFill>
              </a:rPr>
              <a:t> RESPONSE</a:t>
            </a:r>
            <a:br>
              <a:rPr lang="en-US" sz="2400" b="1" dirty="0" smtClean="0">
                <a:solidFill>
                  <a:srgbClr val="00FF00"/>
                </a:solidFill>
              </a:rPr>
            </a:br>
            <a:r>
              <a:rPr lang="en-US" sz="2400" b="1" dirty="0" smtClean="0">
                <a:solidFill>
                  <a:srgbClr val="00FF00"/>
                </a:solidFill>
              </a:rPr>
              <a:t>(PRICE SIGNALS)</a:t>
            </a:r>
            <a:endParaRPr 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540846" y="4077072"/>
            <a:ext cx="2335410" cy="1457870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012515" y="1616892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CC33"/>
                </a:solidFill>
              </a:rPr>
              <a:t>DEMAND-SIDE </a:t>
            </a:r>
            <a:br>
              <a:rPr lang="en-US" sz="2400" b="1" dirty="0" smtClean="0">
                <a:solidFill>
                  <a:srgbClr val="33CC33"/>
                </a:solidFill>
              </a:rPr>
            </a:br>
            <a:r>
              <a:rPr lang="en-US" sz="2400" b="1" dirty="0" smtClean="0">
                <a:solidFill>
                  <a:srgbClr val="33CC33"/>
                </a:solidFill>
              </a:rPr>
              <a:t>MANAGEMENT </a:t>
            </a:r>
            <a:br>
              <a:rPr lang="en-US" sz="2400" b="1" dirty="0" smtClean="0">
                <a:solidFill>
                  <a:srgbClr val="33CC33"/>
                </a:solidFill>
              </a:rPr>
            </a:br>
            <a:r>
              <a:rPr lang="en-US" sz="2400" b="1" dirty="0" smtClean="0">
                <a:solidFill>
                  <a:srgbClr val="33CC33"/>
                </a:solidFill>
              </a:rPr>
              <a:t>(TECHNICAL)</a:t>
            </a:r>
            <a:endParaRPr lang="en-US" sz="2400" b="1" dirty="0">
              <a:solidFill>
                <a:srgbClr val="33CC3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525185" y="1628800"/>
            <a:ext cx="15661" cy="2376264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71693" y="983038"/>
            <a:ext cx="150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SUPPLY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0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128456" y="188640"/>
            <a:ext cx="6462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3200" b="1" dirty="0" smtClean="0">
                <a:solidFill>
                  <a:srgbClr val="FF0000"/>
                </a:solidFill>
              </a:rPr>
              <a:t>EXAMPLE: RESIDUAL LOAD  </a:t>
            </a:r>
            <a:endParaRPr lang="de-DE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656388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6165304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 dirty="0" smtClean="0">
                <a:solidFill>
                  <a:srgbClr val="00CC00"/>
                </a:solidFill>
              </a:rPr>
              <a:t>Residual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load</a:t>
            </a:r>
            <a:r>
              <a:rPr lang="de-DE" altLang="en-US" sz="2800" b="1" dirty="0" smtClean="0">
                <a:solidFill>
                  <a:srgbClr val="00CC00"/>
                </a:solidFill>
              </a:rPr>
              <a:t> = Load – non-flexible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production</a:t>
            </a:r>
            <a:r>
              <a:rPr lang="de-DE" altLang="en-US" sz="2800" b="1" dirty="0" smtClean="0">
                <a:solidFill>
                  <a:srgbClr val="00CC00"/>
                </a:solidFill>
              </a:rPr>
              <a:t> </a:t>
            </a:r>
            <a:endParaRPr lang="de-DE" altLang="en-US" sz="2800" b="1" dirty="0">
              <a:solidFill>
                <a:srgbClr val="00CC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27984" y="2060848"/>
            <a:ext cx="0" cy="108012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CC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6" y="2339298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 dirty="0" smtClean="0">
                <a:solidFill>
                  <a:srgbClr val="00CC00"/>
                </a:solidFill>
              </a:rPr>
              <a:t>Residual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load</a:t>
            </a:r>
            <a:endParaRPr lang="de-DE" altLang="en-US" sz="2800" b="1" dirty="0">
              <a:solidFill>
                <a:srgbClr val="00CC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228184" y="3293368"/>
            <a:ext cx="0" cy="6396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CC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2494364" y="2041103"/>
            <a:ext cx="11993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Generation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35896" y="3501008"/>
            <a:ext cx="14478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smtClean="0">
                <a:solidFill>
                  <a:schemeClr val="tx1"/>
                </a:solidFill>
              </a:rPr>
              <a:t>    Load         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051720" y="5445224"/>
            <a:ext cx="55446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693685" y="5450389"/>
            <a:ext cx="18053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 err="1" smtClean="0">
                <a:solidFill>
                  <a:schemeClr val="tx1"/>
                </a:solidFill>
              </a:rPr>
              <a:t>Hours</a:t>
            </a:r>
            <a:r>
              <a:rPr lang="de-AT" sz="1600" dirty="0" smtClean="0">
                <a:solidFill>
                  <a:schemeClr val="tx1"/>
                </a:solidFill>
              </a:rPr>
              <a:t> </a:t>
            </a:r>
            <a:r>
              <a:rPr lang="de-AT" sz="1600" dirty="0" err="1" smtClean="0">
                <a:solidFill>
                  <a:schemeClr val="tx1"/>
                </a:solidFill>
              </a:rPr>
              <a:t>over</a:t>
            </a:r>
            <a:r>
              <a:rPr lang="de-AT" sz="1600" dirty="0" smtClean="0">
                <a:solidFill>
                  <a:schemeClr val="tx1"/>
                </a:solidFill>
              </a:rPr>
              <a:t> a </a:t>
            </a:r>
            <a:r>
              <a:rPr lang="de-AT" sz="1600" dirty="0" err="1" smtClean="0">
                <a:solidFill>
                  <a:schemeClr val="tx1"/>
                </a:solidFill>
              </a:rPr>
              <a:t>day</a:t>
            </a:r>
            <a:r>
              <a:rPr lang="de-AT" sz="1600" dirty="0" smtClean="0">
                <a:solidFill>
                  <a:schemeClr val="tx1"/>
                </a:solidFill>
              </a:rPr>
              <a:t> </a:t>
            </a:r>
            <a:endParaRPr lang="de-A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228601" y="1988840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5 THE ROLE OF STORAGES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3600" b="1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de-DE" altLang="de-DE" sz="3600" b="1" i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altLang="de-DE" sz="3600" b="1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b="1" i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3600" b="1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b="1" i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altLang="de-DE" sz="3600" b="1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36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9750" y="1169988"/>
          <a:ext cx="37433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422400" imgH="609600" progId="Equation.3">
                  <p:embed/>
                </p:oleObj>
              </mc:Choice>
              <mc:Fallback>
                <p:oleObj name="Equation" r:id="rId3" imgW="1422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69988"/>
                        <a:ext cx="3743325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-242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AT" altLang="de-DE" sz="160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AT" altLang="de-DE" sz="1600"/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4821238" y="1673225"/>
          <a:ext cx="9413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469696" imgH="393529" progId="Equation.3">
                  <p:embed/>
                </p:oleObj>
              </mc:Choice>
              <mc:Fallback>
                <p:oleObj name="Equation" r:id="rId5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1673225"/>
                        <a:ext cx="9413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50825" y="2781300"/>
            <a:ext cx="87487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     …   Storage costs (EUR per kWh)</a:t>
            </a:r>
            <a:br>
              <a:rPr lang="de-DE" altLang="de-DE" sz="2400">
                <a:solidFill>
                  <a:schemeClr val="accent2"/>
                </a:solidFill>
                <a:cs typeface="Arial" pitchFamily="34" charset="0"/>
              </a:rPr>
            </a:b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</a:t>
            </a:r>
            <a:r>
              <a:rPr lang="de-DE" altLang="de-DE" baseline="-25000">
                <a:solidFill>
                  <a:schemeClr val="accent2"/>
                </a:solidFill>
                <a:cs typeface="Arial" pitchFamily="34" charset="0"/>
              </a:rPr>
              <a:t>E</a:t>
            </a:r>
            <a:r>
              <a:rPr lang="de-DE" altLang="de-DE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 …   Energy costs (EUR per kWh)</a:t>
            </a:r>
            <a:br>
              <a:rPr lang="de-DE" altLang="de-DE" sz="2400">
                <a:solidFill>
                  <a:schemeClr val="accent2"/>
                </a:solidFill>
                <a:cs typeface="Arial" pitchFamily="34" charset="0"/>
              </a:rPr>
            </a:b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</a:rPr>
              <a:t>OM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 …  O&amp;M costs (cent per kWh)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IC    …   Investment costs (EUR/kW)</a:t>
            </a:r>
          </a:p>
          <a:p>
            <a:pPr>
              <a:buFont typeface="Symbol" pitchFamily="18" charset="2"/>
              <a:buChar char="a"/>
            </a:pP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    …   Capital Recovery factor  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T     …    </a:t>
            </a:r>
            <a:r>
              <a:rPr lang="en-GB" altLang="de-DE" sz="2400">
                <a:solidFill>
                  <a:schemeClr val="accent2"/>
                </a:solidFill>
                <a:cs typeface="Arial" pitchFamily="34" charset="0"/>
              </a:rPr>
              <a:t>Fullloadhours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(hours per year)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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SP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  …   Efficiency of storage 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908175" y="5457825"/>
            <a:ext cx="39671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Key factors: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T (Fullloadhours)!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C</a:t>
            </a:r>
            <a:r>
              <a:rPr lang="en-GB" altLang="de-DE" sz="2800" b="1" baseline="-2500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(electricity price)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331913" y="1651000"/>
            <a:ext cx="1893887" cy="5762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3162300" y="1474788"/>
            <a:ext cx="1893888" cy="5762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900113" y="1123950"/>
            <a:ext cx="1244600" cy="5762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11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052513"/>
            <a:ext cx="7993062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042988" y="11113"/>
            <a:ext cx="6607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>
                <a:solidFill>
                  <a:srgbClr val="FF0000"/>
                </a:solidFill>
              </a:rPr>
              <a:t>Investment costs of hydrogen production 2014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27313" y="3429000"/>
            <a:ext cx="62658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>
                <a:solidFill>
                  <a:srgbClr val="FF0000"/>
                </a:solidFill>
                <a:sym typeface="Wingdings" pitchFamily="2" charset="2"/>
              </a:rPr>
              <a:t> High economies-of-scale !</a:t>
            </a:r>
            <a:endParaRPr lang="de-DE" altLang="en-US" sz="32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79488"/>
            <a:ext cx="7112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1987550" y="2352675"/>
            <a:ext cx="1000125" cy="203200"/>
          </a:xfrm>
          <a:custGeom>
            <a:avLst/>
            <a:gdLst>
              <a:gd name="connsiteX0" fmla="*/ 0 w 2607174"/>
              <a:gd name="connsiteY0" fmla="*/ 0 h 1201567"/>
              <a:gd name="connsiteX1" fmla="*/ 0 w 2607174"/>
              <a:gd name="connsiteY1" fmla="*/ 1201567 h 1201567"/>
              <a:gd name="connsiteX2" fmla="*/ 2607174 w 2607174"/>
              <a:gd name="connsiteY2" fmla="*/ 1194010 h 1201567"/>
              <a:gd name="connsiteX3" fmla="*/ 1768344 w 2607174"/>
              <a:gd name="connsiteY3" fmla="*/ 0 h 1201567"/>
              <a:gd name="connsiteX4" fmla="*/ 0 w 2607174"/>
              <a:gd name="connsiteY4" fmla="*/ 0 h 120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174" h="1201567">
                <a:moveTo>
                  <a:pt x="0" y="0"/>
                </a:moveTo>
                <a:lnTo>
                  <a:pt x="0" y="1201567"/>
                </a:lnTo>
                <a:lnTo>
                  <a:pt x="2607174" y="1194010"/>
                </a:lnTo>
                <a:lnTo>
                  <a:pt x="1768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6948488" y="4362450"/>
            <a:ext cx="1000125" cy="203200"/>
          </a:xfrm>
          <a:custGeom>
            <a:avLst/>
            <a:gdLst>
              <a:gd name="connsiteX0" fmla="*/ 0 w 2607174"/>
              <a:gd name="connsiteY0" fmla="*/ 0 h 1201567"/>
              <a:gd name="connsiteX1" fmla="*/ 0 w 2607174"/>
              <a:gd name="connsiteY1" fmla="*/ 1201567 h 1201567"/>
              <a:gd name="connsiteX2" fmla="*/ 2607174 w 2607174"/>
              <a:gd name="connsiteY2" fmla="*/ 1194010 h 1201567"/>
              <a:gd name="connsiteX3" fmla="*/ 1768344 w 2607174"/>
              <a:gd name="connsiteY3" fmla="*/ 0 h 1201567"/>
              <a:gd name="connsiteX4" fmla="*/ 0 w 2607174"/>
              <a:gd name="connsiteY4" fmla="*/ 0 h 120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174" h="1201567">
                <a:moveTo>
                  <a:pt x="0" y="0"/>
                </a:moveTo>
                <a:lnTo>
                  <a:pt x="0" y="1201567"/>
                </a:lnTo>
                <a:lnTo>
                  <a:pt x="2607174" y="1194010"/>
                </a:lnTo>
                <a:lnTo>
                  <a:pt x="1768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1931988" y="2843213"/>
            <a:ext cx="134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400"/>
              <a:t>FLH Storage 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7550" y="2698750"/>
            <a:ext cx="784225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775" y="2144713"/>
            <a:ext cx="0" cy="760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987550" y="2093913"/>
            <a:ext cx="712788" cy="246062"/>
          </a:xfrm>
          <a:custGeom>
            <a:avLst/>
            <a:gdLst>
              <a:gd name="connsiteX0" fmla="*/ 22672 w 2712972"/>
              <a:gd name="connsiteY0" fmla="*/ 0 h 1949712"/>
              <a:gd name="connsiteX1" fmla="*/ 1481177 w 2712972"/>
              <a:gd name="connsiteY1" fmla="*/ 0 h 1949712"/>
              <a:gd name="connsiteX2" fmla="*/ 2712972 w 2712972"/>
              <a:gd name="connsiteY2" fmla="*/ 1949712 h 1949712"/>
              <a:gd name="connsiteX3" fmla="*/ 0 w 2712972"/>
              <a:gd name="connsiteY3" fmla="*/ 1911927 h 1949712"/>
              <a:gd name="connsiteX4" fmla="*/ 22672 w 2712972"/>
              <a:gd name="connsiteY4" fmla="*/ 0 h 19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72" h="1949712">
                <a:moveTo>
                  <a:pt x="22672" y="0"/>
                </a:moveTo>
                <a:lnTo>
                  <a:pt x="1481177" y="0"/>
                </a:lnTo>
                <a:lnTo>
                  <a:pt x="2712972" y="1949712"/>
                </a:lnTo>
                <a:lnTo>
                  <a:pt x="0" y="1911927"/>
                </a:lnTo>
                <a:lnTo>
                  <a:pt x="22672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463" y="1933575"/>
            <a:ext cx="15192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/>
              <a:t>Storage 2</a:t>
            </a:r>
          </a:p>
        </p:txBody>
      </p:sp>
      <p:sp>
        <p:nvSpPr>
          <p:cNvPr id="21" name="Freeform 20"/>
          <p:cNvSpPr/>
          <p:nvPr/>
        </p:nvSpPr>
        <p:spPr>
          <a:xfrm>
            <a:off x="2379663" y="2419350"/>
            <a:ext cx="5068887" cy="2044700"/>
          </a:xfrm>
          <a:custGeom>
            <a:avLst/>
            <a:gdLst>
              <a:gd name="connsiteX0" fmla="*/ 4231934 w 4231934"/>
              <a:gd name="connsiteY0" fmla="*/ 1707888 h 1707888"/>
              <a:gd name="connsiteX1" fmla="*/ 1148668 w 4231934"/>
              <a:gd name="connsiteY1" fmla="*/ 1148668 h 1707888"/>
              <a:gd name="connsiteX2" fmla="*/ 0 w 4231934"/>
              <a:gd name="connsiteY2" fmla="*/ 0 h 170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1934" h="1707888">
                <a:moveTo>
                  <a:pt x="4231934" y="1707888"/>
                </a:moveTo>
                <a:cubicBezTo>
                  <a:pt x="3042962" y="1570602"/>
                  <a:pt x="1853990" y="1433316"/>
                  <a:pt x="1148668" y="1148668"/>
                </a:cubicBezTo>
                <a:cubicBezTo>
                  <a:pt x="443346" y="864020"/>
                  <a:pt x="221673" y="43201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1987550" y="1403350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400"/>
              <a:t>FLH Storage 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87613" y="1712913"/>
            <a:ext cx="0" cy="760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7550" y="1789113"/>
            <a:ext cx="500063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10800000">
            <a:off x="7235825" y="4570413"/>
            <a:ext cx="712788" cy="246062"/>
          </a:xfrm>
          <a:custGeom>
            <a:avLst/>
            <a:gdLst>
              <a:gd name="connsiteX0" fmla="*/ 22672 w 2712972"/>
              <a:gd name="connsiteY0" fmla="*/ 0 h 1949712"/>
              <a:gd name="connsiteX1" fmla="*/ 1481177 w 2712972"/>
              <a:gd name="connsiteY1" fmla="*/ 0 h 1949712"/>
              <a:gd name="connsiteX2" fmla="*/ 2712972 w 2712972"/>
              <a:gd name="connsiteY2" fmla="*/ 1949712 h 1949712"/>
              <a:gd name="connsiteX3" fmla="*/ 0 w 2712972"/>
              <a:gd name="connsiteY3" fmla="*/ 1911927 h 1949712"/>
              <a:gd name="connsiteX4" fmla="*/ 22672 w 2712972"/>
              <a:gd name="connsiteY4" fmla="*/ 0 h 19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72" h="1949712">
                <a:moveTo>
                  <a:pt x="22672" y="0"/>
                </a:moveTo>
                <a:lnTo>
                  <a:pt x="1481177" y="0"/>
                </a:lnTo>
                <a:lnTo>
                  <a:pt x="2712972" y="1949712"/>
                </a:lnTo>
                <a:lnTo>
                  <a:pt x="0" y="1911927"/>
                </a:lnTo>
                <a:lnTo>
                  <a:pt x="22672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2238375" y="2216150"/>
            <a:ext cx="5484813" cy="2447925"/>
          </a:xfrm>
          <a:custGeom>
            <a:avLst/>
            <a:gdLst>
              <a:gd name="connsiteX0" fmla="*/ 5146334 w 5146334"/>
              <a:gd name="connsiteY0" fmla="*/ 2456033 h 2456033"/>
              <a:gd name="connsiteX1" fmla="*/ 4171478 w 5146334"/>
              <a:gd name="connsiteY1" fmla="*/ 581891 h 2456033"/>
              <a:gd name="connsiteX2" fmla="*/ 0 w 5146334"/>
              <a:gd name="connsiteY2" fmla="*/ 0 h 245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6334" h="2456033">
                <a:moveTo>
                  <a:pt x="5146334" y="2456033"/>
                </a:moveTo>
                <a:cubicBezTo>
                  <a:pt x="5087767" y="1723631"/>
                  <a:pt x="5029200" y="991230"/>
                  <a:pt x="4171478" y="581891"/>
                </a:cubicBezTo>
                <a:cubicBezTo>
                  <a:pt x="3313756" y="172552"/>
                  <a:pt x="701544" y="9194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6" name="TextBox 2050"/>
          <p:cNvSpPr txBox="1">
            <a:spLocks noChangeArrowheads="1"/>
          </p:cNvSpPr>
          <p:nvPr/>
        </p:nvSpPr>
        <p:spPr bwMode="auto">
          <a:xfrm rot="-5400000">
            <a:off x="269082" y="3528219"/>
            <a:ext cx="20939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000"/>
              <a:t>  Residual load  </a:t>
            </a:r>
          </a:p>
        </p:txBody>
      </p:sp>
      <p:cxnSp>
        <p:nvCxnSpPr>
          <p:cNvPr id="2054" name="Straight Arrow Connector 2053"/>
          <p:cNvCxnSpPr/>
          <p:nvPr/>
        </p:nvCxnSpPr>
        <p:spPr>
          <a:xfrm flipV="1">
            <a:off x="7235825" y="4932363"/>
            <a:ext cx="576263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062038" y="14288"/>
            <a:ext cx="6461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Decreasing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full-load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storages</a:t>
            </a:r>
            <a:endParaRPr lang="de-DE" altLang="en-US" sz="3200" b="1" i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59" name="TextBox 6"/>
          <p:cNvSpPr txBox="1">
            <a:spLocks noChangeArrowheads="1"/>
          </p:cNvSpPr>
          <p:nvPr/>
        </p:nvSpPr>
        <p:spPr bwMode="auto">
          <a:xfrm>
            <a:off x="5795963" y="5005388"/>
            <a:ext cx="3024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/>
              <a:t>excess </a:t>
            </a:r>
            <a:br>
              <a:rPr lang="en-US" altLang="de-DE"/>
            </a:br>
            <a:r>
              <a:rPr lang="en-US" altLang="de-DE"/>
              <a:t>generation </a:t>
            </a:r>
          </a:p>
        </p:txBody>
      </p:sp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2159000" y="3440113"/>
            <a:ext cx="274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/>
              <a:t>Under coverage</a:t>
            </a: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17463" y="2293938"/>
            <a:ext cx="15192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/>
              <a:t>Storage 1</a:t>
            </a:r>
          </a:p>
        </p:txBody>
      </p:sp>
    </p:spTree>
    <p:extLst>
      <p:ext uri="{BB962C8B-B14F-4D97-AF65-F5344CB8AC3E}">
        <p14:creationId xmlns:p14="http://schemas.microsoft.com/office/powerpoint/2010/main" val="28883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22" grpId="0" animBg="1"/>
      <p:bldP spid="10251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216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38238" y="333375"/>
            <a:ext cx="6607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>
                <a:solidFill>
                  <a:srgbClr val="FF0000"/>
                </a:solidFill>
              </a:rPr>
              <a:t>Range of costs 2014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132138" y="2133600"/>
            <a:ext cx="0" cy="3743325"/>
          </a:xfrm>
          <a:prstGeom prst="line">
            <a:avLst/>
          </a:prstGeom>
          <a:noFill/>
          <a:ln w="73025" algn="ctr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87675" y="4718050"/>
            <a:ext cx="51673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>
                <a:solidFill>
                  <a:srgbClr val="FF0000"/>
                </a:solidFill>
              </a:rPr>
              <a:t>Price spread wholesale market 2014 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003800" y="1052513"/>
            <a:ext cx="0" cy="1285875"/>
          </a:xfrm>
          <a:prstGeom prst="line">
            <a:avLst/>
          </a:prstGeom>
          <a:noFill/>
          <a:ln w="73025" algn="ctr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11638" y="1871663"/>
            <a:ext cx="47355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>
                <a:solidFill>
                  <a:srgbClr val="0000FF"/>
                </a:solidFill>
              </a:rPr>
              <a:t>Household </a:t>
            </a:r>
            <a:br>
              <a:rPr lang="de-DE" altLang="en-US" sz="3200" b="1">
                <a:solidFill>
                  <a:srgbClr val="0000FF"/>
                </a:solidFill>
              </a:rPr>
            </a:br>
            <a:r>
              <a:rPr lang="de-DE" altLang="en-US" sz="3200" b="1">
                <a:solidFill>
                  <a:srgbClr val="0000FF"/>
                </a:solidFill>
              </a:rPr>
              <a:t>electricity price </a:t>
            </a:r>
          </a:p>
        </p:txBody>
      </p:sp>
      <p:sp>
        <p:nvSpPr>
          <p:cNvPr id="11272" name="Textfeld 4"/>
          <p:cNvSpPr txBox="1">
            <a:spLocks noChangeArrowheads="1"/>
          </p:cNvSpPr>
          <p:nvPr/>
        </p:nvSpPr>
        <p:spPr bwMode="auto">
          <a:xfrm>
            <a:off x="468313" y="1412875"/>
            <a:ext cx="2159000" cy="42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1700"/>
              <a:t>Battery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CAES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PtG-CH4 central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PtG-H2 central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Pumped Hydro year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Pumped Hydro day</a:t>
            </a:r>
          </a:p>
        </p:txBody>
      </p:sp>
      <p:sp>
        <p:nvSpPr>
          <p:cNvPr id="6" name="Rechteck 5"/>
          <p:cNvSpPr/>
          <p:nvPr/>
        </p:nvSpPr>
        <p:spPr>
          <a:xfrm>
            <a:off x="2916238" y="6308725"/>
            <a:ext cx="2519362" cy="439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cxnSp>
        <p:nvCxnSpPr>
          <p:cNvPr id="10" name="Gerade Verbindung 9"/>
          <p:cNvCxnSpPr/>
          <p:nvPr/>
        </p:nvCxnSpPr>
        <p:spPr>
          <a:xfrm>
            <a:off x="5435600" y="3213100"/>
            <a:ext cx="1584325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070725" y="4157663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/>
              <a:t>Minimum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6948488" y="3101975"/>
            <a:ext cx="863600" cy="579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7812088" y="362585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93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00" y="1412776"/>
            <a:ext cx="9482036" cy="42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060" y="6309320"/>
            <a:ext cx="286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Quelle</a:t>
            </a:r>
            <a:r>
              <a:rPr lang="en-US" sz="2400" dirty="0" smtClean="0"/>
              <a:t>: Ehlers 2011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917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The </a:t>
            </a:r>
            <a:r>
              <a:rPr lang="de-DE" sz="3600" b="1" dirty="0" err="1" smtClean="0">
                <a:solidFill>
                  <a:srgbClr val="FF0000"/>
                </a:solidFill>
              </a:rPr>
              <a:t>impact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new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storage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on </a:t>
            </a:r>
            <a:r>
              <a:rPr lang="de-DE" sz="3600" b="1" dirty="0" err="1" smtClean="0">
                <a:solidFill>
                  <a:srgbClr val="FF0000"/>
                </a:solidFill>
              </a:rPr>
              <a:t>price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spreads</a:t>
            </a:r>
            <a:r>
              <a:rPr lang="de-DE" sz="3600" b="1" dirty="0" smtClean="0">
                <a:solidFill>
                  <a:srgbClr val="FF0000"/>
                </a:solidFill>
              </a:rPr>
              <a:t>  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33698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Stunde</a:t>
            </a:r>
            <a:r>
              <a:rPr lang="en-US" sz="2400" dirty="0" smtClean="0"/>
              <a:t> 1: </a:t>
            </a:r>
            <a:r>
              <a:rPr lang="en-US" sz="2400" dirty="0" err="1" smtClean="0"/>
              <a:t>Einspeichern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907704" y="1916832"/>
            <a:ext cx="504056" cy="46166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1134257" y="3594211"/>
            <a:ext cx="434601" cy="53622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693" y="5301207"/>
            <a:ext cx="34378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Stunde</a:t>
            </a:r>
            <a:r>
              <a:rPr lang="en-US" sz="2400" dirty="0" smtClean="0"/>
              <a:t> 2: </a:t>
            </a:r>
            <a:r>
              <a:rPr lang="en-US" sz="2400" dirty="0" err="1" smtClean="0"/>
              <a:t>Ausspeichern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6764565" y="3848792"/>
            <a:ext cx="504056" cy="46166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5803970" y="2509266"/>
            <a:ext cx="727177" cy="53622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Up-Down Arrow 1"/>
          <p:cNvSpPr/>
          <p:nvPr/>
        </p:nvSpPr>
        <p:spPr bwMode="auto">
          <a:xfrm>
            <a:off x="3290399" y="2530704"/>
            <a:ext cx="921561" cy="1474360"/>
          </a:xfrm>
          <a:prstGeom prst="upDownArrow">
            <a:avLst/>
          </a:prstGeom>
          <a:solidFill>
            <a:srgbClr val="00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Up-Down Arrow 12"/>
          <p:cNvSpPr/>
          <p:nvPr/>
        </p:nvSpPr>
        <p:spPr bwMode="auto">
          <a:xfrm>
            <a:off x="4232375" y="3149352"/>
            <a:ext cx="627657" cy="495672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7430" y="3149762"/>
            <a:ext cx="30764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Neuer</a:t>
            </a:r>
            <a:r>
              <a:rPr lang="en-US" sz="2400" b="1" dirty="0" smtClean="0">
                <a:solidFill>
                  <a:srgbClr val="C00000"/>
                </a:solidFill>
              </a:rPr>
              <a:t> price spread!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468313" y="27813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de-DE" altLang="de-DE" sz="3200" b="1" i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81075"/>
            <a:ext cx="838993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98513" y="206375"/>
            <a:ext cx="6731000" cy="1169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Storage costs optimistic 2010 - 2050</a:t>
            </a:r>
            <a:b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</a:br>
            <a: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(Electricity costs = 0, T=1800 hours/year)</a:t>
            </a:r>
          </a:p>
          <a:p>
            <a:pPr>
              <a:defRPr/>
            </a:pPr>
            <a:endParaRPr lang="de-AT" dirty="0">
              <a:latin typeface="Arial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1187450" y="4076700"/>
            <a:ext cx="7200900" cy="1152525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164013" y="4797425"/>
            <a:ext cx="414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FF0000"/>
                </a:solidFill>
                <a:cs typeface="Arial" pitchFamily="34" charset="0"/>
              </a:rPr>
              <a:t>Electricity price spread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198813" y="1628775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CC6600"/>
                </a:solidFill>
                <a:cs typeface="Arial" pitchFamily="34" charset="0"/>
              </a:rPr>
              <a:t>Methane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459038" y="3500438"/>
            <a:ext cx="367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0070C0"/>
                </a:solidFill>
                <a:cs typeface="Arial" pitchFamily="34" charset="0"/>
              </a:rPr>
              <a:t>Pumped Hydro year 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2428875" y="249237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00CC00"/>
                </a:solidFill>
                <a:cs typeface="Arial" pitchFamily="34" charset="0"/>
              </a:rPr>
              <a:t>Hydrogen</a:t>
            </a:r>
          </a:p>
        </p:txBody>
      </p:sp>
    </p:spTree>
    <p:extLst>
      <p:ext uri="{BB962C8B-B14F-4D97-AF65-F5344CB8AC3E}">
        <p14:creationId xmlns:p14="http://schemas.microsoft.com/office/powerpoint/2010/main" val="14788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4439951" y="4191001"/>
            <a:ext cx="4044396" cy="1512168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743105" y="5775988"/>
            <a:ext cx="2441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Short-term </a:t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</a:rPr>
              <a:t>costs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161363" y="4375246"/>
            <a:ext cx="2526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Long-term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de-DE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marginal costs 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72055" y="3775502"/>
            <a:ext cx="147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Average 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costs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1579422" y="3960169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Price, costs </a:t>
            </a:r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smtClean="0">
                <a:latin typeface="Arial" pitchFamily="34" charset="0"/>
              </a:rPr>
              <a:t>EUR/MWh</a:t>
            </a:r>
            <a:r>
              <a:rPr lang="de-DE" b="1" dirty="0">
                <a:latin typeface="Arial" pitchFamily="34" charset="0"/>
              </a:rPr>
              <a:t>)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35747" y="672656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109141" y="6495727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time 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635747" y="950640"/>
            <a:ext cx="0" cy="577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512547" y="2780995"/>
            <a:ext cx="3048000" cy="294407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793211" y="2751153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Strategic prices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1600" y="1886744"/>
            <a:ext cx="571894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5490" y="1435827"/>
            <a:ext cx="1955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a</a:t>
            </a:r>
            <a:r>
              <a:rPr lang="de-DE" sz="1600" b="1" dirty="0" smtClean="0">
                <a:latin typeface="Arial" pitchFamily="34" charset="0"/>
              </a:rPr>
              <a:t>fter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5747" y="1886744"/>
            <a:ext cx="2205853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6768" y="1435827"/>
            <a:ext cx="2194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b</a:t>
            </a:r>
            <a:r>
              <a:rPr lang="de-DE" sz="1600" b="1" dirty="0" smtClean="0">
                <a:latin typeface="Arial" pitchFamily="34" charset="0"/>
              </a:rPr>
              <a:t>efore 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5747" y="4695056"/>
            <a:ext cx="7783286" cy="1051790"/>
          </a:xfrm>
          <a:custGeom>
            <a:avLst/>
            <a:gdLst>
              <a:gd name="connsiteX0" fmla="*/ 0 w 7783286"/>
              <a:gd name="connsiteY0" fmla="*/ 10886 h 859972"/>
              <a:gd name="connsiteX1" fmla="*/ 2155371 w 7783286"/>
              <a:gd name="connsiteY1" fmla="*/ 0 h 859972"/>
              <a:gd name="connsiteX2" fmla="*/ 2275114 w 7783286"/>
              <a:gd name="connsiteY2" fmla="*/ 859972 h 859972"/>
              <a:gd name="connsiteX3" fmla="*/ 7783286 w 7783286"/>
              <a:gd name="connsiteY3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468560" y="-99392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2. </a:t>
            </a:r>
            <a:r>
              <a:rPr lang="de-DE" sz="3600" b="1" dirty="0">
                <a:solidFill>
                  <a:srgbClr val="FF0000"/>
                </a:solidFill>
              </a:rPr>
              <a:t>HOW PRICES COME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ABOUT (SOME THEORY) 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-15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Hydrogen: storage and roundtrip</a:t>
            </a:r>
            <a:b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use for electricity generation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941638"/>
            <a:ext cx="1117601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60688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506663" y="3733800"/>
            <a:ext cx="1296987" cy="3683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</a:rPr>
              <a:t>Electrolyser</a:t>
            </a:r>
          </a:p>
        </p:txBody>
      </p:sp>
      <p:sp>
        <p:nvSpPr>
          <p:cNvPr id="16" name="Trapezoid 15"/>
          <p:cNvSpPr/>
          <p:nvPr/>
        </p:nvSpPr>
        <p:spPr>
          <a:xfrm rot="5400000">
            <a:off x="4375944" y="3632994"/>
            <a:ext cx="504825" cy="569913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rapezoid 16"/>
          <p:cNvSpPr/>
          <p:nvPr/>
        </p:nvSpPr>
        <p:spPr>
          <a:xfrm rot="16200000">
            <a:off x="5661819" y="3632994"/>
            <a:ext cx="695325" cy="623887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13538" y="3733800"/>
            <a:ext cx="574675" cy="43656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0607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mit Pfeil 19"/>
          <p:cNvCxnSpPr>
            <a:cxnSpLocks noChangeShapeType="1"/>
            <a:endCxn id="15" idx="1"/>
          </p:cNvCxnSpPr>
          <p:nvPr/>
        </p:nvCxnSpPr>
        <p:spPr bwMode="auto">
          <a:xfrm>
            <a:off x="1889125" y="3917950"/>
            <a:ext cx="61753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708150" y="3616325"/>
            <a:ext cx="7985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Gerade Verbindung mit Pfeil 21"/>
          <p:cNvCxnSpPr>
            <a:cxnSpLocks noChangeShapeType="1"/>
            <a:stCxn id="15" idx="3"/>
            <a:endCxn id="16" idx="2"/>
          </p:cNvCxnSpPr>
          <p:nvPr/>
        </p:nvCxnSpPr>
        <p:spPr bwMode="auto">
          <a:xfrm>
            <a:off x="3803650" y="3917950"/>
            <a:ext cx="5397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906838" y="3570288"/>
            <a:ext cx="333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114800" y="3278188"/>
            <a:ext cx="9366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Compressor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24488" y="3275013"/>
            <a:ext cx="11699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Combined</a:t>
            </a:r>
            <a:r>
              <a:rPr lang="de-AT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cycle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37388" y="3525838"/>
            <a:ext cx="800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Gerade Verbindung mit Pfeil 26"/>
          <p:cNvCxnSpPr>
            <a:cxnSpLocks noChangeShapeType="1"/>
            <a:stCxn id="18" idx="6"/>
          </p:cNvCxnSpPr>
          <p:nvPr/>
        </p:nvCxnSpPr>
        <p:spPr bwMode="auto">
          <a:xfrm flipV="1">
            <a:off x="7288213" y="3951288"/>
            <a:ext cx="433387" cy="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bgerundetes Rechteck 27"/>
          <p:cNvSpPr/>
          <p:nvPr/>
        </p:nvSpPr>
        <p:spPr>
          <a:xfrm>
            <a:off x="4368800" y="4675188"/>
            <a:ext cx="1911350" cy="633412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AT" kern="0" dirty="0">
                <a:solidFill>
                  <a:prstClr val="black"/>
                </a:solidFill>
                <a:latin typeface="Calibri"/>
              </a:rPr>
              <a:t>-Storage</a:t>
            </a:r>
          </a:p>
        </p:txBody>
      </p:sp>
      <p:cxnSp>
        <p:nvCxnSpPr>
          <p:cNvPr id="29" name="Gerade Verbindung mit Pfeil 28"/>
          <p:cNvCxnSpPr>
            <a:cxnSpLocks noChangeShapeType="1"/>
            <a:stCxn id="16" idx="3"/>
          </p:cNvCxnSpPr>
          <p:nvPr/>
        </p:nvCxnSpPr>
        <p:spPr bwMode="auto">
          <a:xfrm>
            <a:off x="4627563" y="4106863"/>
            <a:ext cx="0" cy="568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mit Pfeil 29"/>
          <p:cNvCxnSpPr>
            <a:cxnSpLocks noChangeShapeType="1"/>
            <a:endCxn id="17" idx="1"/>
          </p:cNvCxnSpPr>
          <p:nvPr/>
        </p:nvCxnSpPr>
        <p:spPr bwMode="auto">
          <a:xfrm flipV="1">
            <a:off x="6008688" y="4214813"/>
            <a:ext cx="0" cy="4889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178300" y="4292600"/>
            <a:ext cx="3317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15050" y="4337050"/>
            <a:ext cx="3317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3" name="Gerade Verbindung 32"/>
          <p:cNvCxnSpPr>
            <a:cxnSpLocks noChangeShapeType="1"/>
            <a:stCxn id="17" idx="2"/>
            <a:endCxn id="18" idx="2"/>
          </p:cNvCxnSpPr>
          <p:nvPr/>
        </p:nvCxnSpPr>
        <p:spPr bwMode="auto">
          <a:xfrm>
            <a:off x="6321425" y="3944938"/>
            <a:ext cx="392113" cy="63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2613025" y="3357563"/>
            <a:ext cx="919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=60-70%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41788" y="3038475"/>
            <a:ext cx="722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 ≈90%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35688" y="3048000"/>
            <a:ext cx="91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=50-60%</a:t>
            </a:r>
          </a:p>
        </p:txBody>
      </p:sp>
      <p:sp>
        <p:nvSpPr>
          <p:cNvPr id="37" name="Geschweifte Klammer links 36"/>
          <p:cNvSpPr/>
          <p:nvPr/>
        </p:nvSpPr>
        <p:spPr>
          <a:xfrm rot="16200000" flipH="1">
            <a:off x="4550569" y="535782"/>
            <a:ext cx="508000" cy="4824412"/>
          </a:xfrm>
          <a:prstGeom prst="leftBrace">
            <a:avLst>
              <a:gd name="adj1" fmla="val 8333"/>
              <a:gd name="adj2" fmla="val 49498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43400" y="2387600"/>
            <a:ext cx="9191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=27-38%</a:t>
            </a:r>
          </a:p>
        </p:txBody>
      </p:sp>
      <p:sp>
        <p:nvSpPr>
          <p:cNvPr id="2" name="Ellipse 1"/>
          <p:cNvSpPr/>
          <p:nvPr/>
        </p:nvSpPr>
        <p:spPr>
          <a:xfrm>
            <a:off x="3344863" y="2101850"/>
            <a:ext cx="2851150" cy="877888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chemeClr val="tx1"/>
                </a:solidFill>
              </a:rPr>
              <a:t>η</a:t>
            </a:r>
            <a:r>
              <a:rPr lang="de-AT" sz="3200" dirty="0">
                <a:solidFill>
                  <a:schemeClr val="tx1"/>
                </a:solidFill>
              </a:rPr>
              <a:t>= 27-35%</a:t>
            </a:r>
            <a:endParaRPr lang="de-AT" sz="32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41450" y="1557338"/>
            <a:ext cx="757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 i="1">
                <a:solidFill>
                  <a:srgbClr val="FF0000"/>
                </a:solidFill>
                <a:cs typeface="Arial" pitchFamily="34" charset="0"/>
              </a:rPr>
              <a:t>Very low roundtrip efficiency for electricity!</a:t>
            </a:r>
          </a:p>
        </p:txBody>
      </p:sp>
    </p:spTree>
    <p:extLst>
      <p:ext uri="{BB962C8B-B14F-4D97-AF65-F5344CB8AC3E}">
        <p14:creationId xmlns:p14="http://schemas.microsoft.com/office/powerpoint/2010/main" val="2605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/>
      <p:bldP spid="23" grpId="0"/>
      <p:bldP spid="24" grpId="0"/>
      <p:bldP spid="25" grpId="0"/>
      <p:bldP spid="26" grpId="0"/>
      <p:bldP spid="28" grpId="0" animBg="1"/>
      <p:bldP spid="31" grpId="0"/>
      <p:bldP spid="32" grpId="0"/>
      <p:bldP spid="34" grpId="0"/>
      <p:bldP spid="35" grpId="0"/>
      <p:bldP spid="36" grpId="0"/>
      <p:bldP spid="37" grpId="0" animBg="1"/>
      <p:bldP spid="38" grpId="0"/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468313" y="27813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de-DE" altLang="de-DE" sz="3200" b="1" i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Hydrogen: storage and fuel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63713" y="6307138"/>
            <a:ext cx="65071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>
                <a:solidFill>
                  <a:srgbClr val="000000"/>
                </a:solidFill>
              </a:rPr>
              <a:t>Energy supply chains: Storage and/or use of RES for mobility </a:t>
            </a: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63750"/>
            <a:ext cx="10556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828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498725" y="2855913"/>
            <a:ext cx="1296988" cy="3683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</a:rPr>
              <a:t>Electrolyser</a:t>
            </a:r>
          </a:p>
        </p:txBody>
      </p:sp>
      <p:sp>
        <p:nvSpPr>
          <p:cNvPr id="16" name="Trapezoid 15"/>
          <p:cNvSpPr/>
          <p:nvPr/>
        </p:nvSpPr>
        <p:spPr>
          <a:xfrm rot="5400000">
            <a:off x="4368006" y="2755107"/>
            <a:ext cx="504825" cy="569912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rapezoid 16"/>
          <p:cNvSpPr/>
          <p:nvPr/>
        </p:nvSpPr>
        <p:spPr>
          <a:xfrm rot="16200000">
            <a:off x="5653881" y="2755107"/>
            <a:ext cx="695325" cy="623888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05600" y="2855913"/>
            <a:ext cx="574675" cy="4365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182813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5" name="Gerade Verbindung mit Pfeil 19"/>
          <p:cNvCxnSpPr>
            <a:cxnSpLocks noChangeShapeType="1"/>
            <a:endCxn id="15" idx="1"/>
          </p:cNvCxnSpPr>
          <p:nvPr/>
        </p:nvCxnSpPr>
        <p:spPr bwMode="auto">
          <a:xfrm>
            <a:off x="1881188" y="3040063"/>
            <a:ext cx="61753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700213" y="2738438"/>
            <a:ext cx="7985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397" name="Gerade Verbindung mit Pfeil 21"/>
          <p:cNvCxnSpPr>
            <a:cxnSpLocks noChangeShapeType="1"/>
            <a:stCxn id="15" idx="3"/>
            <a:endCxn id="16" idx="2"/>
          </p:cNvCxnSpPr>
          <p:nvPr/>
        </p:nvCxnSpPr>
        <p:spPr bwMode="auto">
          <a:xfrm>
            <a:off x="3795713" y="3040063"/>
            <a:ext cx="5397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898900" y="2692400"/>
            <a:ext cx="333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106863" y="2400300"/>
            <a:ext cx="936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Compressor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16550" y="2397125"/>
            <a:ext cx="1169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Combined</a:t>
            </a:r>
            <a:r>
              <a:rPr lang="de-AT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cycle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29450" y="2647950"/>
            <a:ext cx="8001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02" name="Gerade Verbindung mit Pfeil 26"/>
          <p:cNvCxnSpPr>
            <a:cxnSpLocks noChangeShapeType="1"/>
            <a:stCxn id="18" idx="6"/>
          </p:cNvCxnSpPr>
          <p:nvPr/>
        </p:nvCxnSpPr>
        <p:spPr bwMode="auto">
          <a:xfrm flipV="1">
            <a:off x="7280275" y="3073400"/>
            <a:ext cx="433388" cy="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bgerundetes Rechteck 27"/>
          <p:cNvSpPr/>
          <p:nvPr/>
        </p:nvSpPr>
        <p:spPr>
          <a:xfrm>
            <a:off x="4360863" y="3797300"/>
            <a:ext cx="1911350" cy="633413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AT" kern="0" dirty="0">
                <a:solidFill>
                  <a:prstClr val="black"/>
                </a:solidFill>
                <a:latin typeface="Calibri"/>
              </a:rPr>
              <a:t>-Storage</a:t>
            </a:r>
          </a:p>
        </p:txBody>
      </p:sp>
      <p:cxnSp>
        <p:nvCxnSpPr>
          <p:cNvPr id="16404" name="Gerade Verbindung mit Pfeil 28"/>
          <p:cNvCxnSpPr>
            <a:cxnSpLocks noChangeShapeType="1"/>
            <a:stCxn id="16" idx="3"/>
          </p:cNvCxnSpPr>
          <p:nvPr/>
        </p:nvCxnSpPr>
        <p:spPr bwMode="auto">
          <a:xfrm>
            <a:off x="4619625" y="3228975"/>
            <a:ext cx="0" cy="568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Gerade Verbindung mit Pfeil 29"/>
          <p:cNvCxnSpPr>
            <a:cxnSpLocks noChangeShapeType="1"/>
            <a:endCxn id="17" idx="1"/>
          </p:cNvCxnSpPr>
          <p:nvPr/>
        </p:nvCxnSpPr>
        <p:spPr bwMode="auto">
          <a:xfrm flipV="1">
            <a:off x="6000750" y="3336925"/>
            <a:ext cx="0" cy="4889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170363" y="3414713"/>
            <a:ext cx="3317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07113" y="3459163"/>
            <a:ext cx="3317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16408" name="Gerade Verbindung 32"/>
          <p:cNvCxnSpPr>
            <a:cxnSpLocks noChangeShapeType="1"/>
            <a:stCxn id="17" idx="2"/>
            <a:endCxn id="18" idx="2"/>
          </p:cNvCxnSpPr>
          <p:nvPr/>
        </p:nvCxnSpPr>
        <p:spPr bwMode="auto">
          <a:xfrm>
            <a:off x="6313488" y="3067050"/>
            <a:ext cx="392112" cy="63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2605088" y="2479675"/>
            <a:ext cx="919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=60-70%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33850" y="2160588"/>
            <a:ext cx="722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 ≈90%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27750" y="2170113"/>
            <a:ext cx="91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=50-60%</a:t>
            </a:r>
          </a:p>
        </p:txBody>
      </p:sp>
      <p:sp>
        <p:nvSpPr>
          <p:cNvPr id="37" name="Geschweifte Klammer links 36"/>
          <p:cNvSpPr/>
          <p:nvPr/>
        </p:nvSpPr>
        <p:spPr>
          <a:xfrm rot="16200000" flipH="1">
            <a:off x="4542632" y="-342107"/>
            <a:ext cx="508000" cy="4824413"/>
          </a:xfrm>
          <a:prstGeom prst="leftBrace">
            <a:avLst>
              <a:gd name="adj1" fmla="val 8333"/>
              <a:gd name="adj2" fmla="val 49498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35463" y="1509713"/>
            <a:ext cx="919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=27-38%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676775"/>
            <a:ext cx="1649413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813300"/>
            <a:ext cx="1303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>
            <a:off x="2100263" y="3067050"/>
            <a:ext cx="0" cy="17462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9"/>
          <p:cNvCxnSpPr>
            <a:cxnSpLocks noChangeShapeType="1"/>
            <a:stCxn id="28" idx="2"/>
          </p:cNvCxnSpPr>
          <p:nvPr/>
        </p:nvCxnSpPr>
        <p:spPr bwMode="auto">
          <a:xfrm>
            <a:off x="5316538" y="4430713"/>
            <a:ext cx="0" cy="3190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4732338"/>
            <a:ext cx="172085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>
            <a:off x="7429500" y="3073400"/>
            <a:ext cx="0" cy="17462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69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83366"/>
            <a:ext cx="645414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6. NEED FOR NEW MARKET MODELS 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90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614"/>
            <a:ext cx="83819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3568" y="1412776"/>
            <a:ext cx="1080120" cy="1080120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 bwMode="auto">
          <a:xfrm>
            <a:off x="1763688" y="1952836"/>
            <a:ext cx="746965" cy="0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195736" y="2184314"/>
            <a:ext cx="1512168" cy="91317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650392" y="1661094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coverage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4725" y="3861048"/>
            <a:ext cx="1866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</a:t>
            </a:r>
            <a:br>
              <a:rPr lang="en-US" dirty="0" smtClean="0"/>
            </a:b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3" y="-28125"/>
            <a:ext cx="66081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384362" y="3098918"/>
            <a:ext cx="1440160" cy="1368152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824522" y="1891927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to cover?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5194" y="807095"/>
            <a:ext cx="40001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Classified residual load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5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1761783"/>
            <a:ext cx="835183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>
                <a:solidFill>
                  <a:srgbClr val="0000FF"/>
                </a:solidFill>
              </a:rPr>
              <a:t>By a </a:t>
            </a:r>
            <a:r>
              <a:rPr lang="de-DE" sz="3600" b="1" dirty="0" smtClean="0">
                <a:solidFill>
                  <a:srgbClr val="FF0000"/>
                </a:solidFill>
              </a:rPr>
              <a:t>regulated capacity „market“ ?</a:t>
            </a:r>
            <a:endParaRPr lang="de-DE" sz="3600" b="1" dirty="0" smtClean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/>
              <a:t>or</a:t>
            </a:r>
            <a:endParaRPr lang="de-DE" sz="3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3" y="3902338"/>
            <a:ext cx="83518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/>
              <a:t>By </a:t>
            </a:r>
            <a:r>
              <a:rPr lang="de-DE" sz="3600" b="1" dirty="0" smtClean="0">
                <a:solidFill>
                  <a:srgbClr val="FF0000"/>
                </a:solidFill>
              </a:rPr>
              <a:t>competition </a:t>
            </a:r>
            <a:r>
              <a:rPr lang="de-DE" sz="3600" b="1" dirty="0" smtClean="0">
                <a:solidFill>
                  <a:srgbClr val="0000FF"/>
                </a:solidFill>
              </a:rPr>
              <a:t>between supply-side and demand-side technologies </a:t>
            </a:r>
            <a:r>
              <a:rPr lang="de-DE" sz="3600" b="1" dirty="0">
                <a:solidFill>
                  <a:srgbClr val="0000FF"/>
                </a:solidFill>
              </a:rPr>
              <a:t>(</a:t>
            </a:r>
            <a:r>
              <a:rPr lang="de-DE" sz="3600" b="1" dirty="0" smtClean="0">
                <a:solidFill>
                  <a:srgbClr val="0000FF"/>
                </a:solidFill>
              </a:rPr>
              <a:t>incl</a:t>
            </a:r>
            <a:r>
              <a:rPr lang="de-DE" sz="3600" b="1" dirty="0">
                <a:solidFill>
                  <a:srgbClr val="0000FF"/>
                </a:solidFill>
              </a:rPr>
              <a:t>. </a:t>
            </a:r>
            <a:r>
              <a:rPr lang="de-DE" sz="3600" b="1" dirty="0" smtClean="0">
                <a:solidFill>
                  <a:srgbClr val="0000FF"/>
                </a:solidFill>
              </a:rPr>
              <a:t>storages and </a:t>
            </a:r>
            <a:r>
              <a:rPr lang="de-DE" sz="3600" b="1" dirty="0" smtClean="0"/>
              <a:t>grid</a:t>
            </a:r>
            <a:r>
              <a:rPr lang="de-DE" sz="3600" b="1" dirty="0" smtClean="0">
                <a:solidFill>
                  <a:srgbClr val="0000FF"/>
                </a:solidFill>
              </a:rPr>
              <a:t>)?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82" y="908720"/>
            <a:ext cx="65166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2195736" y="1844824"/>
            <a:ext cx="288032" cy="43924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0" y="1966902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Prices </a:t>
            </a:r>
            <a:br>
              <a:rPr lang="en-US" sz="1800" b="1" dirty="0" smtClean="0"/>
            </a:br>
            <a:r>
              <a:rPr lang="en-US" sz="1800" b="1" dirty="0" smtClean="0"/>
              <a:t>very high </a:t>
            </a:r>
            <a:br>
              <a:rPr lang="en-US" sz="1800" b="1" dirty="0" smtClean="0"/>
            </a:br>
            <a:r>
              <a:rPr lang="en-US" sz="1800" b="1" dirty="0" smtClean="0"/>
              <a:t>(200 EUR/</a:t>
            </a:r>
            <a:r>
              <a:rPr lang="en-US" sz="1800" b="1" dirty="0" err="1" smtClean="0"/>
              <a:t>MWh</a:t>
            </a:r>
            <a:r>
              <a:rPr lang="en-US" sz="1800" b="1" dirty="0" smtClean="0"/>
              <a:t>!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7037" y="2204864"/>
            <a:ext cx="25058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CC00"/>
                </a:solidFill>
              </a:rPr>
              <a:t>Load reduction due</a:t>
            </a:r>
            <a:br>
              <a:rPr lang="en-US" sz="1800" b="1" dirty="0" smtClean="0">
                <a:solidFill>
                  <a:srgbClr val="00CC00"/>
                </a:solidFill>
              </a:rPr>
            </a:br>
            <a:r>
              <a:rPr lang="en-US" sz="1800" b="1" dirty="0" smtClean="0">
                <a:solidFill>
                  <a:srgbClr val="00CC00"/>
                </a:solidFill>
              </a:rPr>
              <a:t> to demand response</a:t>
            </a:r>
            <a:endParaRPr lang="en-US" sz="1800" b="1" dirty="0">
              <a:solidFill>
                <a:srgbClr val="00CC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177345" y="2900256"/>
            <a:ext cx="946383" cy="1032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03648" y="83291"/>
            <a:ext cx="596351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FLEXIBLE  COVERING OF RESIDUAL LOAD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627784" y="1290826"/>
            <a:ext cx="0" cy="55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274803" y="963119"/>
            <a:ext cx="363439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Extention</a:t>
            </a:r>
            <a:r>
              <a:rPr lang="en-US" sz="1800" b="1" dirty="0" smtClean="0">
                <a:solidFill>
                  <a:srgbClr val="FF0000"/>
                </a:solidFill>
              </a:rPr>
              <a:t> of Transmission grid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748609" y="1938775"/>
            <a:ext cx="1186610" cy="19029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 bwMode="auto">
          <a:xfrm>
            <a:off x="2329543" y="3483429"/>
            <a:ext cx="1752600" cy="1338942"/>
          </a:xfrm>
          <a:custGeom>
            <a:avLst/>
            <a:gdLst>
              <a:gd name="connsiteX0" fmla="*/ 87086 w 1752600"/>
              <a:gd name="connsiteY0" fmla="*/ 0 h 1338942"/>
              <a:gd name="connsiteX1" fmla="*/ 272143 w 1752600"/>
              <a:gd name="connsiteY1" fmla="*/ 228600 h 1338942"/>
              <a:gd name="connsiteX2" fmla="*/ 544286 w 1752600"/>
              <a:gd name="connsiteY2" fmla="*/ 511628 h 1338942"/>
              <a:gd name="connsiteX3" fmla="*/ 816428 w 1752600"/>
              <a:gd name="connsiteY3" fmla="*/ 751114 h 1338942"/>
              <a:gd name="connsiteX4" fmla="*/ 1077686 w 1752600"/>
              <a:gd name="connsiteY4" fmla="*/ 968828 h 1338942"/>
              <a:gd name="connsiteX5" fmla="*/ 1371600 w 1752600"/>
              <a:gd name="connsiteY5" fmla="*/ 1175657 h 1338942"/>
              <a:gd name="connsiteX6" fmla="*/ 1752600 w 1752600"/>
              <a:gd name="connsiteY6" fmla="*/ 1338942 h 1338942"/>
              <a:gd name="connsiteX7" fmla="*/ 0 w 1752600"/>
              <a:gd name="connsiteY7" fmla="*/ 1317171 h 1338942"/>
              <a:gd name="connsiteX8" fmla="*/ 87086 w 1752600"/>
              <a:gd name="connsiteY8" fmla="*/ 0 h 13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0" h="1338942">
                <a:moveTo>
                  <a:pt x="87086" y="0"/>
                </a:moveTo>
                <a:lnTo>
                  <a:pt x="272143" y="228600"/>
                </a:lnTo>
                <a:lnTo>
                  <a:pt x="544286" y="511628"/>
                </a:lnTo>
                <a:lnTo>
                  <a:pt x="816428" y="751114"/>
                </a:lnTo>
                <a:lnTo>
                  <a:pt x="1077686" y="968828"/>
                </a:lnTo>
                <a:lnTo>
                  <a:pt x="1371600" y="1175657"/>
                </a:lnTo>
                <a:lnTo>
                  <a:pt x="1752600" y="1338942"/>
                </a:lnTo>
                <a:lnTo>
                  <a:pt x="0" y="1317171"/>
                </a:lnTo>
                <a:lnTo>
                  <a:pt x="87086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9179" y="3557736"/>
            <a:ext cx="319916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6600"/>
                </a:solidFill>
              </a:rPr>
              <a:t>Demand-side management</a:t>
            </a:r>
            <a:br>
              <a:rPr lang="en-US" sz="1800" b="1" dirty="0" smtClean="0">
                <a:solidFill>
                  <a:srgbClr val="FF6600"/>
                </a:solidFill>
              </a:rPr>
            </a:br>
            <a:endParaRPr lang="en-US" sz="1800" b="1" dirty="0">
              <a:solidFill>
                <a:srgbClr val="FF66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386353" y="3377317"/>
            <a:ext cx="0" cy="1408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2264229" y="4996543"/>
            <a:ext cx="5246914" cy="1077686"/>
          </a:xfrm>
          <a:custGeom>
            <a:avLst/>
            <a:gdLst>
              <a:gd name="connsiteX0" fmla="*/ 43542 w 5246914"/>
              <a:gd name="connsiteY0" fmla="*/ 0 h 1077686"/>
              <a:gd name="connsiteX1" fmla="*/ 2079171 w 5246914"/>
              <a:gd name="connsiteY1" fmla="*/ 0 h 1077686"/>
              <a:gd name="connsiteX2" fmla="*/ 3015342 w 5246914"/>
              <a:gd name="connsiteY2" fmla="*/ 381000 h 1077686"/>
              <a:gd name="connsiteX3" fmla="*/ 3701142 w 5246914"/>
              <a:gd name="connsiteY3" fmla="*/ 674914 h 1077686"/>
              <a:gd name="connsiteX4" fmla="*/ 4713514 w 5246914"/>
              <a:gd name="connsiteY4" fmla="*/ 925286 h 1077686"/>
              <a:gd name="connsiteX5" fmla="*/ 5246914 w 5246914"/>
              <a:gd name="connsiteY5" fmla="*/ 1077686 h 1077686"/>
              <a:gd name="connsiteX6" fmla="*/ 0 w 5246914"/>
              <a:gd name="connsiteY6" fmla="*/ 1066800 h 1077686"/>
              <a:gd name="connsiteX7" fmla="*/ 43542 w 5246914"/>
              <a:gd name="connsiteY7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6914" h="1077686">
                <a:moveTo>
                  <a:pt x="43542" y="0"/>
                </a:moveTo>
                <a:lnTo>
                  <a:pt x="2079171" y="0"/>
                </a:lnTo>
                <a:lnTo>
                  <a:pt x="3015342" y="381000"/>
                </a:lnTo>
                <a:lnTo>
                  <a:pt x="3701142" y="674914"/>
                </a:lnTo>
                <a:lnTo>
                  <a:pt x="4713514" y="925286"/>
                </a:lnTo>
                <a:lnTo>
                  <a:pt x="5246914" y="1077686"/>
                </a:lnTo>
                <a:lnTo>
                  <a:pt x="0" y="1066800"/>
                </a:lnTo>
                <a:lnTo>
                  <a:pt x="43542" y="0"/>
                </a:lnTo>
                <a:close/>
              </a:path>
            </a:pathLst>
          </a:custGeom>
          <a:pattFill prst="zigZag">
            <a:fgClr>
              <a:schemeClr val="bg1"/>
            </a:fgClr>
            <a:bgClr>
              <a:srgbClr val="0000FF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670" y="5143090"/>
            <a:ext cx="19854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Storages</a:t>
            </a:r>
            <a:endParaRPr lang="en-US" sz="1800" b="1" dirty="0"/>
          </a:p>
        </p:txBody>
      </p:sp>
      <p:sp>
        <p:nvSpPr>
          <p:cNvPr id="32" name="Freeform 31"/>
          <p:cNvSpPr/>
          <p:nvPr/>
        </p:nvSpPr>
        <p:spPr bwMode="auto">
          <a:xfrm>
            <a:off x="2318657" y="4786284"/>
            <a:ext cx="2046514" cy="221145"/>
          </a:xfrm>
          <a:custGeom>
            <a:avLst/>
            <a:gdLst>
              <a:gd name="connsiteX0" fmla="*/ 10886 w 2046514"/>
              <a:gd name="connsiteY0" fmla="*/ 0 h 185058"/>
              <a:gd name="connsiteX1" fmla="*/ 1796143 w 2046514"/>
              <a:gd name="connsiteY1" fmla="*/ 10886 h 185058"/>
              <a:gd name="connsiteX2" fmla="*/ 1872343 w 2046514"/>
              <a:gd name="connsiteY2" fmla="*/ 108858 h 185058"/>
              <a:gd name="connsiteX3" fmla="*/ 2046514 w 2046514"/>
              <a:gd name="connsiteY3" fmla="*/ 152400 h 185058"/>
              <a:gd name="connsiteX4" fmla="*/ 0 w 2046514"/>
              <a:gd name="connsiteY4" fmla="*/ 185058 h 185058"/>
              <a:gd name="connsiteX5" fmla="*/ 10886 w 2046514"/>
              <a:gd name="connsiteY5" fmla="*/ 0 h 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514" h="185058">
                <a:moveTo>
                  <a:pt x="10886" y="0"/>
                </a:moveTo>
                <a:lnTo>
                  <a:pt x="1796143" y="10886"/>
                </a:lnTo>
                <a:lnTo>
                  <a:pt x="1872343" y="108858"/>
                </a:lnTo>
                <a:lnTo>
                  <a:pt x="2046514" y="152400"/>
                </a:lnTo>
                <a:lnTo>
                  <a:pt x="0" y="185058"/>
                </a:lnTo>
                <a:lnTo>
                  <a:pt x="10886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Straight Connector 34"/>
          <p:cNvCxnSpPr>
            <a:endCxn id="36" idx="1"/>
          </p:cNvCxnSpPr>
          <p:nvPr/>
        </p:nvCxnSpPr>
        <p:spPr bwMode="auto">
          <a:xfrm>
            <a:off x="3707904" y="4896856"/>
            <a:ext cx="1024988" cy="9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732892" y="4705971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Smart Grids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059832" y="1847398"/>
            <a:ext cx="946" cy="1529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2264229" y="5867980"/>
            <a:ext cx="49000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Flexible power plants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0" grpId="0" animBg="1"/>
      <p:bldP spid="26" grpId="0" animBg="1"/>
      <p:bldP spid="29" grpId="0" animBg="1"/>
      <p:bldP spid="31" grpId="0" animBg="1"/>
      <p:bldP spid="33" grpId="0" animBg="1"/>
      <p:bldP spid="32" grpId="0" animBg="1"/>
      <p:bldP spid="36" grpId="0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5838" y="1988840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Which quantity of capacity where?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6854" y="357301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248980"/>
            <a:ext cx="91657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Who plans? On national or international level?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332656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Open </a:t>
            </a:r>
            <a:r>
              <a:rPr lang="de-DE" sz="3600" b="1" dirty="0" err="1" smtClean="0">
                <a:solidFill>
                  <a:srgbClr val="FF0000"/>
                </a:solidFill>
              </a:rPr>
              <a:t>questions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regarding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CCP (</a:t>
            </a:r>
            <a:r>
              <a:rPr lang="de-DE" sz="3600" b="1" dirty="0" err="1" smtClean="0">
                <a:solidFill>
                  <a:srgbClr val="FF0000"/>
                </a:solidFill>
              </a:rPr>
              <a:t>Centralized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err="1" smtClean="0">
                <a:solidFill>
                  <a:srgbClr val="FF0000"/>
                </a:solidFill>
              </a:rPr>
              <a:t>capacity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payments</a:t>
            </a:r>
            <a:r>
              <a:rPr lang="de-DE" sz="3600" b="1" dirty="0" smtClean="0">
                <a:solidFill>
                  <a:srgbClr val="FF0000"/>
                </a:solidFill>
              </a:rPr>
              <a:t>):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5838" y="267291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00CC00"/>
                </a:solidFill>
              </a:rPr>
              <a:t>How to tune with grid extention?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9781" y="4941168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3200" b="1" dirty="0" smtClean="0">
                <a:solidFill>
                  <a:srgbClr val="00CC00"/>
                </a:solidFill>
              </a:rPr>
              <a:t>Capacity </a:t>
            </a:r>
            <a:r>
              <a:rPr lang="de-DE" sz="3200" b="1" dirty="0" smtClean="0">
                <a:solidFill>
                  <a:srgbClr val="FF0000"/>
                </a:solidFill>
              </a:rPr>
              <a:t>MARKETS??? </a:t>
            </a:r>
            <a:r>
              <a:rPr lang="de-DE" sz="3200" b="1" dirty="0" smtClean="0">
                <a:solidFill>
                  <a:srgbClr val="00CC00"/>
                </a:solidFill>
              </a:rPr>
              <a:t>How should competition take place in a specific region with one </a:t>
            </a:r>
            <a:r>
              <a:rPr lang="de-DE" sz="3200" b="1" dirty="0" err="1" smtClean="0">
                <a:solidFill>
                  <a:srgbClr val="00CC00"/>
                </a:solidFill>
              </a:rPr>
              <a:t>supplier</a:t>
            </a:r>
            <a:r>
              <a:rPr lang="de-DE" sz="3200" b="1" dirty="0" smtClean="0">
                <a:solidFill>
                  <a:srgbClr val="00CC00"/>
                </a:solidFill>
              </a:rPr>
              <a:t>?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7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99847" cy="57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3347864" y="1497360"/>
            <a:ext cx="0" cy="208823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4157" y="116632"/>
            <a:ext cx="705678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ECONOMIC </a:t>
            </a:r>
            <a:r>
              <a:rPr lang="de-DE" sz="3600" b="1" dirty="0" smtClean="0">
                <a:solidFill>
                  <a:srgbClr val="FF0000"/>
                </a:solidFill>
              </a:rPr>
              <a:t>INCENTIVES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5179" y="1988840"/>
            <a:ext cx="289534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Price  </a:t>
            </a:r>
            <a:r>
              <a:rPr lang="de-AT" sz="3200" b="1" dirty="0" err="1" smtClean="0"/>
              <a:t>spread</a:t>
            </a:r>
            <a:r>
              <a:rPr lang="de-AT" sz="3200" b="1" dirty="0" smtClean="0"/>
              <a:t>:</a:t>
            </a:r>
            <a:br>
              <a:rPr lang="de-AT" sz="3200" b="1" dirty="0" smtClean="0"/>
            </a:br>
            <a:r>
              <a:rPr lang="de-AT" sz="3200" b="1" dirty="0" smtClean="0"/>
              <a:t>50 EUR/MWh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5021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7" y="1052736"/>
            <a:ext cx="879157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 flipV="1">
            <a:off x="5004048" y="2780928"/>
            <a:ext cx="0" cy="115212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222693" y="5762829"/>
            <a:ext cx="872706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There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incentive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today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launch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flexibility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b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measures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except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control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power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market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)!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072" y="2348880"/>
            <a:ext cx="350929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Price </a:t>
            </a:r>
            <a:r>
              <a:rPr lang="de-AT" sz="3200" b="1" dirty="0" err="1" smtClean="0">
                <a:solidFill>
                  <a:srgbClr val="FF0000"/>
                </a:solidFill>
              </a:rPr>
              <a:t>spread</a:t>
            </a:r>
            <a:r>
              <a:rPr lang="de-AT" sz="3200" b="1" dirty="0" smtClean="0">
                <a:solidFill>
                  <a:srgbClr val="FF0000"/>
                </a:solidFill>
              </a:rPr>
              <a:t>: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30 (!!!) EUR/MWh</a:t>
            </a:r>
            <a:endParaRPr lang="de-A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500559" y="3256158"/>
            <a:ext cx="2805543" cy="1618579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752684" y="2308353"/>
            <a:ext cx="1893362" cy="904623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280058"/>
            <a:ext cx="1692695" cy="90462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rgbClr val="0000FF"/>
                </a:solidFill>
              </a:rPr>
              <a:t>Demand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458540" y="2329525"/>
            <a:ext cx="1334881" cy="80568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AT" sz="2200" dirty="0" smtClean="0">
                <a:solidFill>
                  <a:schemeClr val="tx1"/>
                </a:solidFill>
              </a:rPr>
              <a:t>   </a:t>
            </a:r>
            <a:r>
              <a:rPr lang="de-AT" sz="2200" dirty="0" smtClean="0"/>
              <a:t>Supply</a:t>
            </a:r>
            <a:endParaRPr lang="de-AT" sz="2200" dirty="0"/>
          </a:p>
        </p:txBody>
      </p:sp>
      <p:sp>
        <p:nvSpPr>
          <p:cNvPr id="37" name="Gleichschenkliges Dreieck 36"/>
          <p:cNvSpPr/>
          <p:nvPr/>
        </p:nvSpPr>
        <p:spPr>
          <a:xfrm rot="5400000">
            <a:off x="151538" y="1824765"/>
            <a:ext cx="1848232" cy="1936301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860361" y="3370592"/>
            <a:ext cx="1167275" cy="100625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66452" y="2753313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89821" y="2351782"/>
            <a:ext cx="1542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Genera-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err="1" smtClean="0">
                <a:solidFill>
                  <a:srgbClr val="FF0000"/>
                </a:solidFill>
              </a:rPr>
              <a:t>tion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767737" y="2730230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960602" y="2778789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101003" y="3928902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Storage</a:t>
            </a:r>
            <a:endParaRPr lang="de-AT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708418" y="3124696"/>
            <a:ext cx="524826" cy="56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858414" y="3172905"/>
            <a:ext cx="519290" cy="60435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-151598" y="18864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4000" b="1" dirty="0" smtClean="0">
                <a:solidFill>
                  <a:srgbClr val="FF0000"/>
                </a:solidFill>
              </a:rPr>
              <a:t>OLD THINKING </a:t>
            </a:r>
            <a:endParaRPr lang="de-D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34609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6. </a:t>
            </a:r>
            <a:r>
              <a:rPr lang="de-DE" sz="3600" b="1" dirty="0" smtClean="0">
                <a:solidFill>
                  <a:srgbClr val="FF0000"/>
                </a:solidFill>
              </a:rPr>
              <a:t>A NEED FOR NEW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MARKET MODELS?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23528" y="278092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23528" y="5661248"/>
            <a:ext cx="84249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23528" y="4937720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3528" y="350100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23528" y="422108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3528" y="2060848"/>
            <a:ext cx="84249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79512" y="2132856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classic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79196" y="1124744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STMC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313" y="1124744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contracts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1103633"/>
            <a:ext cx="102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Exist.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7637" y="1085835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5806" y="1112152"/>
            <a:ext cx="1000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LTMC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90578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revised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3573016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+ DCM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6391402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DCM…Demand-side capacity market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6021288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CCP…Centralized capacity payments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4272909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Compreh</a:t>
            </a:r>
            <a:r>
              <a:rPr lang="en-US" dirty="0" smtClean="0"/>
              <a:t>. CCP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503959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Focused CCP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5661248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EOM…Energy-only market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07905" y="2114885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614" y="2834868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7398" y="3558060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8719" y="3575871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7905" y="4293276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7336" y="4292712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7905" y="5015152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38519" y="5008820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3376" y="4996678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6854" y="1268760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Which quantity of capacity where?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6854" y="357301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3200" b="1" dirty="0"/>
              <a:t>E.G. CCP in DE influence operation of Austrian and Swiss hydro storages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6512" y="2708920"/>
            <a:ext cx="91657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Who plans? On national or international level?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OPEN QUESTIONS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REGARDING CCP: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96" y="1988840"/>
            <a:ext cx="93817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How to split in existing and new capacity?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340" y="259005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00CC00"/>
                </a:solidFill>
              </a:rPr>
              <a:t>How to tune with grid extention?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9781" y="4941168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3200" b="1" dirty="0" smtClean="0">
                <a:solidFill>
                  <a:srgbClr val="00CC00"/>
                </a:solidFill>
              </a:rPr>
              <a:t>Capacity </a:t>
            </a:r>
            <a:r>
              <a:rPr lang="de-DE" sz="3200" b="1" dirty="0" smtClean="0">
                <a:solidFill>
                  <a:srgbClr val="FF0000"/>
                </a:solidFill>
              </a:rPr>
              <a:t>MARKETS??? </a:t>
            </a:r>
            <a:r>
              <a:rPr lang="de-DE" sz="3200" b="1" dirty="0" smtClean="0">
                <a:solidFill>
                  <a:srgbClr val="00CC00"/>
                </a:solidFill>
              </a:rPr>
              <a:t>How should competition take place in a specific region with one supplier?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>
                <a:solidFill>
                  <a:srgbClr val="FF0000"/>
                </a:solidFill>
              </a:rPr>
              <a:t>Or in France???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14096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CCP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 National</a:t>
            </a:r>
            <a:endParaRPr lang="de-DE" sz="2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5229200"/>
            <a:ext cx="20162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Central European  planning commission!</a:t>
            </a:r>
            <a:endParaRPr lang="de-DE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24113" y="458112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/>
              <a:t>Storage  Internat.</a:t>
            </a:r>
            <a:endParaRPr lang="de-DE" sz="24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8359" y="3162739"/>
            <a:ext cx="194421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Grid extention Nat./Int. 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4088" y="1318589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CCP Inter-national</a:t>
            </a:r>
            <a:endParaRPr lang="de-DE" sz="24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637184"/>
            <a:ext cx="21242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00CC00"/>
                </a:solidFill>
              </a:rPr>
              <a:t>Financing inter-national?</a:t>
            </a:r>
            <a:endParaRPr lang="de-DE" sz="2400" b="1" dirty="0">
              <a:solidFill>
                <a:srgbClr val="00CC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6050" y="5373216"/>
            <a:ext cx="4898437" cy="1424035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Conclusion: </a:t>
            </a:r>
            <a:r>
              <a:rPr lang="de-DE" sz="2400" b="1" dirty="0" err="1" smtClean="0">
                <a:solidFill>
                  <a:srgbClr val="FF0000"/>
                </a:solidFill>
              </a:rPr>
              <a:t>Increasing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planning</a:t>
            </a:r>
            <a:r>
              <a:rPr lang="de-DE" sz="2400" b="1" dirty="0" smtClean="0">
                <a:solidFill>
                  <a:srgbClr val="FF0000"/>
                </a:solidFill>
              </a:rPr>
              <a:t>!</a:t>
            </a:r>
            <a:endParaRPr lang="de-DE" sz="24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520" y="116632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THE PLANNING SPIRAL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8533349">
            <a:off x="4111381" y="4149078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4151630">
            <a:off x="6698410" y="4196972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8116897">
            <a:off x="7346482" y="2320317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5400000">
            <a:off x="3919769" y="1353479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323352" y="3571001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534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EWI Cologne, in </a:t>
            </a:r>
            <a:r>
              <a:rPr lang="en-US" dirty="0" err="1" smtClean="0"/>
              <a:t>favour</a:t>
            </a:r>
            <a:r>
              <a:rPr lang="en-US" dirty="0" smtClean="0"/>
              <a:t> of CCP: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312475"/>
            <a:ext cx="8272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“If we introduce capacity markets they must ensure full supply security. That is to say the capacities we need must at least to some extent be higher than expected demand, including a security margin” </a:t>
            </a:r>
            <a:r>
              <a:rPr lang="en-US" dirty="0" smtClean="0"/>
              <a:t>(</a:t>
            </a:r>
            <a:r>
              <a:rPr lang="en-US" dirty="0" err="1" smtClean="0"/>
              <a:t>Energy&amp;Management</a:t>
            </a:r>
            <a:r>
              <a:rPr lang="en-US" dirty="0" smtClean="0"/>
              <a:t>, March 2013)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717" y="4725144"/>
            <a:ext cx="869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imagine which excess capacity comes about if all European REGIONS do this on there level…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8330" y="-243408"/>
            <a:ext cx="8892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e-DE" sz="36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Regional </a:t>
            </a:r>
            <a:r>
              <a:rPr lang="de-DE" sz="3600" b="1" dirty="0" err="1" smtClean="0">
                <a:solidFill>
                  <a:srgbClr val="FF0000"/>
                </a:solidFill>
              </a:rPr>
              <a:t>decentral</a:t>
            </a:r>
            <a:r>
              <a:rPr lang="de-DE" sz="3600" b="1" dirty="0" smtClean="0">
                <a:solidFill>
                  <a:srgbClr val="FF0000"/>
                </a:solidFill>
              </a:rPr>
              <a:t> 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err="1" smtClean="0">
                <a:solidFill>
                  <a:srgbClr val="FF0000"/>
                </a:solidFill>
              </a:rPr>
              <a:t>capacity</a:t>
            </a:r>
            <a:r>
              <a:rPr lang="de-DE" sz="3600" b="1" dirty="0" smtClean="0">
                <a:solidFill>
                  <a:srgbClr val="FF0000"/>
                </a:solidFill>
              </a:rPr>
              <a:t> „MARKETS“ ??? 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40735" y="6002124"/>
            <a:ext cx="827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Huge additional costs!</a:t>
            </a:r>
            <a:endParaRPr lang="en-US" dirty="0"/>
          </a:p>
        </p:txBody>
      </p:sp>
      <p:sp>
        <p:nvSpPr>
          <p:cNvPr id="9" name="TextBox 3"/>
          <p:cNvSpPr txBox="1"/>
          <p:nvPr/>
        </p:nvSpPr>
        <p:spPr>
          <a:xfrm>
            <a:off x="467544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problems on regional level!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1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018342" y="2770326"/>
            <a:ext cx="7380312" cy="2098834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339752" y="2316118"/>
            <a:ext cx="1893362" cy="904623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280058"/>
            <a:ext cx="1692695" cy="90462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rgbClr val="0000FF"/>
                </a:solidFill>
              </a:rPr>
              <a:t>Demand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893303" y="2146456"/>
            <a:ext cx="1944216" cy="1224136"/>
          </a:xfrm>
          <a:prstGeom prst="rect">
            <a:avLst/>
          </a:prstGeom>
          <a:solidFill>
            <a:schemeClr val="bg1"/>
          </a:solidFill>
          <a:ln w="730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AT" sz="2200" dirty="0" smtClean="0">
                <a:solidFill>
                  <a:schemeClr val="tx1"/>
                </a:solidFill>
              </a:rPr>
              <a:t>   </a:t>
            </a:r>
            <a:r>
              <a:rPr lang="de-AT" sz="3600" dirty="0" smtClean="0">
                <a:solidFill>
                  <a:srgbClr val="FF0000"/>
                </a:solidFill>
              </a:rPr>
              <a:t>Supply</a:t>
            </a:r>
            <a:endParaRPr lang="de-AT" sz="3600" dirty="0">
              <a:solidFill>
                <a:srgbClr val="FF0000"/>
              </a:solidFill>
            </a:endParaRPr>
          </a:p>
        </p:txBody>
      </p:sp>
      <p:sp>
        <p:nvSpPr>
          <p:cNvPr id="37" name="Gleichschenkliges Dreieck 36"/>
          <p:cNvSpPr/>
          <p:nvPr/>
        </p:nvSpPr>
        <p:spPr>
          <a:xfrm rot="5400000">
            <a:off x="122043" y="1938802"/>
            <a:ext cx="1416183" cy="166027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449016" y="3255780"/>
            <a:ext cx="1311291" cy="1066520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101215" y="2605970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-73901" y="2554882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>
                <a:solidFill>
                  <a:schemeClr val="tx1"/>
                </a:solidFill>
                <a:latin typeface="+mn-lt"/>
                <a:cs typeface="+mn-cs"/>
              </a:rPr>
              <a:t>Generation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837519" y="2621144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547664" y="2592267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521166" y="3933056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>
                <a:solidFill>
                  <a:schemeClr val="tx1"/>
                </a:solidFill>
                <a:latin typeface="+mn-lt"/>
                <a:cs typeface="+mn-cs"/>
              </a:rPr>
              <a:t>Storage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065211" y="2924944"/>
            <a:ext cx="82809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475656" y="2924944"/>
            <a:ext cx="864096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837519" y="2924944"/>
            <a:ext cx="792088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267744" y="3077344"/>
            <a:ext cx="524826" cy="56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411760" y="3184681"/>
            <a:ext cx="519290" cy="60435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-151598" y="18864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4000" b="1" dirty="0" smtClean="0">
                <a:solidFill>
                  <a:srgbClr val="FF0000"/>
                </a:solidFill>
              </a:rPr>
              <a:t>NEW THINKING </a:t>
            </a:r>
            <a:endParaRPr lang="de-D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3834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188913"/>
            <a:ext cx="84597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7. </a:t>
            </a:r>
            <a:r>
              <a:rPr lang="de-DE" sz="3600" b="1" dirty="0" smtClean="0">
                <a:solidFill>
                  <a:srgbClr val="FF0000"/>
                </a:solidFill>
              </a:rPr>
              <a:t>CONCLUSIONS</a:t>
            </a:r>
            <a:r>
              <a:rPr lang="de-DE" sz="4000" b="1" dirty="0" smtClean="0">
                <a:solidFill>
                  <a:srgbClr val="FF0000"/>
                </a:solidFill>
              </a:rPr>
              <a:t> 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1520" y="5500389"/>
            <a:ext cx="8786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most important now: exhaust the </a:t>
            </a:r>
            <a:r>
              <a:rPr lang="de-AT" b="1" dirty="0" smtClean="0">
                <a:solidFill>
                  <a:srgbClr val="FF0000"/>
                </a:solidFill>
              </a:rPr>
              <a:t>full potential </a:t>
            </a:r>
            <a:r>
              <a:rPr lang="de-AT" b="1" dirty="0" smtClean="0"/>
              <a:t>of</a:t>
            </a:r>
            <a:br>
              <a:rPr lang="de-AT" b="1" dirty="0" smtClean="0"/>
            </a:br>
            <a:r>
              <a:rPr lang="de-AT" b="1" dirty="0" smtClean="0"/>
              <a:t>  the creativity </a:t>
            </a:r>
            <a:r>
              <a:rPr lang="de-AT" b="1" dirty="0" smtClean="0">
                <a:solidFill>
                  <a:srgbClr val="FF0000"/>
                </a:solidFill>
              </a:rPr>
              <a:t>of all market participants </a:t>
            </a:r>
            <a:r>
              <a:rPr lang="de-AT" b="1" dirty="0" smtClean="0"/>
              <a:t>especially</a:t>
            </a:r>
            <a:br>
              <a:rPr lang="de-AT" b="1" dirty="0" smtClean="0"/>
            </a:br>
            <a:r>
              <a:rPr lang="de-AT" b="1" dirty="0" smtClean="0"/>
              <a:t>  of the demand-side! </a:t>
            </a:r>
            <a:endParaRPr lang="de-AT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700" y="1034733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A </a:t>
            </a:r>
            <a:r>
              <a:rPr lang="de-AT" b="1" dirty="0" err="1" smtClean="0"/>
              <a:t>sustainable</a:t>
            </a:r>
            <a:r>
              <a:rPr lang="de-AT" b="1" dirty="0" smtClean="0"/>
              <a:t> </a:t>
            </a:r>
            <a:r>
              <a:rPr lang="de-AT" b="1" dirty="0" err="1" smtClean="0"/>
              <a:t>electricity</a:t>
            </a:r>
            <a:r>
              <a:rPr lang="de-AT" b="1" dirty="0" smtClean="0"/>
              <a:t>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smtClean="0">
                <a:solidFill>
                  <a:srgbClr val="FF0000"/>
                </a:solidFill>
              </a:rPr>
              <a:t>not a</a:t>
            </a:r>
            <a:br>
              <a:rPr lang="de-AT" b="1" dirty="0" smtClean="0">
                <a:solidFill>
                  <a:srgbClr val="FF0000"/>
                </a:solidFill>
              </a:rPr>
            </a:b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technological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winner-picking</a:t>
            </a:r>
            <a:r>
              <a:rPr lang="de-AT" b="1" dirty="0" smtClean="0"/>
              <a:t> </a:t>
            </a:r>
            <a:r>
              <a:rPr lang="de-AT" b="1" dirty="0" err="1" smtClean="0"/>
              <a:t>problem</a:t>
            </a:r>
            <a:r>
              <a:rPr lang="de-AT" b="1" dirty="0" smtClean="0"/>
              <a:t>!</a:t>
            </a:r>
            <a:endParaRPr lang="de-AT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4424" y="4365104"/>
            <a:ext cx="9145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The </a:t>
            </a:r>
            <a:r>
              <a:rPr lang="de-AT" b="1" dirty="0" err="1" smtClean="0"/>
              <a:t>key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Flexibility</a:t>
            </a:r>
            <a:r>
              <a:rPr lang="de-AT" b="1" dirty="0" smtClean="0">
                <a:solidFill>
                  <a:srgbClr val="FF0000"/>
                </a:solidFill>
              </a:rPr>
              <a:t>! </a:t>
            </a:r>
            <a:r>
              <a:rPr lang="de-AT" b="1" dirty="0" err="1"/>
              <a:t>curr</a:t>
            </a:r>
            <a:r>
              <a:rPr lang="de-AT" b="1" dirty="0" err="1" smtClean="0"/>
              <a:t>ently</a:t>
            </a:r>
            <a:r>
              <a:rPr lang="de-AT" b="1" dirty="0" smtClean="0"/>
              <a:t> </a:t>
            </a:r>
            <a:r>
              <a:rPr lang="de-AT" b="1" dirty="0" err="1" smtClean="0"/>
              <a:t>no</a:t>
            </a:r>
            <a:r>
              <a:rPr lang="de-AT" b="1" dirty="0" smtClean="0"/>
              <a:t> </a:t>
            </a:r>
            <a:r>
              <a:rPr lang="de-AT" b="1" dirty="0" err="1" smtClean="0"/>
              <a:t>economic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 </a:t>
            </a:r>
            <a:r>
              <a:rPr lang="de-AT" b="1" dirty="0" err="1" smtClean="0"/>
              <a:t>incentives</a:t>
            </a:r>
            <a:r>
              <a:rPr lang="de-AT" b="1" dirty="0" smtClean="0"/>
              <a:t> but </a:t>
            </a:r>
            <a:r>
              <a:rPr lang="de-AT" b="1" dirty="0" err="1" smtClean="0">
                <a:solidFill>
                  <a:srgbClr val="FF0000"/>
                </a:solidFill>
              </a:rPr>
              <a:t>activities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started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very</a:t>
            </a:r>
            <a:r>
              <a:rPr lang="de-AT" b="1" dirty="0" smtClean="0">
                <a:solidFill>
                  <a:srgbClr val="FF0000"/>
                </a:solidFill>
              </a:rPr>
              <a:t> promising!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5108" y="2245385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It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a </a:t>
            </a:r>
            <a:r>
              <a:rPr lang="de-AT" b="1" dirty="0" err="1" smtClean="0"/>
              <a:t>question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integrating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a </a:t>
            </a:r>
            <a:r>
              <a:rPr lang="de-AT" b="1" dirty="0" err="1" smtClean="0"/>
              <a:t>broad</a:t>
            </a:r>
            <a:r>
              <a:rPr lang="de-AT" b="1" dirty="0" smtClean="0"/>
              <a:t> </a:t>
            </a:r>
            <a:r>
              <a:rPr lang="de-AT" b="1" dirty="0" err="1" smtClean="0"/>
              <a:t>portfolio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technologies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demand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response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options</a:t>
            </a:r>
            <a:r>
              <a:rPr lang="de-AT" b="1" dirty="0" smtClean="0"/>
              <a:t>! </a:t>
            </a:r>
            <a:endParaRPr lang="de-AT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5108" y="3481844"/>
            <a:ext cx="871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Very</a:t>
            </a:r>
            <a:r>
              <a:rPr lang="de-AT" b="1" dirty="0" smtClean="0"/>
              <a:t> </a:t>
            </a:r>
            <a:r>
              <a:rPr lang="de-AT" b="1" dirty="0" err="1" smtClean="0"/>
              <a:t>important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correct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price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signals</a:t>
            </a:r>
            <a:r>
              <a:rPr lang="de-AT" b="1" dirty="0" smtClean="0"/>
              <a:t>!!! 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6782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11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50900" y="64785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850900" y="1846263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20749" y="33559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35850" y="64785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-24380" y="358552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 dirty="0">
                <a:solidFill>
                  <a:srgbClr val="FF0000"/>
                </a:solidFill>
              </a:rPr>
              <a:t>THE </a:t>
            </a:r>
            <a:r>
              <a:rPr lang="de-DE" altLang="en-US" sz="4000" b="1" i="1" dirty="0">
                <a:solidFill>
                  <a:srgbClr val="FF0000"/>
                </a:solidFill>
              </a:rPr>
              <a:t>MERIT-ORDER</a:t>
            </a:r>
            <a:br>
              <a:rPr lang="de-DE" altLang="en-US" sz="4000" b="1" i="1" dirty="0">
                <a:solidFill>
                  <a:srgbClr val="FF0000"/>
                </a:solidFill>
              </a:rPr>
            </a:br>
            <a:r>
              <a:rPr lang="de-DE" altLang="en-US" sz="3200" b="1" dirty="0">
                <a:solidFill>
                  <a:srgbClr val="FF0000"/>
                </a:solidFill>
              </a:rPr>
              <a:t> CURVE OF SUPPLY  </a:t>
            </a:r>
            <a:r>
              <a:rPr lang="de-DE" altLang="en-US" sz="3600" b="1" dirty="0">
                <a:solidFill>
                  <a:srgbClr val="FF0000"/>
                </a:solidFill>
              </a:rPr>
              <a:t/>
            </a:r>
            <a:br>
              <a:rPr lang="de-DE" altLang="en-US" sz="3600" b="1" dirty="0">
                <a:solidFill>
                  <a:srgbClr val="FF0000"/>
                </a:solidFill>
              </a:rPr>
            </a:br>
            <a:endParaRPr lang="de-DE" altLang="en-US" sz="3600" dirty="0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7466013" y="2276475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 err="1"/>
              <a:t>Coal</a:t>
            </a:r>
            <a:r>
              <a:rPr lang="de-AT" altLang="en-US" dirty="0"/>
              <a:t> (</a:t>
            </a:r>
            <a:r>
              <a:rPr lang="de-AT" altLang="en-US" dirty="0" err="1"/>
              <a:t>old</a:t>
            </a:r>
            <a:r>
              <a:rPr lang="de-AT" altLang="en-US" dirty="0"/>
              <a:t>)  </a:t>
            </a:r>
            <a:endParaRPr lang="de-DE" altLang="en-US" dirty="0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173413" y="5257800"/>
            <a:ext cx="979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279525" y="1266825"/>
            <a:ext cx="672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based on short-term marginal costs (MC)</a:t>
            </a:r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850900" y="1931194"/>
            <a:ext cx="6858000" cy="4462462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011238" y="5886450"/>
            <a:ext cx="145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968332" y="3197678"/>
            <a:ext cx="206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/>
              <a:t>Natural gas (</a:t>
            </a:r>
            <a:r>
              <a:rPr lang="de-AT" altLang="en-US" dirty="0" err="1"/>
              <a:t>new</a:t>
            </a:r>
            <a:r>
              <a:rPr lang="de-AT" altLang="en-US" dirty="0"/>
              <a:t>) </a:t>
            </a:r>
            <a:endParaRPr lang="de-DE" altLang="en-US" dirty="0"/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3490913" y="3122613"/>
            <a:ext cx="2593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curve S: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marginal costs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22988" y="3728117"/>
            <a:ext cx="2124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 err="1"/>
              <a:t>Coal</a:t>
            </a:r>
            <a:r>
              <a:rPr lang="de-AT" altLang="en-US" dirty="0"/>
              <a:t> </a:t>
            </a:r>
            <a:r>
              <a:rPr lang="de-AT" altLang="en-US" dirty="0" smtClean="0"/>
              <a:t>(</a:t>
            </a:r>
            <a:r>
              <a:rPr lang="de-AT" altLang="en-US" dirty="0" err="1" smtClean="0"/>
              <a:t>new</a:t>
            </a:r>
            <a:r>
              <a:rPr lang="de-AT" altLang="en-US" dirty="0" smtClean="0"/>
              <a:t>)  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15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205036" y="6597352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205036" y="1427054"/>
            <a:ext cx="31750" cy="517029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5400000">
            <a:off x="-1069057" y="3180227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6880" y="6166802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/>
              <a:t>MWh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3811022" y="4443877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>
                <a:solidFill>
                  <a:srgbClr val="FF0000"/>
                </a:solidFill>
              </a:rPr>
              <a:t>Supply </a:t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 err="1">
                <a:solidFill>
                  <a:srgbClr val="FF0000"/>
                </a:solidFill>
              </a:rPr>
              <a:t>curve</a:t>
            </a: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7637455" y="2102128"/>
            <a:ext cx="15346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Demand </a:t>
            </a:r>
            <a:br>
              <a:rPr lang="de-DE" sz="2400" b="1" dirty="0"/>
            </a:br>
            <a:r>
              <a:rPr lang="de-DE" sz="2400" b="1" dirty="0"/>
              <a:t>D</a:t>
            </a:r>
            <a:r>
              <a:rPr lang="de-DE" sz="3200" b="1" baseline="-25000" dirty="0"/>
              <a:t>t2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1220911" y="3836417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1220911" y="3276961"/>
            <a:ext cx="385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Price  = „System“-marginal costs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7452320" y="1316136"/>
            <a:ext cx="687578" cy="528121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5220072" y="1316137"/>
            <a:ext cx="790824" cy="5266633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3635293" y="1760964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Demand </a:t>
            </a:r>
            <a:br>
              <a:rPr lang="de-DE" sz="2400" b="1" dirty="0"/>
            </a:br>
            <a:r>
              <a:rPr lang="de-DE" sz="2400" b="1" dirty="0"/>
              <a:t>D</a:t>
            </a:r>
            <a:r>
              <a:rPr lang="de-DE" sz="3200" b="1" baseline="-25000" dirty="0"/>
              <a:t>t1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05755" y="3882971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t1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1309811" y="1676177"/>
            <a:ext cx="6053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582779" y="142705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t2</a:t>
            </a:r>
          </a:p>
        </p:txBody>
      </p:sp>
      <p:sp>
        <p:nvSpPr>
          <p:cNvPr id="25" name="Freeform 24"/>
          <p:cNvSpPr/>
          <p:nvPr/>
        </p:nvSpPr>
        <p:spPr>
          <a:xfrm>
            <a:off x="1191039" y="1316137"/>
            <a:ext cx="6533060" cy="5183619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269443" y="5776159"/>
            <a:ext cx="1358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smtClean="0"/>
              <a:t>Hydro, wind  </a:t>
            </a:r>
            <a:endParaRPr lang="de-DE" sz="2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46049" y="5376049"/>
            <a:ext cx="1358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err="1" smtClean="0"/>
              <a:t>Nuclear</a:t>
            </a:r>
            <a:r>
              <a:rPr lang="de-AT" sz="2000" dirty="0" smtClean="0"/>
              <a:t> </a:t>
            </a:r>
            <a:endParaRPr lang="de-DE" sz="20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614851" y="1748185"/>
            <a:ext cx="1649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smtClean="0"/>
              <a:t>  e.g</a:t>
            </a:r>
            <a:r>
              <a:rPr lang="de-AT" sz="2000" dirty="0"/>
              <a:t>. Natural</a:t>
            </a:r>
            <a:br>
              <a:rPr lang="de-AT" sz="2000" dirty="0"/>
            </a:br>
            <a:r>
              <a:rPr lang="de-AT" sz="2000" dirty="0"/>
              <a:t> gas new </a:t>
            </a:r>
            <a:endParaRPr lang="de-DE" sz="2000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119611" y="3475398"/>
            <a:ext cx="121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2000" dirty="0"/>
              <a:t>e.g. </a:t>
            </a:r>
            <a:r>
              <a:rPr lang="de-AT" sz="2000" dirty="0" err="1" smtClean="0"/>
              <a:t>Coal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err="1" smtClean="0"/>
              <a:t>new</a:t>
            </a:r>
            <a:endParaRPr lang="de-DE" sz="2000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128587" y="1905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BASIC PRINCIPLE OF COMPETITION: 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PRICE = MARGINAL COSTS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25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28" grpId="0" animBg="1"/>
      <p:bldP spid="440333" grpId="0"/>
      <p:bldP spid="440337" grpId="0" animBg="1"/>
      <p:bldP spid="440339" grpId="0" animBg="1"/>
      <p:bldP spid="4403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6" y="1306705"/>
            <a:ext cx="8611815" cy="557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629401" y="1916832"/>
            <a:ext cx="1152127" cy="2304256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648" y="1281708"/>
            <a:ext cx="8065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AT, DE, FR, CZ, PL </a:t>
            </a:r>
            <a:br>
              <a:rPr lang="de-DE" sz="3200" b="1" dirty="0" smtClean="0"/>
            </a:br>
            <a:r>
              <a:rPr lang="de-DE" sz="3200" b="1" dirty="0" smtClean="0">
                <a:sym typeface="Wingdings" pitchFamily="2" charset="2"/>
              </a:rPr>
              <a:t> One market! </a:t>
            </a:r>
            <a:endParaRPr lang="de-DE" sz="3200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560" y="764704"/>
            <a:ext cx="8916928" cy="710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DEVELOPMENTS AT SPOT MARKETS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7544" y="53975"/>
            <a:ext cx="7308304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INTERNATIONAL DIMENSION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27584" y="2996952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LONG-TERM 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VS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SHORT-TERM </a:t>
            </a: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MARGINAL </a:t>
            </a:r>
            <a:r>
              <a:rPr lang="de-DE" sz="3200" b="1" dirty="0" smtClean="0">
                <a:solidFill>
                  <a:srgbClr val="FF0000"/>
                </a:solidFill>
              </a:rPr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2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Bildschirmpräsentation (4:3)</PresentationFormat>
  <Paragraphs>405</Paragraphs>
  <Slides>55</Slides>
  <Notes>1</Notes>
  <HiddenSlides>2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8" baseType="lpstr">
      <vt:lpstr>Standarddesign</vt:lpstr>
      <vt:lpstr>1_Standarddesign</vt:lpstr>
      <vt:lpstr>Microsoft Equation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The costs of storage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Hydrogen: storage and roundtrip  use for electricity generation </vt:lpstr>
      <vt:lpstr>PowerPoint-Präsentation</vt:lpstr>
      <vt:lpstr>Hydrogen: storage and fuel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</dc:creator>
  <cp:lastModifiedBy>haas</cp:lastModifiedBy>
  <cp:revision>152</cp:revision>
  <cp:lastPrinted>2015-06-29T14:55:02Z</cp:lastPrinted>
  <dcterms:created xsi:type="dcterms:W3CDTF">2006-09-29T07:29:46Z</dcterms:created>
  <dcterms:modified xsi:type="dcterms:W3CDTF">2015-06-29T14:55:18Z</dcterms:modified>
</cp:coreProperties>
</file>