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77" r:id="rId2"/>
    <p:sldId id="611" r:id="rId3"/>
    <p:sldId id="778" r:id="rId4"/>
    <p:sldId id="642" r:id="rId5"/>
    <p:sldId id="431" r:id="rId6"/>
    <p:sldId id="762" r:id="rId7"/>
    <p:sldId id="775" r:id="rId8"/>
    <p:sldId id="776" r:id="rId9"/>
    <p:sldId id="777" r:id="rId10"/>
    <p:sldId id="755" r:id="rId11"/>
    <p:sldId id="795" r:id="rId12"/>
    <p:sldId id="746" r:id="rId13"/>
    <p:sldId id="756" r:id="rId14"/>
    <p:sldId id="771" r:id="rId15"/>
    <p:sldId id="772" r:id="rId16"/>
    <p:sldId id="751" r:id="rId17"/>
    <p:sldId id="760" r:id="rId18"/>
    <p:sldId id="649" r:id="rId19"/>
    <p:sldId id="650" r:id="rId20"/>
    <p:sldId id="767" r:id="rId21"/>
    <p:sldId id="652" r:id="rId22"/>
    <p:sldId id="796" r:id="rId23"/>
    <p:sldId id="653" r:id="rId24"/>
    <p:sldId id="797" r:id="rId25"/>
    <p:sldId id="700" r:id="rId26"/>
    <p:sldId id="763" r:id="rId27"/>
    <p:sldId id="701" r:id="rId28"/>
    <p:sldId id="764" r:id="rId29"/>
    <p:sldId id="658" r:id="rId30"/>
    <p:sldId id="779" r:id="rId31"/>
    <p:sldId id="782" r:id="rId32"/>
    <p:sldId id="783" r:id="rId33"/>
    <p:sldId id="787" r:id="rId34"/>
    <p:sldId id="788" r:id="rId35"/>
    <p:sldId id="790" r:id="rId36"/>
    <p:sldId id="791" r:id="rId37"/>
    <p:sldId id="663" r:id="rId38"/>
    <p:sldId id="664" r:id="rId39"/>
    <p:sldId id="759" r:id="rId40"/>
    <p:sldId id="770" r:id="rId41"/>
    <p:sldId id="745" r:id="rId42"/>
    <p:sldId id="699" r:id="rId43"/>
    <p:sldId id="799" r:id="rId44"/>
  </p:sldIdLst>
  <p:sldSz cx="9144000" cy="6858000" type="screen4x3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00"/>
    <a:srgbClr val="990033"/>
    <a:srgbClr val="CC0099"/>
    <a:srgbClr val="FF66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4" autoAdjust="0"/>
    <p:restoredTop sz="94595" autoAdjust="0"/>
  </p:normalViewPr>
  <p:slideViewPr>
    <p:cSldViewPr>
      <p:cViewPr varScale="1">
        <p:scale>
          <a:sx n="128" d="100"/>
          <a:sy n="128" d="100"/>
        </p:scale>
        <p:origin x="-12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A80123-63AD-4D5A-92C8-2DFF74EA9D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85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A8B95B-77B1-4307-8F6B-A7F00BF4CA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6916-F9E3-463B-B59F-334BD7D671F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920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F14-3461-40F4-8B38-34BBBEE757A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238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F995-B1FF-41A5-9904-8D71760CA61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13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F775-00CC-446E-B982-740C6B16A59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71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0B2-6037-4825-9D53-EB6D73729F8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0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008E-137D-4C44-9B72-6E194A2CDCF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0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D9E7-27AF-4CC5-9BD5-A13A9B4844A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12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252A-0016-4844-B335-AEB9A329267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1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31A8-B308-496D-B84E-C6D9576457B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09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9AC8-4009-4B38-A0F6-05BA2F5279B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8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5544-8E31-49F3-B253-7E05DA588E8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39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9DA3-D778-4077-BF70-961D6D39FB0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49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F307270-E232-4ED4-82A0-D060CD849BD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pic>
        <p:nvPicPr>
          <p:cNvPr id="1033" name="Picture 9" descr="EEG ne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z="2400" smtClean="0">
              <a:latin typeface="Times New Roman" pitchFamily="18" charset="0"/>
            </a:endParaRPr>
          </a:p>
        </p:txBody>
      </p:sp>
      <p:pic>
        <p:nvPicPr>
          <p:cNvPr id="1035" name="Picture 11" descr="tu-en-voll-blau-pos-k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0013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8974138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3049588" y="4021138"/>
            <a:ext cx="44688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 b="1">
                <a:solidFill>
                  <a:srgbClr val="0000FF"/>
                </a:solidFill>
              </a:rPr>
              <a:t>Reinhard Haas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74913" y="5959475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de-DE" sz="4400" b="1" smtClean="0">
                <a:solidFill>
                  <a:srgbClr val="00FF00"/>
                </a:solidFill>
              </a:rPr>
              <a:t>PRAGUE </a:t>
            </a:r>
            <a:r>
              <a:rPr lang="de-DE" sz="4400" b="1">
                <a:solidFill>
                  <a:srgbClr val="00FF00"/>
                </a:solidFill>
              </a:rPr>
              <a:t>4</a:t>
            </a:r>
            <a:r>
              <a:rPr lang="de-DE" sz="4400" b="1" smtClean="0">
                <a:solidFill>
                  <a:srgbClr val="00FF00"/>
                </a:solidFill>
              </a:rPr>
              <a:t>.2.2014</a:t>
            </a:r>
            <a:endParaRPr lang="de-DE" sz="4400" b="1" dirty="0">
              <a:solidFill>
                <a:srgbClr val="00FF00"/>
              </a:solidFill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79613" y="4868863"/>
            <a:ext cx="6921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00FF"/>
                </a:solidFill>
              </a:rPr>
              <a:t>Energy Economics Group,  </a:t>
            </a:r>
            <a:br>
              <a:rPr lang="de-DE" sz="2800">
                <a:solidFill>
                  <a:srgbClr val="0000FF"/>
                </a:solidFill>
              </a:rPr>
            </a:br>
            <a:r>
              <a:rPr lang="de-DE" sz="2800">
                <a:solidFill>
                  <a:srgbClr val="0000FF"/>
                </a:solidFill>
              </a:rPr>
              <a:t>Vienna University of Technology  </a:t>
            </a:r>
            <a:endParaRPr lang="de-DE" sz="2800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1611313" y="1033463"/>
            <a:ext cx="73453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>
                <a:solidFill>
                  <a:srgbClr val="FF0000"/>
                </a:solidFill>
              </a:rPr>
              <a:t> ELECTRICITY MARKETS</a:t>
            </a:r>
            <a:r>
              <a:rPr lang="en-US" sz="4400" b="1">
                <a:solidFill>
                  <a:srgbClr val="FF0000"/>
                </a:solidFill>
              </a:rPr>
              <a:t>, RENEWABLES &amp; THE </a:t>
            </a:r>
            <a:r>
              <a:rPr lang="de-DE" sz="4400" b="1">
                <a:solidFill>
                  <a:srgbClr val="FF0000"/>
                </a:solidFill>
              </a:rPr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27584" y="2996952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LONG-TERM 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VS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SHORT-TERM </a:t>
            </a: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 MARGINAL </a:t>
            </a:r>
            <a:r>
              <a:rPr lang="de-DE" sz="3200" b="1" dirty="0" smtClean="0">
                <a:solidFill>
                  <a:srgbClr val="FF0000"/>
                </a:solidFill>
              </a:rPr>
              <a:t>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0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285875" y="260350"/>
            <a:ext cx="63103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What are marginal costs (MC)? </a:t>
            </a:r>
            <a:endParaRPr lang="de-DE" altLang="en-US" sz="32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488" y="1125538"/>
            <a:ext cx="4802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MC= C‘(X) = dC(x)/dX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1475" y="1989138"/>
            <a:ext cx="8429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800" b="1"/>
              <a:t>Marginal costs are the increment of costs due to a generation of one additional unit of kWh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44913" y="3068638"/>
            <a:ext cx="14811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P=MC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2975" y="3919538"/>
            <a:ext cx="7085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Short-term marginal costs (STMC): </a:t>
            </a:r>
            <a:endParaRPr lang="de-DE" altLang="en-US" sz="3200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64484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STMC= Fuel costs  + CO2 costs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33463" y="5300663"/>
            <a:ext cx="7151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Long-term marginal costs (LTMC): </a:t>
            </a:r>
            <a:endParaRPr lang="de-DE" altLang="en-US" sz="3200" b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" y="6021388"/>
            <a:ext cx="8659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LTMC= STMC + Capital costs  + O&amp;M costs </a:t>
            </a:r>
          </a:p>
        </p:txBody>
      </p:sp>
    </p:spTree>
    <p:extLst>
      <p:ext uri="{BB962C8B-B14F-4D97-AF65-F5344CB8AC3E}">
        <p14:creationId xmlns:p14="http://schemas.microsoft.com/office/powerpoint/2010/main" val="6999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LONG-TERM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401106"/>
            <a:ext cx="864096" cy="154817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2090465"/>
            <a:ext cx="864096" cy="3858814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3728" y="3032956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536" y="6254079"/>
            <a:ext cx="304800" cy="30480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7928" y="625975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87824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9952" y="2852936"/>
            <a:ext cx="864096" cy="309634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87823" y="625975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3728" y="2672916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39952" y="2420888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9305" y="182885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0557" y="228133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SHORT-TERM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246" y="4581130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0122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558" y="621601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2246" y="4211083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1634" y="5517230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20987" y="474198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21003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35496" y="18864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3 ENVIRONMENTAL </a:t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>
                <a:solidFill>
                  <a:srgbClr val="FF0000"/>
                </a:solidFill>
              </a:rPr>
              <a:t>ASPECTS – THE CO2-PRICE </a:t>
            </a:r>
            <a:endParaRPr lang="de-DE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30219" cy="539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 rot="-5400000">
            <a:off x="-764380" y="5164931"/>
            <a:ext cx="228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EURO/kWh</a:t>
            </a:r>
            <a:endParaRPr lang="de-DE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43663" y="640080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/>
              <a:t>kWh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755650" y="63087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7199313" y="35004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Market price without ET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339975" y="3789363"/>
            <a:ext cx="50561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55650" y="1196975"/>
            <a:ext cx="0" cy="513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 rot="-5400000">
            <a:off x="-298450" y="2898775"/>
            <a:ext cx="96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P</a:t>
            </a:r>
            <a:r>
              <a:rPr lang="de-DE" sz="3200" b="1" baseline="-25000">
                <a:solidFill>
                  <a:srgbClr val="0000FF"/>
                </a:solidFill>
              </a:rPr>
              <a:t>Cert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79450" y="4029075"/>
            <a:ext cx="32194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600" b="1">
                <a:solidFill>
                  <a:srgbClr val="FF0000"/>
                </a:solidFill>
              </a:rPr>
              <a:t>Total producer </a:t>
            </a:r>
            <a:br>
              <a:rPr lang="de-DE" sz="2600" b="1">
                <a:solidFill>
                  <a:srgbClr val="FF0000"/>
                </a:solidFill>
              </a:rPr>
            </a:br>
            <a:r>
              <a:rPr lang="de-DE" sz="2600" b="1">
                <a:solidFill>
                  <a:srgbClr val="FF0000"/>
                </a:solidFill>
              </a:rPr>
              <a:t> surplus electricity</a:t>
            </a:r>
            <a:r>
              <a:rPr lang="de-DE" sz="3200" b="1">
                <a:solidFill>
                  <a:srgbClr val="FF0000"/>
                </a:solidFill>
              </a:rPr>
              <a:t> </a:t>
            </a:r>
            <a:endParaRPr lang="de-DE" sz="3200" b="1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140200" y="5157788"/>
            <a:ext cx="2393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009900"/>
                </a:solidFill>
              </a:rPr>
              <a:t>Cost curve 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3924300" y="46529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971550" y="2781300"/>
            <a:ext cx="379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„Windfall profits“! </a:t>
            </a:r>
            <a:endParaRPr lang="de-DE" sz="3200" b="1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68313" y="2636838"/>
            <a:ext cx="0" cy="1125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flipH="1" flipV="1">
            <a:off x="755650" y="3789363"/>
            <a:ext cx="6480175" cy="0"/>
          </a:xfrm>
          <a:prstGeom prst="line">
            <a:avLst/>
          </a:prstGeom>
          <a:noFill/>
          <a:ln w="730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252413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52413" y="37893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0825" y="476250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200" b="1">
                <a:solidFill>
                  <a:srgbClr val="0000FF"/>
                </a:solidFill>
              </a:rPr>
              <a:t>EMISSION TRADING‘S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BENEFIT FOR ELECTRIC UTILITIES</a:t>
            </a:r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755650" y="3860800"/>
            <a:ext cx="6337300" cy="1873250"/>
          </a:xfrm>
          <a:custGeom>
            <a:avLst/>
            <a:gdLst>
              <a:gd name="T0" fmla="*/ 0 w 3992"/>
              <a:gd name="T1" fmla="*/ 2147483647 h 1406"/>
              <a:gd name="T2" fmla="*/ 2147483647 w 3992"/>
              <a:gd name="T3" fmla="*/ 2147483647 h 1406"/>
              <a:gd name="T4" fmla="*/ 2147483647 w 3992"/>
              <a:gd name="T5" fmla="*/ 2147483647 h 1406"/>
              <a:gd name="T6" fmla="*/ 2147483647 w 3992"/>
              <a:gd name="T7" fmla="*/ 2147483647 h 1406"/>
              <a:gd name="T8" fmla="*/ 2147483647 w 3992"/>
              <a:gd name="T9" fmla="*/ 0 h 1406"/>
              <a:gd name="T10" fmla="*/ 2147483647 w 3992"/>
              <a:gd name="T11" fmla="*/ 0 h 1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92" h="1406">
                <a:moveTo>
                  <a:pt x="0" y="1406"/>
                </a:moveTo>
                <a:lnTo>
                  <a:pt x="953" y="1406"/>
                </a:lnTo>
                <a:lnTo>
                  <a:pt x="953" y="1088"/>
                </a:lnTo>
                <a:lnTo>
                  <a:pt x="1996" y="1088"/>
                </a:lnTo>
                <a:lnTo>
                  <a:pt x="1996" y="0"/>
                </a:lnTo>
                <a:lnTo>
                  <a:pt x="3992" y="0"/>
                </a:lnTo>
              </a:path>
            </a:pathLst>
          </a:custGeom>
          <a:noFill/>
          <a:ln w="857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268538" y="57340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924300" y="53006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437188" y="3213100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0" name="Freeform 22" descr="Diagonal weit nach unten"/>
          <p:cNvSpPr>
            <a:spLocks/>
          </p:cNvSpPr>
          <p:nvPr/>
        </p:nvSpPr>
        <p:spPr bwMode="auto">
          <a:xfrm>
            <a:off x="3924300" y="2636838"/>
            <a:ext cx="2879725" cy="1150937"/>
          </a:xfrm>
          <a:custGeom>
            <a:avLst/>
            <a:gdLst>
              <a:gd name="T0" fmla="*/ 0 w 1814"/>
              <a:gd name="T1" fmla="*/ 2147483647 h 680"/>
              <a:gd name="T2" fmla="*/ 0 w 1814"/>
              <a:gd name="T3" fmla="*/ 2147483647 h 680"/>
              <a:gd name="T4" fmla="*/ 2147483647 w 1814"/>
              <a:gd name="T5" fmla="*/ 2147483647 h 680"/>
              <a:gd name="T6" fmla="*/ 2147483647 w 1814"/>
              <a:gd name="T7" fmla="*/ 0 h 680"/>
              <a:gd name="T8" fmla="*/ 2147483647 w 1814"/>
              <a:gd name="T9" fmla="*/ 0 h 680"/>
              <a:gd name="T10" fmla="*/ 2147483647 w 1814"/>
              <a:gd name="T11" fmla="*/ 2147483647 h 680"/>
              <a:gd name="T12" fmla="*/ 0 w 1814"/>
              <a:gd name="T13" fmla="*/ 2147483647 h 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4" h="680">
                <a:moveTo>
                  <a:pt x="0" y="680"/>
                </a:moveTo>
                <a:lnTo>
                  <a:pt x="0" y="454"/>
                </a:lnTo>
                <a:lnTo>
                  <a:pt x="953" y="454"/>
                </a:lnTo>
                <a:lnTo>
                  <a:pt x="953" y="0"/>
                </a:lnTo>
                <a:lnTo>
                  <a:pt x="1814" y="0"/>
                </a:lnTo>
                <a:lnTo>
                  <a:pt x="1814" y="680"/>
                </a:lnTo>
                <a:lnTo>
                  <a:pt x="0" y="680"/>
                </a:lnTo>
                <a:close/>
              </a:path>
            </a:pathLst>
          </a:custGeom>
          <a:pattFill prst="wdDnDiag">
            <a:fgClr>
              <a:srgbClr val="FF99CC"/>
            </a:fgClr>
            <a:bgClr>
              <a:schemeClr val="bg1"/>
            </a:bgClr>
          </a:pattFill>
          <a:ln w="349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1" name="Line 23"/>
          <p:cNvSpPr>
            <a:spLocks noChangeShapeType="1"/>
          </p:cNvSpPr>
          <p:nvPr/>
        </p:nvSpPr>
        <p:spPr bwMode="auto">
          <a:xfrm flipH="1" flipV="1">
            <a:off x="5795963" y="3357563"/>
            <a:ext cx="3603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5508625" y="4292600"/>
            <a:ext cx="24542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/>
              <a:t>CO2-certificates </a:t>
            </a:r>
            <a:br>
              <a:rPr lang="de-DE" sz="2400"/>
            </a:br>
            <a:r>
              <a:rPr lang="de-DE" sz="2400"/>
              <a:t>allocation plan</a:t>
            </a:r>
            <a:r>
              <a:rPr lang="de-DE" sz="2800" b="1">
                <a:solidFill>
                  <a:srgbClr val="FF0000"/>
                </a:solidFill>
              </a:rPr>
              <a:t> </a:t>
            </a:r>
            <a:endParaRPr lang="de-DE" sz="3200" b="1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7019925" y="2205038"/>
            <a:ext cx="504825" cy="4103687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484438" y="5805488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Nuclear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900113" y="5805488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Hydro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84663" y="580548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Gas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156325" y="580548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Coal</a:t>
            </a:r>
          </a:p>
        </p:txBody>
      </p:sp>
      <p:sp>
        <p:nvSpPr>
          <p:cNvPr id="421918" name="Rectangle 30"/>
          <p:cNvSpPr>
            <a:spLocks noChangeArrowheads="1"/>
          </p:cNvSpPr>
          <p:nvPr/>
        </p:nvSpPr>
        <p:spPr bwMode="auto">
          <a:xfrm>
            <a:off x="755650" y="2636838"/>
            <a:ext cx="5976938" cy="1152525"/>
          </a:xfrm>
          <a:prstGeom prst="rect">
            <a:avLst/>
          </a:prstGeom>
          <a:noFill/>
          <a:ln w="730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9" name="Rectangle 31" descr="Diagonal weit nach unten"/>
          <p:cNvSpPr>
            <a:spLocks noChangeArrowheads="1"/>
          </p:cNvSpPr>
          <p:nvPr/>
        </p:nvSpPr>
        <p:spPr bwMode="auto">
          <a:xfrm>
            <a:off x="6804025" y="2636838"/>
            <a:ext cx="217488" cy="1152525"/>
          </a:xfrm>
          <a:prstGeom prst="rect">
            <a:avLst/>
          </a:prstGeom>
          <a:pattFill prst="wdDnDiag">
            <a:fgClr>
              <a:srgbClr val="000000"/>
            </a:fgClr>
            <a:bgClr>
              <a:schemeClr val="bg1"/>
            </a:bgClr>
          </a:pattFill>
          <a:ln w="730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0" name="Text Box 32"/>
          <p:cNvSpPr txBox="1">
            <a:spLocks noChangeArrowheads="1"/>
          </p:cNvSpPr>
          <p:nvPr/>
        </p:nvSpPr>
        <p:spPr bwMode="auto">
          <a:xfrm>
            <a:off x="6624638" y="1484313"/>
            <a:ext cx="25193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200" b="1"/>
              <a:t>CO2-certificates </a:t>
            </a:r>
            <a:br>
              <a:rPr lang="de-DE" sz="2200" b="1"/>
            </a:br>
            <a:r>
              <a:rPr lang="de-DE" sz="2200" b="1"/>
              <a:t>purchased on the</a:t>
            </a:r>
            <a:br>
              <a:rPr lang="de-DE" sz="2200" b="1"/>
            </a:br>
            <a:r>
              <a:rPr lang="de-DE" sz="2200" b="1"/>
              <a:t> market</a:t>
            </a:r>
            <a:r>
              <a:rPr lang="de-DE" sz="2400"/>
              <a:t> </a:t>
            </a:r>
            <a:endParaRPr lang="de-DE" sz="2400" b="1"/>
          </a:p>
        </p:txBody>
      </p:sp>
      <p:sp>
        <p:nvSpPr>
          <p:cNvPr id="421921" name="Line 33"/>
          <p:cNvSpPr>
            <a:spLocks noChangeShapeType="1"/>
          </p:cNvSpPr>
          <p:nvPr/>
        </p:nvSpPr>
        <p:spPr bwMode="auto">
          <a:xfrm flipH="1">
            <a:off x="6877050" y="2852738"/>
            <a:ext cx="790575" cy="647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7451725" y="515778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 flipV="1">
            <a:off x="755650" y="2636838"/>
            <a:ext cx="6480175" cy="0"/>
          </a:xfrm>
          <a:prstGeom prst="line">
            <a:avLst/>
          </a:prstGeom>
          <a:noFill/>
          <a:ln w="730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4" name="Text Box 36"/>
          <p:cNvSpPr txBox="1">
            <a:spLocks noChangeArrowheads="1"/>
          </p:cNvSpPr>
          <p:nvPr/>
        </p:nvSpPr>
        <p:spPr bwMode="auto">
          <a:xfrm>
            <a:off x="827088" y="17732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Market price with ET</a:t>
            </a:r>
          </a:p>
        </p:txBody>
      </p:sp>
    </p:spTree>
    <p:extLst>
      <p:ext uri="{BB962C8B-B14F-4D97-AF65-F5344CB8AC3E}">
        <p14:creationId xmlns:p14="http://schemas.microsoft.com/office/powerpoint/2010/main" val="5776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7" grpId="0"/>
      <p:bldP spid="421900" grpId="0"/>
      <p:bldP spid="421902" grpId="0" animBg="1"/>
      <p:bldP spid="421910" grpId="0" animBg="1"/>
      <p:bldP spid="421911" grpId="0" animBg="1"/>
      <p:bldP spid="421912" grpId="0"/>
      <p:bldP spid="421918" grpId="0" animBg="1"/>
      <p:bldP spid="421919" grpId="0" animBg="1"/>
      <p:bldP spid="421920" grpId="0"/>
      <p:bldP spid="421921" grpId="0" animBg="1"/>
      <p:bldP spid="421923" grpId="0" animBg="1"/>
      <p:bldP spid="4219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8964613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86463" y="3363913"/>
            <a:ext cx="3157537" cy="2235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b="1"/>
              <a:t>1. UK &amp; Ireland</a:t>
            </a:r>
            <a:br>
              <a:rPr lang="de-DE" sz="2000" b="1"/>
            </a:br>
            <a:r>
              <a:rPr lang="de-DE" sz="2000" b="1"/>
              <a:t>2. Nordic countries</a:t>
            </a:r>
            <a:br>
              <a:rPr lang="de-DE" sz="2000" b="1"/>
            </a:br>
            <a:r>
              <a:rPr lang="de-DE" sz="2000" b="1"/>
              <a:t>3. Iberian peninsula</a:t>
            </a:r>
          </a:p>
          <a:p>
            <a:pPr eaLnBrk="1" hangingPunct="1"/>
            <a:r>
              <a:rPr lang="de-DE" sz="2000" b="1"/>
              <a:t>4. Italy</a:t>
            </a:r>
          </a:p>
          <a:p>
            <a:pPr eaLnBrk="1" hangingPunct="1"/>
            <a:r>
              <a:rPr lang="de-DE" sz="2000" b="1"/>
              <a:t>5. Western Europe</a:t>
            </a:r>
          </a:p>
          <a:p>
            <a:pPr eaLnBrk="1" hangingPunct="1"/>
            <a:r>
              <a:rPr lang="de-DE" sz="2000" b="1"/>
              <a:t>6. Eastern Europe</a:t>
            </a:r>
          </a:p>
          <a:p>
            <a:pPr eaLnBrk="1" hangingPunct="1"/>
            <a:r>
              <a:rPr lang="de-DE" sz="2000" b="1"/>
              <a:t>7. South-Eastern Europe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716463" y="4516438"/>
            <a:ext cx="73025" cy="1008062"/>
          </a:xfrm>
          <a:prstGeom prst="line">
            <a:avLst/>
          </a:prstGeom>
          <a:noFill/>
          <a:ln w="349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964612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400" b="1"/>
              <a:t>EUROPEAN ELECTRICITY SUB-MARKETS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76825" y="4659313"/>
            <a:ext cx="361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6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48263" y="5811838"/>
            <a:ext cx="361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7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08400" y="4803775"/>
            <a:ext cx="3619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5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-252413" y="269875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>
                <a:solidFill>
                  <a:srgbClr val="FF0000"/>
                </a:solidFill>
              </a:rPr>
              <a:t>4 HOW PRICES </a:t>
            </a:r>
            <a:br>
              <a:rPr lang="de-DE" sz="4000" b="1">
                <a:solidFill>
                  <a:srgbClr val="FF0000"/>
                </a:solidFill>
              </a:rPr>
            </a:br>
            <a:r>
              <a:rPr lang="de-DE" sz="4000" b="1">
                <a:solidFill>
                  <a:srgbClr val="FF0000"/>
                </a:solidFill>
              </a:rPr>
              <a:t>DEVELOPED IN EUROPE </a:t>
            </a:r>
            <a:endParaRPr lang="de-DE" sz="4400">
              <a:solidFill>
                <a:schemeClr val="tx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16463" y="4441316"/>
            <a:ext cx="73025" cy="115779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8692" y="4418071"/>
            <a:ext cx="73025" cy="1157797"/>
          </a:xfrm>
          <a:prstGeom prst="line">
            <a:avLst/>
          </a:prstGeom>
          <a:ln w="476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196155"/>
            <a:ext cx="7559675" cy="858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SPOT MARKET PRICES IN EUROPE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2213"/>
            <a:ext cx="7806512" cy="56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9712" y="836712"/>
            <a:ext cx="7345114" cy="8618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altLang="en-US" sz="3200" b="1" dirty="0">
                <a:solidFill>
                  <a:srgbClr val="FF0000"/>
                </a:solidFill>
              </a:rPr>
              <a:t/>
            </a:r>
            <a:br>
              <a:rPr lang="de-DE" altLang="en-US" sz="3200" b="1" dirty="0">
                <a:solidFill>
                  <a:srgbClr val="FF0000"/>
                </a:solidFill>
              </a:rPr>
            </a:br>
            <a:r>
              <a:rPr lang="de-DE" altLang="en-US" sz="3200" b="1" dirty="0"/>
              <a:t>AT, DE, FR, CZ, PL </a:t>
            </a:r>
            <a:r>
              <a:rPr lang="de-DE" altLang="en-US" sz="3200" b="1" dirty="0">
                <a:sym typeface="Wingdings" pitchFamily="2" charset="2"/>
              </a:rPr>
              <a:t> </a:t>
            </a:r>
            <a:r>
              <a:rPr lang="de-DE" altLang="en-US" sz="3200" b="1" dirty="0" smtClean="0">
                <a:sym typeface="Wingdings" pitchFamily="2" charset="2"/>
              </a:rPr>
              <a:t/>
            </a:r>
            <a:br>
              <a:rPr lang="de-DE" altLang="en-US" sz="3200" b="1" dirty="0" smtClean="0">
                <a:sym typeface="Wingdings" pitchFamily="2" charset="2"/>
              </a:rPr>
            </a:br>
            <a:r>
              <a:rPr lang="de-DE" altLang="en-US" sz="3200" b="1" dirty="0" err="1" smtClean="0">
                <a:sym typeface="Wingdings" pitchFamily="2" charset="2"/>
              </a:rPr>
              <a:t>One</a:t>
            </a:r>
            <a:r>
              <a:rPr lang="de-DE" altLang="en-US" sz="3200" b="1" dirty="0" smtClean="0">
                <a:sym typeface="Wingdings" pitchFamily="2" charset="2"/>
              </a:rPr>
              <a:t> </a:t>
            </a:r>
            <a:r>
              <a:rPr lang="de-DE" altLang="en-US" sz="3200" b="1" dirty="0" err="1">
                <a:sym typeface="Wingdings" pitchFamily="2" charset="2"/>
              </a:rPr>
              <a:t>market</a:t>
            </a:r>
            <a:r>
              <a:rPr lang="de-DE" altLang="en-US" sz="3200" b="1" dirty="0">
                <a:sym typeface="Wingdings" pitchFamily="2" charset="2"/>
              </a:rPr>
              <a:t>! </a:t>
            </a:r>
            <a:endParaRPr lang="de-DE" altLang="en-US" sz="3200" b="1" dirty="0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6156325" y="1776413"/>
            <a:ext cx="1152525" cy="2303462"/>
          </a:xfrm>
          <a:prstGeom prst="straightConnector1">
            <a:avLst/>
          </a:prstGeom>
          <a:noFill/>
          <a:ln w="98425" algn="ctr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2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11188" y="618807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7833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2188" y="1692275"/>
            <a:ext cx="1066800" cy="44958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95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20788" y="31400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I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875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4305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4973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37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067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35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601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744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887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9545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72405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7259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3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353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2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5923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1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011988" y="6416675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n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487988" y="641667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. . . . . . .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3731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0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2211388" y="1692275"/>
            <a:ext cx="5029200" cy="33528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2211388" y="1844675"/>
            <a:ext cx="457200" cy="32004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2363788" y="1844675"/>
            <a:ext cx="1524000" cy="32004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2439988" y="1768475"/>
            <a:ext cx="2514600" cy="32766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762375" y="1628775"/>
            <a:ext cx="534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400" b="1"/>
              <a:t>Distribute investments to annuities </a:t>
            </a:r>
            <a:br>
              <a:rPr lang="de-DE" sz="2400" b="1"/>
            </a:br>
            <a:r>
              <a:rPr lang="de-DE" sz="2400" b="1"/>
              <a:t>(annual payback amounts)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522538" y="765175"/>
            <a:ext cx="35464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AT" sz="2800" b="1">
                <a:solidFill>
                  <a:srgbClr val="0000FF"/>
                </a:solidFill>
              </a:rPr>
              <a:t>ANNUITY METHOD</a:t>
            </a:r>
            <a:r>
              <a:rPr lang="de-AT" sz="4000" b="1">
                <a:solidFill>
                  <a:srgbClr val="0000FF"/>
                </a:solidFill>
              </a:rPr>
              <a:t> </a:t>
            </a:r>
            <a:endParaRPr lang="de-AT" sz="4000">
              <a:solidFill>
                <a:srgbClr val="0000FF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1779588" y="42863"/>
            <a:ext cx="50752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AT" sz="3600" b="1">
                <a:solidFill>
                  <a:srgbClr val="FF0000"/>
                </a:solidFill>
              </a:rPr>
              <a:t>5 ELECTRICITY </a:t>
            </a:r>
            <a:br>
              <a:rPr lang="de-AT" sz="3600" b="1">
                <a:solidFill>
                  <a:srgbClr val="FF0000"/>
                </a:solidFill>
              </a:rPr>
            </a:br>
            <a:r>
              <a:rPr lang="de-AT" sz="3600" b="1">
                <a:solidFill>
                  <a:srgbClr val="FF0000"/>
                </a:solidFill>
              </a:rPr>
              <a:t>GENERATION COSTS</a:t>
            </a:r>
            <a:r>
              <a:rPr lang="de-AT" sz="4000" b="1">
                <a:solidFill>
                  <a:srgbClr val="FF0000"/>
                </a:solidFill>
              </a:rPr>
              <a:t> </a:t>
            </a:r>
            <a:endParaRPr lang="de-A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generation</a:t>
            </a:r>
            <a:r>
              <a:rPr lang="de-AT" sz="3200" dirty="0"/>
              <a:t> </a:t>
            </a:r>
            <a:r>
              <a:rPr lang="de-AT" sz="3200" b="1" dirty="0" err="1">
                <a:solidFill>
                  <a:srgbClr val="FF0000"/>
                </a:solidFill>
              </a:rPr>
              <a:t>Conventional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2013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17240"/>
            <a:ext cx="7519681" cy="51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-26988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800" b="1">
                <a:solidFill>
                  <a:srgbClr val="FF0000"/>
                </a:solidFill>
              </a:rPr>
              <a:t>SURVEY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69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1. Introduction: Historical background </a:t>
            </a:r>
            <a:endParaRPr lang="de-DE" sz="4000" b="1">
              <a:solidFill>
                <a:srgbClr val="0000FF"/>
              </a:solidFill>
            </a:endParaRP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215900" y="3287713"/>
            <a:ext cx="8137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4. How prices developed in Europe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52561" y="4721225"/>
            <a:ext cx="820405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6. </a:t>
            </a:r>
            <a:r>
              <a:rPr lang="de-DE" sz="3600" b="1" dirty="0" err="1" smtClean="0">
                <a:solidFill>
                  <a:srgbClr val="0000FF"/>
                </a:solidFill>
              </a:rPr>
              <a:t>Recent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developments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of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nuclear</a:t>
            </a:r>
            <a:endParaRPr lang="de-DE" sz="3600" b="1" dirty="0">
              <a:solidFill>
                <a:srgbClr val="0000FF"/>
              </a:solidFill>
            </a:endParaRP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179388" y="174783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2. How prices come about (theory)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179388" y="2530475"/>
            <a:ext cx="91440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3. Environmental issues: CO2-prices</a:t>
            </a:r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252413" y="396398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5. Electricity generation costs 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258763" y="6056246"/>
            <a:ext cx="7343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8. </a:t>
            </a:r>
            <a:r>
              <a:rPr lang="de-DE" sz="3600" b="1" dirty="0">
                <a:solidFill>
                  <a:srgbClr val="0000FF"/>
                </a:solidFill>
              </a:rPr>
              <a:t>Conclusions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2561" y="5408174"/>
            <a:ext cx="7343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7. </a:t>
            </a:r>
            <a:r>
              <a:rPr lang="de-DE" sz="3600" b="1" dirty="0">
                <a:solidFill>
                  <a:srgbClr val="0000FF"/>
                </a:solidFill>
              </a:rPr>
              <a:t>The role of Renewables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utoUpdateAnimBg="0"/>
      <p:bldP spid="402438" grpId="0" autoUpdateAnimBg="0"/>
      <p:bldP spid="402440" grpId="0" autoUpdateAnimBg="0"/>
      <p:bldP spid="402444" grpId="0" autoUpdateAnimBg="0"/>
      <p:bldP spid="402445" grpId="0" autoUpdateAnimBg="0"/>
      <p:bldP spid="402447" grpId="0" autoUpdateAnimBg="0"/>
      <p:bldP spid="402448" grpId="0" autoUpdateAnimBg="0"/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06283" cy="5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3850" y="188913"/>
            <a:ext cx="7920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FUEL PRICES </a:t>
            </a:r>
            <a:r>
              <a:rPr lang="de-DE" sz="3600" b="1" dirty="0" smtClean="0">
                <a:solidFill>
                  <a:srgbClr val="FF0000"/>
                </a:solidFill>
              </a:rPr>
              <a:t>1999-2013</a:t>
            </a:r>
            <a:endParaRPr lang="de-DE" sz="4400" b="1" dirty="0">
              <a:solidFill>
                <a:srgbClr val="FF0000"/>
              </a:solidFill>
            </a:endParaRP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 flipH="1" flipV="1">
            <a:off x="6588125" y="4221086"/>
            <a:ext cx="1152226" cy="183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6467475" y="4405087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Natural Gas</a:t>
            </a: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 flipH="1" flipV="1">
            <a:off x="5618116" y="4797399"/>
            <a:ext cx="1258140" cy="5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6444208" y="530066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Hard coal</a:t>
            </a:r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 flipH="1">
            <a:off x="4751162" y="1740694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4435475" y="1373982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Gas/coal price ratio</a:t>
            </a:r>
          </a:p>
        </p:txBody>
      </p:sp>
    </p:spTree>
    <p:extLst>
      <p:ext uri="{BB962C8B-B14F-4D97-AF65-F5344CB8AC3E}">
        <p14:creationId xmlns:p14="http://schemas.microsoft.com/office/powerpoint/2010/main" val="6385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  <p:bldP spid="448517" grpId="0"/>
      <p:bldP spid="448518" grpId="0" animBg="1"/>
      <p:bldP spid="448519" grpId="0"/>
      <p:bldP spid="448520" grpId="0" animBg="1"/>
      <p:bldP spid="4485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528" y="1052513"/>
            <a:ext cx="84604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800" dirty="0">
                <a:solidFill>
                  <a:srgbClr val="0000FF"/>
                </a:solidFill>
              </a:rPr>
              <a:t>                         </a:t>
            </a:r>
            <a:r>
              <a:rPr lang="de-DE" sz="2800" dirty="0" smtClean="0">
                <a:solidFill>
                  <a:srgbClr val="0000FF"/>
                </a:solidFill>
              </a:rPr>
              <a:t>I </a:t>
            </a:r>
            <a:r>
              <a:rPr lang="de-DE" sz="2800" dirty="0">
                <a:solidFill>
                  <a:srgbClr val="0000FF"/>
                </a:solidFill>
                <a:sym typeface="Symbol" pitchFamily="18" charset="2"/>
              </a:rPr>
              <a:t> </a:t>
            </a:r>
            <a:r>
              <a:rPr lang="de-DE" sz="2800" dirty="0" smtClean="0">
                <a:solidFill>
                  <a:srgbClr val="0000FF"/>
                </a:solidFill>
                <a:sym typeface="Symbol" pitchFamily="18" charset="2"/>
              </a:rPr>
              <a:t>+C</a:t>
            </a:r>
            <a:r>
              <a:rPr lang="de-DE" sz="2400" baseline="-25000" dirty="0" smtClean="0">
                <a:solidFill>
                  <a:srgbClr val="0000FF"/>
                </a:solidFill>
                <a:sym typeface="Symbol" pitchFamily="18" charset="2"/>
              </a:rPr>
              <a:t>O&amp;M</a:t>
            </a:r>
            <a:r>
              <a:rPr lang="de-DE" sz="2800" dirty="0" smtClean="0">
                <a:solidFill>
                  <a:srgbClr val="0000FF"/>
                </a:solidFill>
                <a:sym typeface="Symbol" pitchFamily="18" charset="2"/>
              </a:rPr>
              <a:t>        p</a:t>
            </a:r>
            <a:r>
              <a:rPr lang="de-DE" sz="2800" baseline="-25000" dirty="0" smtClean="0">
                <a:solidFill>
                  <a:srgbClr val="0000FF"/>
                </a:solidFill>
                <a:sym typeface="Symbol" pitchFamily="18" charset="2"/>
              </a:rPr>
              <a:t>f          </a:t>
            </a:r>
            <a:r>
              <a:rPr lang="de-DE" sz="2800" dirty="0" smtClean="0">
                <a:solidFill>
                  <a:srgbClr val="0000FF"/>
                </a:solidFill>
              </a:rPr>
              <a:t>C</a:t>
            </a:r>
            <a:r>
              <a:rPr lang="de-DE" sz="2400" baseline="-25000" dirty="0" smtClean="0">
                <a:solidFill>
                  <a:srgbClr val="0000FF"/>
                </a:solidFill>
              </a:rPr>
              <a:t>CO2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>
                <a:solidFill>
                  <a:srgbClr val="0000FF"/>
                </a:solidFill>
              </a:rPr>
              <a:t>f</a:t>
            </a:r>
            <a:r>
              <a:rPr lang="de-DE" sz="2400" baseline="-25000" dirty="0">
                <a:solidFill>
                  <a:srgbClr val="0000FF"/>
                </a:solidFill>
              </a:rPr>
              <a:t>CO2</a:t>
            </a:r>
            <a:r>
              <a:rPr lang="de-DE" sz="2800" dirty="0" smtClean="0">
                <a:solidFill>
                  <a:srgbClr val="0000FF"/>
                </a:solidFill>
              </a:rPr>
              <a:t>     cent</a:t>
            </a:r>
            <a:r>
              <a:rPr lang="de-DE" sz="2800" baseline="-25000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de-DE" sz="2800" dirty="0">
                <a:solidFill>
                  <a:srgbClr val="0000FF"/>
                </a:solidFill>
              </a:rPr>
              <a:t/>
            </a:r>
            <a:br>
              <a:rPr lang="de-DE" sz="2800" dirty="0">
                <a:solidFill>
                  <a:srgbClr val="0000FF"/>
                </a:solidFill>
              </a:rPr>
            </a:br>
            <a:r>
              <a:rPr lang="de-DE" sz="2800" dirty="0">
                <a:solidFill>
                  <a:srgbClr val="0000FF"/>
                </a:solidFill>
              </a:rPr>
              <a:t>C =  C</a:t>
            </a:r>
            <a:r>
              <a:rPr lang="de-DE" sz="2800" baseline="-25000" dirty="0">
                <a:solidFill>
                  <a:srgbClr val="0000FF"/>
                </a:solidFill>
              </a:rPr>
              <a:t>F</a:t>
            </a:r>
            <a:r>
              <a:rPr lang="de-DE" sz="2800" dirty="0">
                <a:solidFill>
                  <a:srgbClr val="0000FF"/>
                </a:solidFill>
              </a:rPr>
              <a:t>  + C</a:t>
            </a:r>
            <a:r>
              <a:rPr lang="de-DE" sz="2800" baseline="-25000" dirty="0">
                <a:solidFill>
                  <a:srgbClr val="0000FF"/>
                </a:solidFill>
              </a:rPr>
              <a:t>V </a:t>
            </a:r>
            <a:r>
              <a:rPr lang="de-DE" sz="2800" dirty="0">
                <a:solidFill>
                  <a:srgbClr val="0000FF"/>
                </a:solidFill>
              </a:rPr>
              <a:t>=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———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—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+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——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+ ————   [——]   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de-DE" sz="2800" dirty="0">
                <a:solidFill>
                  <a:srgbClr val="0000FF"/>
                </a:solidFill>
                <a:cs typeface="Arial" charset="0"/>
              </a:rPr>
            </a:br>
            <a:r>
              <a:rPr lang="de-DE" sz="2800" dirty="0">
                <a:solidFill>
                  <a:srgbClr val="0000FF"/>
                </a:solidFill>
                <a:cs typeface="Arial" charset="0"/>
              </a:rPr>
              <a:t>                        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   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T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         H </a:t>
            </a:r>
            <a:r>
              <a:rPr lang="de-DE" sz="280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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                   kWh</a:t>
            </a:r>
            <a:endParaRPr lang="de-DE" sz="28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6876256" cy="8125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Costs of electricity generation</a:t>
            </a:r>
            <a:endParaRPr lang="de-AT" sz="36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3689" y="2276872"/>
            <a:ext cx="914514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/>
              <a:t>where:</a:t>
            </a:r>
          </a:p>
          <a:p>
            <a:r>
              <a:rPr lang="de-DE" sz="2200" dirty="0">
                <a:solidFill>
                  <a:srgbClr val="0000FF"/>
                </a:solidFill>
              </a:rPr>
              <a:t>C     …Total costs of electr. Generation (cent per kWh)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C</a:t>
            </a:r>
            <a:r>
              <a:rPr lang="de-DE" sz="2200" baseline="-25000" dirty="0">
                <a:solidFill>
                  <a:srgbClr val="0000FF"/>
                </a:solidFill>
              </a:rPr>
              <a:t>F    </a:t>
            </a:r>
            <a:r>
              <a:rPr lang="de-DE" sz="2200" dirty="0">
                <a:solidFill>
                  <a:srgbClr val="0000FF"/>
                </a:solidFill>
              </a:rPr>
              <a:t> …Fix costs (cent per kWh)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C</a:t>
            </a:r>
            <a:r>
              <a:rPr lang="de-DE" sz="2200" baseline="-25000" dirty="0">
                <a:solidFill>
                  <a:srgbClr val="0000FF"/>
                </a:solidFill>
              </a:rPr>
              <a:t>V</a:t>
            </a:r>
            <a:r>
              <a:rPr lang="de-DE" sz="2200" dirty="0">
                <a:solidFill>
                  <a:srgbClr val="0000FF"/>
                </a:solidFill>
              </a:rPr>
              <a:t>   … Variable costs (cent per kWh</a:t>
            </a:r>
            <a:r>
              <a:rPr lang="de-DE" sz="2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200" dirty="0" smtClean="0">
                <a:solidFill>
                  <a:srgbClr val="0000FF"/>
                </a:solidFill>
              </a:rPr>
              <a:t>C</a:t>
            </a:r>
            <a:r>
              <a:rPr lang="de-DE" sz="2200" baseline="-25000" dirty="0" smtClean="0">
                <a:solidFill>
                  <a:srgbClr val="0000FF"/>
                </a:solidFill>
              </a:rPr>
              <a:t>O&amp;M</a:t>
            </a:r>
            <a:r>
              <a:rPr lang="de-DE" sz="2200" dirty="0" smtClean="0">
                <a:solidFill>
                  <a:srgbClr val="0000FF"/>
                </a:solidFill>
              </a:rPr>
              <a:t>…Operation &amp; maintenance costs (EUR/kW)</a:t>
            </a:r>
            <a:endParaRPr lang="de-DE" sz="2200" dirty="0">
              <a:solidFill>
                <a:srgbClr val="0000FF"/>
              </a:solidFill>
            </a:endParaRPr>
          </a:p>
          <a:p>
            <a:r>
              <a:rPr lang="de-DE" sz="2200" dirty="0">
                <a:solidFill>
                  <a:srgbClr val="0000FF"/>
                </a:solidFill>
              </a:rPr>
              <a:t>I      ….Investment costs (EUR/kW)</a:t>
            </a:r>
          </a:p>
          <a:p>
            <a:pPr>
              <a:buFont typeface="Symbol" pitchFamily="18" charset="2"/>
              <a:buChar char="a"/>
            </a:pP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     … C.R.F. (Capital recovery factor, e.g. 0.1 for 15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years, 5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% WACC)</a:t>
            </a:r>
            <a:br>
              <a:rPr lang="de-DE" sz="22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T     ….Full load hours (hours per year)</a:t>
            </a:r>
            <a:br>
              <a:rPr lang="de-DE" sz="22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de-DE" sz="2200" baseline="-25000" dirty="0">
                <a:solidFill>
                  <a:srgbClr val="0000FF"/>
                </a:solidFill>
                <a:sym typeface="Symbol" pitchFamily="18" charset="2"/>
              </a:rPr>
              <a:t>f        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…Fuel price (cent/kg or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m³) </a:t>
            </a:r>
            <a:endParaRPr lang="de-DE" sz="22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de-DE" sz="2200" dirty="0">
                <a:solidFill>
                  <a:srgbClr val="0000FF"/>
                </a:solidFill>
              </a:rPr>
              <a:t>H     …Caloric heat content (e.g. 10 kWh per m³ for gas)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 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     …Efficiency of power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plant</a:t>
            </a:r>
          </a:p>
          <a:p>
            <a:pPr>
              <a:buFont typeface="Symbol" pitchFamily="18" charset="2"/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000" baseline="-25000" dirty="0" smtClean="0">
                <a:solidFill>
                  <a:srgbClr val="0000FF"/>
                </a:solidFill>
              </a:rPr>
              <a:t>CO2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…Price of CO2 (e.g. 5 EUR/ton Carbon)</a:t>
            </a:r>
          </a:p>
          <a:p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000" baseline="-25000" dirty="0" smtClean="0">
                <a:solidFill>
                  <a:srgbClr val="0000FF"/>
                </a:solidFill>
              </a:rPr>
              <a:t>CO2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… CO2-factor of fuel  (0.2 kg Carbon/kWh)</a:t>
            </a:r>
            <a:endParaRPr lang="de-DE" sz="22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de-DE" sz="2200" dirty="0">
              <a:solidFill>
                <a:srgbClr val="0000FF"/>
              </a:solidFill>
            </a:endParaRPr>
          </a:p>
          <a:p>
            <a:endParaRPr lang="de-DE" sz="2400" dirty="0">
              <a:solidFill>
                <a:srgbClr val="0000FF"/>
              </a:solidFill>
            </a:endParaRP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955" y="1700808"/>
            <a:ext cx="86441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>
                <a:solidFill>
                  <a:srgbClr val="0000FF"/>
                </a:solidFill>
              </a:rPr>
              <a:t>I      ….Investment costs = 600 EUR/kW </a:t>
            </a:r>
          </a:p>
          <a:p>
            <a:pPr>
              <a:buFont typeface="Symbol" pitchFamily="18" charset="2"/>
              <a:buChar char="a"/>
            </a:pP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    … C.R.F.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= 0.1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for 15 years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and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5% interest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rate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/>
            </a:r>
            <a:br>
              <a:rPr lang="de-DE" sz="24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T   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….Full load hours =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5000/1000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hours per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year</a:t>
            </a:r>
          </a:p>
          <a:p>
            <a:r>
              <a:rPr lang="de-DE" sz="2400" dirty="0">
                <a:solidFill>
                  <a:srgbClr val="0000FF"/>
                </a:solidFill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</a:rPr>
              <a:t>O&amp;M</a:t>
            </a:r>
            <a:r>
              <a:rPr lang="de-DE" sz="2400" dirty="0">
                <a:solidFill>
                  <a:srgbClr val="0000FF"/>
                </a:solidFill>
              </a:rPr>
              <a:t>…Operation &amp; maintenance </a:t>
            </a:r>
            <a:r>
              <a:rPr lang="de-DE" sz="2400" dirty="0" smtClean="0">
                <a:solidFill>
                  <a:srgbClr val="0000FF"/>
                </a:solidFill>
              </a:rPr>
              <a:t>costs = 20 EUR/kW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/>
            </a:r>
            <a:br>
              <a:rPr lang="de-DE" sz="24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de-DE" sz="2400" baseline="-25000" dirty="0">
                <a:solidFill>
                  <a:srgbClr val="0000FF"/>
                </a:solidFill>
                <a:sym typeface="Symbol" pitchFamily="18" charset="2"/>
              </a:rPr>
              <a:t>f      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…Fuel price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(e.g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.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25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cents/m³ natural gas) </a:t>
            </a:r>
          </a:p>
          <a:p>
            <a:pPr>
              <a:buFont typeface="Symbol" pitchFamily="18" charset="2"/>
              <a:buNone/>
            </a:pPr>
            <a:r>
              <a:rPr lang="de-DE" sz="2400" dirty="0">
                <a:solidFill>
                  <a:srgbClr val="0000FF"/>
                </a:solidFill>
              </a:rPr>
              <a:t>H     …Caloric heat content (e.g. 10 kWh per m³ for gas)</a:t>
            </a:r>
            <a:br>
              <a:rPr lang="de-DE" sz="2400" dirty="0">
                <a:solidFill>
                  <a:srgbClr val="0000FF"/>
                </a:solidFill>
              </a:rPr>
            </a:b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     …Efficiency of CCGT plant =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0.58</a:t>
            </a:r>
          </a:p>
          <a:p>
            <a:pPr>
              <a:buFont typeface="Symbol" pitchFamily="18" charset="2"/>
              <a:buNone/>
            </a:pPr>
            <a:r>
              <a:rPr lang="de-DE" sz="2400" dirty="0">
                <a:solidFill>
                  <a:srgbClr val="0000FF"/>
                </a:solidFill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</a:rPr>
              <a:t>CO2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…Price </a:t>
            </a:r>
            <a:r>
              <a:rPr lang="de-DE" sz="2400" dirty="0" err="1">
                <a:solidFill>
                  <a:srgbClr val="0000FF"/>
                </a:solidFill>
                <a:sym typeface="Symbol" pitchFamily="18" charset="2"/>
              </a:rPr>
              <a:t>of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CO2: 5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EUR/ton Carbon)</a:t>
            </a:r>
          </a:p>
          <a:p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baseline="-25000" dirty="0">
                <a:solidFill>
                  <a:srgbClr val="0000FF"/>
                </a:solidFill>
              </a:rPr>
              <a:t>CO2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 CO2-factor of fuel  (0.2 kg Carbon/kWh)</a:t>
            </a:r>
          </a:p>
          <a:p>
            <a:pPr>
              <a:buFont typeface="Symbol" pitchFamily="18" charset="2"/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750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1007"/>
            <a:ext cx="6912768" cy="535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</a:t>
            </a:r>
            <a:r>
              <a:rPr lang="de-AT" sz="3200" b="1" dirty="0" smtClean="0">
                <a:solidFill>
                  <a:srgbClr val="FF0000"/>
                </a:solidFill>
              </a:rPr>
              <a:t>2010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808"/>
            <a:ext cx="80645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</a:t>
            </a:r>
            <a:r>
              <a:rPr lang="de-AT" sz="3200" b="1" dirty="0" err="1">
                <a:solidFill>
                  <a:srgbClr val="FF0000"/>
                </a:solidFill>
              </a:rPr>
              <a:t>renewables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2013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7" y="1732657"/>
            <a:ext cx="8121863" cy="49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83525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180975" y="307975"/>
            <a:ext cx="957738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Generation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5669"/>
            <a:ext cx="8005973" cy="528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975" y="188640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Generation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</a:t>
            </a:r>
            <a:r>
              <a:rPr lang="de-AT" sz="3200" b="1" dirty="0" smtClean="0">
                <a:solidFill>
                  <a:srgbClr val="FF0000"/>
                </a:solidFill>
              </a:rPr>
              <a:t>2012</a:t>
            </a:r>
            <a:endParaRPr lang="de-AT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59832" y="1450524"/>
            <a:ext cx="0" cy="4426748"/>
          </a:xfrm>
          <a:prstGeom prst="line">
            <a:avLst/>
          </a:prstGeom>
          <a:ln w="603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19672" y="6021288"/>
            <a:ext cx="21602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2000" b="1" dirty="0" smtClean="0">
                <a:solidFill>
                  <a:srgbClr val="FF0000"/>
                </a:solidFill>
              </a:rPr>
              <a:t>Wholesale </a:t>
            </a:r>
            <a:br>
              <a:rPr lang="de-AT" sz="2000" b="1" dirty="0" smtClean="0">
                <a:solidFill>
                  <a:srgbClr val="FF0000"/>
                </a:solidFill>
              </a:rPr>
            </a:br>
            <a:r>
              <a:rPr lang="de-AT" sz="2000" b="1" dirty="0" smtClean="0">
                <a:solidFill>
                  <a:srgbClr val="FF0000"/>
                </a:solidFill>
              </a:rPr>
              <a:t>electricity price</a:t>
            </a:r>
            <a:endParaRPr lang="de-AT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60032" y="1450524"/>
            <a:ext cx="0" cy="4426748"/>
          </a:xfrm>
          <a:prstGeom prst="line">
            <a:avLst/>
          </a:prstGeom>
          <a:ln w="603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07905" y="6021288"/>
            <a:ext cx="21602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2000" b="1" dirty="0" smtClean="0">
                <a:solidFill>
                  <a:srgbClr val="0000FF"/>
                </a:solidFill>
              </a:rPr>
              <a:t>Household </a:t>
            </a:r>
            <a:br>
              <a:rPr lang="de-AT" sz="2000" b="1" dirty="0" smtClean="0">
                <a:solidFill>
                  <a:srgbClr val="0000FF"/>
                </a:solidFill>
              </a:rPr>
            </a:br>
            <a:r>
              <a:rPr lang="de-AT" sz="2000" b="1" dirty="0" smtClean="0">
                <a:solidFill>
                  <a:srgbClr val="0000FF"/>
                </a:solidFill>
              </a:rPr>
              <a:t>electricity price</a:t>
            </a:r>
            <a:endParaRPr lang="de-AT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850" y="69850"/>
            <a:ext cx="7920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>
                <a:solidFill>
                  <a:srgbClr val="FF0000"/>
                </a:solidFill>
              </a:rPr>
              <a:t>ELECTRICITY GENERATION COSTS 2005-2007</a:t>
            </a:r>
            <a:endParaRPr lang="de-DE" sz="4400" b="1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9175"/>
            <a:ext cx="86423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96975"/>
            <a:ext cx="4572000" cy="365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39863"/>
            <a:ext cx="4716462" cy="358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7950" y="115888"/>
            <a:ext cx="9180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4000" b="1">
                <a:solidFill>
                  <a:srgbClr val="FF0000"/>
                </a:solidFill>
              </a:rPr>
              <a:t>OUR LIFE: </a:t>
            </a:r>
            <a:br>
              <a:rPr lang="de-DE" altLang="en-US" sz="4000" b="1">
                <a:solidFill>
                  <a:srgbClr val="FF0000"/>
                </a:solidFill>
              </a:rPr>
            </a:br>
            <a:r>
              <a:rPr lang="de-DE" altLang="en-US" sz="4000" b="1">
                <a:solidFill>
                  <a:srgbClr val="FF0000"/>
                </a:solidFill>
              </a:rPr>
              <a:t>PERMANENTLY UNDER</a:t>
            </a:r>
            <a:endParaRPr lang="de-DE" altLang="en-US" sz="4000">
              <a:latin typeface="Times New Roman" pitchFamily="18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460375" y="4445000"/>
            <a:ext cx="8186738" cy="156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9600"/>
              <a:t>ELECTRICITY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950" y="5661025"/>
            <a:ext cx="9144000" cy="13112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 – THE universal technology for providing energy services  </a:t>
            </a:r>
          </a:p>
        </p:txBody>
      </p:sp>
    </p:spTree>
    <p:extLst>
      <p:ext uri="{BB962C8B-B14F-4D97-AF65-F5344CB8AC3E}">
        <p14:creationId xmlns:p14="http://schemas.microsoft.com/office/powerpoint/2010/main" val="1256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8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5273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4800" b="1" dirty="0">
                <a:solidFill>
                  <a:srgbClr val="FF0000"/>
                </a:solidFill>
              </a:rPr>
              <a:t>  </a:t>
            </a:r>
            <a:r>
              <a:rPr lang="en-GB" sz="4000" b="1" dirty="0" smtClean="0">
                <a:solidFill>
                  <a:srgbClr val="FF0000"/>
                </a:solidFill>
              </a:rPr>
              <a:t>6. RECENT DEVELOPMENT OF NUCLEAR COSTS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3118" y="2042845"/>
            <a:ext cx="9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de-AT" altLang="en-US" sz="32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>
                <a:solidFill>
                  <a:srgbClr val="0000FF"/>
                </a:solidFill>
              </a:rPr>
              <a:t>Olkiluoto-3 (Finland):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Construction started </a:t>
            </a:r>
            <a:r>
              <a:rPr lang="de-AT" altLang="en-US" sz="2400" b="1" dirty="0">
                <a:solidFill>
                  <a:srgbClr val="0000FF"/>
                </a:solidFill>
              </a:rPr>
              <a:t>in 2004,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now</a:t>
            </a:r>
            <a:br>
              <a:rPr lang="de-AT" altLang="en-US" sz="2400" b="1" dirty="0" smtClean="0">
                <a:solidFill>
                  <a:srgbClr val="0000FF"/>
                </a:solidFill>
              </a:rPr>
            </a:br>
            <a:r>
              <a:rPr lang="de-AT" altLang="en-US" sz="2400" b="1" dirty="0" smtClean="0">
                <a:solidFill>
                  <a:srgbClr val="0000FF"/>
                </a:solidFill>
              </a:rPr>
              <a:t>   </a:t>
            </a:r>
            <a:r>
              <a:rPr lang="de-AT" altLang="en-US" sz="2400" b="1" dirty="0">
                <a:solidFill>
                  <a:srgbClr val="0000FF"/>
                </a:solidFill>
              </a:rPr>
              <a:t>expected to be completed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2016 (originally: 2009); </a:t>
            </a:r>
            <a:r>
              <a:rPr lang="de-AT" altLang="en-US" sz="2400" b="1" dirty="0">
                <a:solidFill>
                  <a:srgbClr val="0000FF"/>
                </a:solidFill>
              </a:rPr>
              <a:t>1600 MW </a:t>
            </a:r>
            <a:endParaRPr lang="de-AT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890" y="3212976"/>
            <a:ext cx="885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de-AT" altLang="en-US" sz="32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>
                <a:solidFill>
                  <a:srgbClr val="0000FF"/>
                </a:solidFill>
              </a:rPr>
              <a:t>Flamanville-3 (France):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Construction started </a:t>
            </a:r>
            <a:r>
              <a:rPr lang="de-AT" altLang="en-US" sz="2400" b="1" dirty="0">
                <a:solidFill>
                  <a:srgbClr val="0000FF"/>
                </a:solidFill>
              </a:rPr>
              <a:t>in 2006,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now</a:t>
            </a:r>
            <a:br>
              <a:rPr lang="de-AT" altLang="en-US" sz="2400" b="1" dirty="0" smtClean="0">
                <a:solidFill>
                  <a:srgbClr val="0000FF"/>
                </a:solidFill>
              </a:rPr>
            </a:br>
            <a:r>
              <a:rPr lang="de-AT" altLang="en-US" sz="2400" b="1" dirty="0" smtClean="0">
                <a:solidFill>
                  <a:srgbClr val="0000FF"/>
                </a:solidFill>
              </a:rPr>
              <a:t>  </a:t>
            </a:r>
            <a:r>
              <a:rPr lang="de-AT" altLang="en-US" sz="2400" b="1" dirty="0">
                <a:solidFill>
                  <a:srgbClr val="0000FF"/>
                </a:solidFill>
              </a:rPr>
              <a:t>expected to be completed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2016 </a:t>
            </a:r>
            <a:r>
              <a:rPr lang="de-AT" altLang="en-US" sz="2400" b="1" dirty="0">
                <a:solidFill>
                  <a:srgbClr val="0000FF"/>
                </a:solidFill>
              </a:rPr>
              <a:t>(originally: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2011); </a:t>
            </a:r>
            <a:r>
              <a:rPr lang="de-AT" altLang="en-US" sz="2400" b="1" dirty="0">
                <a:solidFill>
                  <a:srgbClr val="0000FF"/>
                </a:solidFill>
              </a:rPr>
              <a:t>1600 MW </a:t>
            </a:r>
            <a:endParaRPr lang="de-AT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2863"/>
            <a:ext cx="7845335" cy="59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28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Construction times </a:t>
            </a:r>
            <a:endParaRPr lang="de-AT" sz="3600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699792" y="3788271"/>
            <a:ext cx="574675" cy="504825"/>
          </a:xfrm>
          <a:prstGeom prst="ellips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576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3131840" y="1268760"/>
            <a:ext cx="4248473" cy="2304256"/>
          </a:xfrm>
          <a:prstGeom prst="line">
            <a:avLst/>
          </a:prstGeom>
          <a:noFill/>
          <a:ln w="730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8120" y="0"/>
            <a:ext cx="828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 smtClean="0">
                <a:solidFill>
                  <a:srgbClr val="FF0000"/>
                </a:solidFill>
              </a:rPr>
              <a:t>Investment cost development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Olkiluoto 3 vs Flamanville 3 </a:t>
            </a:r>
            <a:endParaRPr lang="de-AT" sz="32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288320" y="1268760"/>
            <a:ext cx="3524039" cy="237626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00800" cy="5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5101" y="6127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„Total“ Cost </a:t>
            </a:r>
            <a:r>
              <a:rPr lang="de-AT" sz="3600" b="1" dirty="0">
                <a:solidFill>
                  <a:srgbClr val="FF0000"/>
                </a:solidFill>
              </a:rPr>
              <a:t>development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>
                <a:solidFill>
                  <a:srgbClr val="FF0000"/>
                </a:solidFill>
              </a:rPr>
              <a:t> Olkiluoto</a:t>
            </a:r>
            <a:endParaRPr lang="de-AT" sz="3600" dirty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 flipV="1">
            <a:off x="3275856" y="2241178"/>
            <a:ext cx="3095625" cy="93548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366758" y="1593106"/>
            <a:ext cx="1224855" cy="64807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0" y="6393437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insurance costs considered!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4816"/>
            <a:ext cx="8494316" cy="57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-6588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„Total“ Cost </a:t>
            </a:r>
            <a:r>
              <a:rPr lang="de-AT" sz="3600" b="1" dirty="0">
                <a:solidFill>
                  <a:srgbClr val="FF0000"/>
                </a:solidFill>
              </a:rPr>
              <a:t>development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>
                <a:solidFill>
                  <a:srgbClr val="FF0000"/>
                </a:solidFill>
              </a:rPr>
              <a:t>Flamanville-3</a:t>
            </a:r>
            <a:endParaRPr lang="de-AT" sz="3600" dirty="0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3995936" y="2830382"/>
            <a:ext cx="2088232" cy="2889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6058070" y="1876794"/>
            <a:ext cx="1051881" cy="95322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7109951" y="1587135"/>
            <a:ext cx="979873" cy="289659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5201" y="6423719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insurance costs considered!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58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-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altLang="en-US" sz="3600" b="1" dirty="0" smtClean="0">
                <a:solidFill>
                  <a:srgbClr val="FF0000"/>
                </a:solidFill>
              </a:rPr>
              <a:t>Costs </a:t>
            </a:r>
            <a:r>
              <a:rPr lang="de-AT" altLang="en-US" sz="3600" b="1" dirty="0">
                <a:solidFill>
                  <a:srgbClr val="FF0000"/>
                </a:solidFill>
              </a:rPr>
              <a:t>vs market</a:t>
            </a:r>
            <a:br>
              <a:rPr lang="de-AT" altLang="en-US" sz="3600" b="1" dirty="0">
                <a:solidFill>
                  <a:srgbClr val="FF0000"/>
                </a:solidFill>
              </a:rPr>
            </a:br>
            <a:r>
              <a:rPr lang="de-AT" altLang="en-US" sz="3600" b="1" dirty="0">
                <a:solidFill>
                  <a:srgbClr val="FF0000"/>
                </a:solidFill>
              </a:rPr>
              <a:t> prices </a:t>
            </a:r>
            <a:r>
              <a:rPr lang="de-AT" altLang="en-US" sz="3600" b="1" dirty="0" smtClean="0">
                <a:solidFill>
                  <a:srgbClr val="FF0000"/>
                </a:solidFill>
              </a:rPr>
              <a:t>in Nordic countries  </a:t>
            </a:r>
            <a:endParaRPr lang="de-AT" alt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12160" y="2996952"/>
            <a:ext cx="1903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b="1" dirty="0" smtClean="0">
                <a:solidFill>
                  <a:srgbClr val="0000FF"/>
                </a:solidFill>
              </a:rPr>
              <a:t>Electricity price</a:t>
            </a:r>
            <a:br>
              <a:rPr lang="de-DE" altLang="en-US" b="1" dirty="0" smtClean="0">
                <a:solidFill>
                  <a:srgbClr val="0000FF"/>
                </a:solidFill>
              </a:rPr>
            </a:br>
            <a:r>
              <a:rPr lang="de-DE" altLang="en-US" b="1" dirty="0" smtClean="0">
                <a:solidFill>
                  <a:srgbClr val="0000FF"/>
                </a:solidFill>
              </a:rPr>
              <a:t>NORDPOOL</a:t>
            </a:r>
            <a:endParaRPr lang="de-DE" altLang="en-US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46239" y="2420888"/>
            <a:ext cx="2674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/>
              <a:t>„Total“ </a:t>
            </a:r>
            <a:r>
              <a:rPr lang="de-DE" altLang="en-US" b="1" dirty="0"/>
              <a:t>costs Olkiluoto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97164" y="4718472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/>
              <a:t>Variable costs Olkiluoto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18701" y="4221088"/>
            <a:ext cx="4896544" cy="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15816" y="2070140"/>
            <a:ext cx="4896544" cy="1440160"/>
          </a:xfrm>
          <a:prstGeom prst="straightConnector1">
            <a:avLst/>
          </a:prstGeom>
          <a:ln w="349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19138"/>
            <a:ext cx="8407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-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altLang="en-US" sz="3600" b="1" dirty="0" smtClean="0">
                <a:solidFill>
                  <a:srgbClr val="FF0000"/>
                </a:solidFill>
              </a:rPr>
              <a:t>Costs </a:t>
            </a:r>
            <a:r>
              <a:rPr lang="de-AT" altLang="en-US" sz="3600" b="1" dirty="0">
                <a:solidFill>
                  <a:srgbClr val="FF0000"/>
                </a:solidFill>
              </a:rPr>
              <a:t>vs market</a:t>
            </a:r>
            <a:br>
              <a:rPr lang="de-AT" altLang="en-US" sz="3600" b="1" dirty="0">
                <a:solidFill>
                  <a:srgbClr val="FF0000"/>
                </a:solidFill>
              </a:rPr>
            </a:br>
            <a:r>
              <a:rPr lang="de-AT" altLang="en-US" sz="3600" b="1" dirty="0">
                <a:solidFill>
                  <a:srgbClr val="FF0000"/>
                </a:solidFill>
              </a:rPr>
              <a:t> prices </a:t>
            </a:r>
            <a:r>
              <a:rPr lang="de-AT" altLang="en-US" sz="3600" b="1" dirty="0" smtClean="0">
                <a:solidFill>
                  <a:srgbClr val="FF0000"/>
                </a:solidFill>
              </a:rPr>
              <a:t>in France</a:t>
            </a:r>
            <a:endParaRPr lang="de-AT" alt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43154" y="3274905"/>
            <a:ext cx="1903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b="1" dirty="0" smtClean="0">
                <a:solidFill>
                  <a:srgbClr val="FF0000"/>
                </a:solidFill>
              </a:rPr>
              <a:t>Electricity price</a:t>
            </a:r>
            <a:br>
              <a:rPr lang="de-DE" altLang="en-US" b="1" dirty="0" smtClean="0">
                <a:solidFill>
                  <a:srgbClr val="FF0000"/>
                </a:solidFill>
              </a:rPr>
            </a:br>
            <a:r>
              <a:rPr lang="de-DE" altLang="en-US" b="1" dirty="0" smtClean="0">
                <a:solidFill>
                  <a:srgbClr val="FF0000"/>
                </a:solidFill>
              </a:rPr>
              <a:t>FRANCE </a:t>
            </a:r>
            <a:endParaRPr lang="de-DE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27984" y="1340768"/>
            <a:ext cx="2931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/>
              <a:t>„Total“ </a:t>
            </a:r>
            <a:r>
              <a:rPr lang="de-DE" altLang="en-US" b="1" dirty="0"/>
              <a:t>costs </a:t>
            </a:r>
            <a:r>
              <a:rPr lang="de-DE" altLang="en-US" b="1" dirty="0" smtClean="0"/>
              <a:t>Flamanville</a:t>
            </a:r>
            <a:endParaRPr lang="de-DE" altLang="en-US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4077072"/>
            <a:ext cx="3121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/>
              <a:t>Variable costs </a:t>
            </a:r>
            <a:r>
              <a:rPr lang="de-DE" altLang="en-US" b="1" dirty="0" smtClean="0"/>
              <a:t>Flamanville </a:t>
            </a:r>
            <a:endParaRPr lang="de-DE" alt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6239" y="3283222"/>
            <a:ext cx="5214193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77079" y="1340768"/>
            <a:ext cx="4983353" cy="1774402"/>
          </a:xfrm>
          <a:prstGeom prst="straightConnector1">
            <a:avLst/>
          </a:prstGeom>
          <a:ln w="349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476375" y="1797050"/>
            <a:ext cx="6248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</a:t>
            </a:r>
            <a:r>
              <a:rPr lang="de-DE" sz="4400" b="1">
                <a:solidFill>
                  <a:srgbClr val="0000FF"/>
                </a:solidFill>
              </a:rPr>
              <a:t>CORE MOTIVATION:</a:t>
            </a:r>
            <a:endParaRPr lang="de-DE" sz="4000" b="1">
              <a:solidFill>
                <a:srgbClr val="0000FF"/>
              </a:solidFill>
            </a:endParaRP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900113" y="2662238"/>
            <a:ext cx="7391400" cy="17367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5400" b="1">
                <a:solidFill>
                  <a:srgbClr val="FF0000"/>
                </a:solidFill>
              </a:rPr>
              <a:t>Policy targets for an INCREASE of RES-E! </a:t>
            </a:r>
            <a:endParaRPr lang="de-DE" sz="5400">
              <a:latin typeface="Times New Roman" pitchFamily="18" charset="0"/>
            </a:endParaRP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141288" y="4533900"/>
            <a:ext cx="85344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>
                <a:solidFill>
                  <a:srgbClr val="FF0000"/>
                </a:solidFill>
              </a:rPr>
              <a:t> </a:t>
            </a:r>
            <a:r>
              <a:rPr lang="de-DE" sz="3600" b="1"/>
              <a:t>e.g. 2020/20/20/20 targets</a:t>
            </a:r>
          </a:p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33CC33"/>
                </a:solidFill>
              </a:rPr>
              <a:t>RES-E directive: increase share of RES-E from 12% 1997 to 22% in 2010)</a:t>
            </a:r>
            <a:endParaRPr lang="de-DE" sz="44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-209550" y="-100013"/>
            <a:ext cx="8915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3600" b="1" dirty="0" smtClean="0">
                <a:solidFill>
                  <a:srgbClr val="FF0000"/>
                </a:solidFill>
              </a:rPr>
              <a:t>7. </a:t>
            </a:r>
            <a:r>
              <a:rPr lang="de-DE" sz="3600" b="1" dirty="0">
                <a:solidFill>
                  <a:srgbClr val="FF0000"/>
                </a:solidFill>
              </a:rPr>
              <a:t>THE ROLE OF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</a:rPr>
              <a:t>RENEWABLES</a:t>
            </a:r>
            <a:endParaRPr lang="de-DE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  <p:bldP spid="456708" grpId="0" animBg="1" autoUpdateAnimBg="0"/>
      <p:bldP spid="45670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979613" y="333375"/>
            <a:ext cx="5324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RES targets for 2020:</a:t>
            </a:r>
            <a:endParaRPr lang="de-DE" sz="4000">
              <a:solidFill>
                <a:srgbClr val="FF0000"/>
              </a:solidFill>
            </a:endParaRPr>
          </a:p>
          <a:p>
            <a:pPr eaLnBrk="0" hangingPunct="0"/>
            <a:endParaRPr lang="de-DE" sz="400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54864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787900" y="5511800"/>
            <a:ext cx="4129088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0" algn="l"/>
              </a:tabLst>
            </a:pPr>
            <a:r>
              <a:rPr lang="en-GB" altLang="zh-CN" sz="1200">
                <a:ea typeface="SimSun" pitchFamily="2" charset="-122"/>
              </a:rPr>
              <a:t>Source: Based on European Commission (COM(2008) 19)</a:t>
            </a:r>
            <a:endParaRPr lang="en-GB" altLang="zh-CN">
              <a:ea typeface="SimSun" pitchFamily="2" charset="-122"/>
            </a:endParaRP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5508625" y="6092825"/>
            <a:ext cx="649288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4" name="Line 6"/>
          <p:cNvSpPr>
            <a:spLocks noChangeShapeType="1"/>
          </p:cNvSpPr>
          <p:nvPr/>
        </p:nvSpPr>
        <p:spPr bwMode="auto">
          <a:xfrm>
            <a:off x="4284663" y="2133600"/>
            <a:ext cx="719137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3348038" y="2420938"/>
            <a:ext cx="360362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34" grpId="0" animBg="1"/>
      <p:bldP spid="4577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27138"/>
            <a:ext cx="91567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187450" y="3536950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FF0000"/>
                </a:solidFill>
              </a:rPr>
              <a:t>1997: 1 %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483225" y="1576388"/>
            <a:ext cx="1825625" cy="522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FF0000"/>
                </a:solidFill>
              </a:rPr>
              <a:t>2010: 9 %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3132138" y="3860800"/>
            <a:ext cx="504825" cy="10810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V="1">
            <a:off x="7308850" y="1576388"/>
            <a:ext cx="1439863" cy="2603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3402"/>
            <a:ext cx="77771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sz="3200" b="1" i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EU-27: Electricity generation</a:t>
            </a:r>
            <a:br>
              <a:rPr lang="de-DE" sz="3200" b="1" i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</a:br>
            <a:r>
              <a:rPr lang="de-DE" sz="3200" b="1" i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from „new“ RES </a:t>
            </a:r>
            <a:endParaRPr lang="de-DE" sz="3200" b="1" i="1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653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5" grpId="0" animBg="1"/>
      <p:bldP spid="215046" grpId="0" animBg="1"/>
      <p:bldP spid="2150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47625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>
                <a:solidFill>
                  <a:srgbClr val="FF0000"/>
                </a:solidFill>
              </a:rPr>
              <a:t>1. INTRODUCTION:</a:t>
            </a:r>
            <a:br>
              <a:rPr lang="de-DE" sz="4400" b="1">
                <a:solidFill>
                  <a:srgbClr val="FF0000"/>
                </a:solidFill>
              </a:rPr>
            </a:br>
            <a:r>
              <a:rPr lang="de-DE" sz="4400" b="1">
                <a:solidFill>
                  <a:srgbClr val="FF0000"/>
                </a:solidFill>
              </a:rPr>
              <a:t>CORE OBJECTIVE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323850" y="1989138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How to provide access to electricity „optimal“ from societies point-of-view? </a:t>
            </a:r>
          </a:p>
        </p:txBody>
      </p: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323850" y="3500438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What is the optimal political „structure“? Private, price (de-)regulation ….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4868863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How to bring about a transformation to a sustainable energy system?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1" grpId="0"/>
      <p:bldP spid="43418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975" y="188640"/>
            <a:ext cx="957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>
                <a:solidFill>
                  <a:srgbClr val="FF0000"/>
                </a:solidFill>
              </a:rPr>
              <a:t>Development of </a:t>
            </a:r>
            <a:br>
              <a:rPr lang="de-AT" sz="3200" b="1" dirty="0">
                <a:solidFill>
                  <a:srgbClr val="FF0000"/>
                </a:solidFill>
              </a:rPr>
            </a:br>
            <a:r>
              <a:rPr lang="de-AT" sz="3200" b="1" dirty="0">
                <a:solidFill>
                  <a:srgbClr val="FF0000"/>
                </a:solidFill>
              </a:rPr>
              <a:t>PV generation </a:t>
            </a:r>
            <a:r>
              <a:rPr lang="de-AT" sz="3200" b="1" dirty="0" smtClean="0">
                <a:solidFill>
                  <a:srgbClr val="FF0000"/>
                </a:solidFill>
              </a:rPr>
              <a:t>costs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5858"/>
            <a:ext cx="6249330" cy="550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903"/>
            <a:ext cx="7416824" cy="549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88024" y="2348880"/>
            <a:ext cx="0" cy="324036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0072" y="498447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Grid parity !</a:t>
            </a:r>
            <a:endParaRPr lang="en-US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442314" y="335558"/>
            <a:ext cx="957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>
                <a:solidFill>
                  <a:srgbClr val="FF0000"/>
                </a:solidFill>
              </a:rPr>
              <a:t>Development </a:t>
            </a:r>
            <a:r>
              <a:rPr lang="de-AT" sz="3200" b="1" dirty="0" smtClean="0">
                <a:solidFill>
                  <a:srgbClr val="FF0000"/>
                </a:solidFill>
              </a:rPr>
              <a:t>of PV generation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 costs vs household electricity prices </a:t>
            </a:r>
            <a:endParaRPr lang="de-A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115888"/>
            <a:ext cx="8915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 dirty="0" smtClean="0">
                <a:solidFill>
                  <a:srgbClr val="FF0000"/>
                </a:solidFill>
              </a:rPr>
              <a:t>8. </a:t>
            </a:r>
            <a:r>
              <a:rPr lang="de-DE" sz="4400" b="1" dirty="0">
                <a:solidFill>
                  <a:srgbClr val="FF0000"/>
                </a:solidFill>
              </a:rPr>
              <a:t>CONCLUSIONS: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2" y="1196975"/>
            <a:ext cx="849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Markets are in a period of transition </a:t>
            </a:r>
            <a:br>
              <a:rPr lang="de-AT" sz="3200" b="1" dirty="0" smtClean="0">
                <a:solidFill>
                  <a:srgbClr val="0000FF"/>
                </a:solidFill>
              </a:rPr>
            </a:br>
            <a:r>
              <a:rPr lang="de-AT" sz="3200" b="1" dirty="0" smtClean="0">
                <a:solidFill>
                  <a:srgbClr val="0000FF"/>
                </a:solidFill>
              </a:rPr>
              <a:t>                                     towards volatility;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2" y="2636912"/>
            <a:ext cx="849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Nuclear: long lead time, uncertain costs  </a:t>
            </a:r>
            <a:r>
              <a:rPr lang="de-AT" sz="3200" b="1" dirty="0" smtClean="0">
                <a:solidFill>
                  <a:srgbClr val="0000FF"/>
                </a:solidFill>
                <a:sym typeface="Wingdings" pitchFamily="2" charset="2"/>
              </a:rPr>
              <a:t> high promises, low fullfilments</a:t>
            </a:r>
            <a:r>
              <a:rPr lang="de-AT" sz="3200" b="1" dirty="0" smtClean="0">
                <a:solidFill>
                  <a:srgbClr val="0000FF"/>
                </a:solidFill>
              </a:rPr>
              <a:t>;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5790" y="4077072"/>
            <a:ext cx="8675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Renewables: next very interesting phase:</a:t>
            </a:r>
            <a:br>
              <a:rPr lang="de-AT" sz="3200" b="1" dirty="0" smtClean="0">
                <a:solidFill>
                  <a:srgbClr val="0000FF"/>
                </a:solidFill>
              </a:rPr>
            </a:br>
            <a:r>
              <a:rPr lang="de-AT" sz="3200" b="1" dirty="0" smtClean="0">
                <a:solidFill>
                  <a:srgbClr val="0000FF"/>
                </a:solidFill>
              </a:rPr>
              <a:t>   after PV-Grid parity! 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2816" y="5445224"/>
            <a:ext cx="8675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More </a:t>
            </a:r>
            <a:r>
              <a:rPr lang="de-AT" sz="3200" b="1" dirty="0" err="1" smtClean="0">
                <a:solidFill>
                  <a:srgbClr val="0000FF"/>
                </a:solidFill>
              </a:rPr>
              <a:t>details</a:t>
            </a:r>
            <a:r>
              <a:rPr lang="de-AT" sz="3200" b="1" dirty="0" smtClean="0">
                <a:solidFill>
                  <a:srgbClr val="0000FF"/>
                </a:solidFill>
              </a:rPr>
              <a:t>: Summer </a:t>
            </a:r>
            <a:r>
              <a:rPr lang="de-AT" sz="3200" b="1" dirty="0" err="1" smtClean="0">
                <a:solidFill>
                  <a:srgbClr val="0000FF"/>
                </a:solidFill>
              </a:rPr>
              <a:t>school</a:t>
            </a:r>
            <a:endParaRPr lang="de-AT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09" y="1415218"/>
            <a:ext cx="90268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solidFill>
                  <a:srgbClr val="0000FF"/>
                </a:solidFill>
              </a:rPr>
              <a:t>5000 h/</a:t>
            </a:r>
            <a:r>
              <a:rPr lang="de-DE" sz="3200" dirty="0" err="1" smtClean="0">
                <a:solidFill>
                  <a:srgbClr val="0000FF"/>
                </a:solidFill>
              </a:rPr>
              <a:t>yr</a:t>
            </a:r>
            <a:r>
              <a:rPr lang="de-DE" sz="3200" dirty="0" smtClean="0">
                <a:solidFill>
                  <a:srgbClr val="0000FF"/>
                </a:solidFill>
              </a:rPr>
              <a:t>:</a:t>
            </a:r>
          </a:p>
          <a:p>
            <a:endParaRPr lang="de-DE" sz="3200" dirty="0" smtClean="0">
              <a:solidFill>
                <a:srgbClr val="0000FF"/>
              </a:solidFill>
            </a:endParaRPr>
          </a:p>
          <a:p>
            <a:r>
              <a:rPr lang="de-DE" sz="3200" dirty="0" smtClean="0">
                <a:solidFill>
                  <a:srgbClr val="0000FF"/>
                </a:solidFill>
              </a:rPr>
              <a:t>C </a:t>
            </a:r>
            <a:r>
              <a:rPr lang="de-DE" sz="3200" dirty="0">
                <a:solidFill>
                  <a:srgbClr val="0000FF"/>
                </a:solidFill>
              </a:rPr>
              <a:t>= 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1.20 + 0.40 + 4.31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0.17 = 6.08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cent/kWh</a:t>
            </a:r>
            <a:r>
              <a:rPr lang="de-DE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2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09" y="3573016"/>
            <a:ext cx="87992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solidFill>
                  <a:srgbClr val="0000FF"/>
                </a:solidFill>
              </a:rPr>
              <a:t>1000 h/</a:t>
            </a:r>
            <a:r>
              <a:rPr lang="de-DE" sz="3200" dirty="0" err="1" smtClean="0">
                <a:solidFill>
                  <a:srgbClr val="0000FF"/>
                </a:solidFill>
              </a:rPr>
              <a:t>yr</a:t>
            </a:r>
            <a:r>
              <a:rPr lang="de-DE" sz="3200" dirty="0" smtClean="0">
                <a:solidFill>
                  <a:srgbClr val="0000FF"/>
                </a:solidFill>
              </a:rPr>
              <a:t>:</a:t>
            </a:r>
          </a:p>
          <a:p>
            <a:endParaRPr lang="de-DE" sz="3200" dirty="0" smtClean="0">
              <a:solidFill>
                <a:srgbClr val="0000FF"/>
              </a:solidFill>
            </a:endParaRPr>
          </a:p>
          <a:p>
            <a:r>
              <a:rPr lang="de-DE" sz="3200" dirty="0" smtClean="0">
                <a:solidFill>
                  <a:srgbClr val="0000FF"/>
                </a:solidFill>
              </a:rPr>
              <a:t>C </a:t>
            </a:r>
            <a:r>
              <a:rPr lang="de-DE" sz="3200" dirty="0">
                <a:solidFill>
                  <a:srgbClr val="0000FF"/>
                </a:solidFill>
              </a:rPr>
              <a:t>= 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6.0 + 2.0 + 4.31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0.17 = 12.48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cent/kWh</a:t>
            </a:r>
            <a:r>
              <a:rPr lang="de-DE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2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4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2988" y="0"/>
            <a:ext cx="6659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>
                <a:solidFill>
                  <a:srgbClr val="FF0000"/>
                </a:solidFill>
              </a:rPr>
              <a:t>THE EU-DIRECTIVE(S) 1 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1052513"/>
            <a:ext cx="83883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The European Commission’s main expectation …. was the belief that</a:t>
            </a:r>
          </a:p>
          <a:p>
            <a:pPr algn="ctr"/>
            <a:r>
              <a:rPr lang="en-GB"/>
              <a:t> </a:t>
            </a:r>
            <a:r>
              <a:rPr lang="en-GB" sz="2800" b="1">
                <a:solidFill>
                  <a:srgbClr val="0000FF"/>
                </a:solidFill>
              </a:rPr>
              <a:t>“market forces [would]  produce a better allocation of resources and greater effectiveness in the supply of services”</a:t>
            </a:r>
            <a:r>
              <a:rPr lang="de-AT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90011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sz="3200" b="1">
                <a:solidFill>
                  <a:srgbClr val="0000FF"/>
                </a:solidFill>
              </a:rPr>
              <a:t>Intentions of the EC directive: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Competitive markets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       lower electricity prices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             more environmentally benign 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222375" y="4149725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1908175" y="4652963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2530475" y="5084763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auto">
          <a:xfrm>
            <a:off x="4439951" y="4191001"/>
            <a:ext cx="4044396" cy="1512168"/>
          </a:xfrm>
          <a:custGeom>
            <a:avLst/>
            <a:gdLst>
              <a:gd name="T0" fmla="*/ 0 w 1920"/>
              <a:gd name="T1" fmla="*/ 2147483647 h 1056"/>
              <a:gd name="T2" fmla="*/ 2147483647 w 1920"/>
              <a:gd name="T3" fmla="*/ 2147483647 h 1056"/>
              <a:gd name="T4" fmla="*/ 2147483647 w 1920"/>
              <a:gd name="T5" fmla="*/ 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336" y="240"/>
                </a:lnTo>
                <a:lnTo>
                  <a:pt x="1920" y="0"/>
                </a:lnTo>
              </a:path>
            </a:pathLst>
          </a:custGeom>
          <a:noFill/>
          <a:ln w="98425" cap="flat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743105" y="5775988"/>
            <a:ext cx="2441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Short-term </a:t>
            </a:r>
            <a:b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marginal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</a:rPr>
              <a:t>costs 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161363" y="4375246"/>
            <a:ext cx="2526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Long-term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de-DE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marginal costs 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72055" y="3775502"/>
            <a:ext cx="1474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Average </a:t>
            </a:r>
            <a:endParaRPr lang="de-DE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costs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 rot="-5400000">
            <a:off x="-1579422" y="3960169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Price, costs </a:t>
            </a:r>
            <a:r>
              <a:rPr lang="de-DE" b="1" dirty="0">
                <a:latin typeface="Arial" pitchFamily="34" charset="0"/>
              </a:rPr>
              <a:t>(</a:t>
            </a:r>
            <a:r>
              <a:rPr lang="de-DE" b="1" dirty="0" smtClean="0">
                <a:latin typeface="Arial" pitchFamily="34" charset="0"/>
              </a:rPr>
              <a:t>EUR/MWh</a:t>
            </a:r>
            <a:r>
              <a:rPr lang="de-DE" b="1" dirty="0">
                <a:latin typeface="Arial" pitchFamily="34" charset="0"/>
              </a:rPr>
              <a:t>)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35747" y="672656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109141" y="6495727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time 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V="1">
            <a:off x="635747" y="950640"/>
            <a:ext cx="0" cy="577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5" name="Freeform 11"/>
          <p:cNvSpPr>
            <a:spLocks/>
          </p:cNvSpPr>
          <p:nvPr/>
        </p:nvSpPr>
        <p:spPr bwMode="auto">
          <a:xfrm>
            <a:off x="5512547" y="2780995"/>
            <a:ext cx="3048000" cy="2944079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4793211" y="2751153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Strategic prices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41600" y="1886744"/>
            <a:ext cx="5718947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65490" y="1435827"/>
            <a:ext cx="1955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a</a:t>
            </a:r>
            <a:r>
              <a:rPr lang="de-DE" sz="1600" b="1" dirty="0" smtClean="0">
                <a:latin typeface="Arial" pitchFamily="34" charset="0"/>
              </a:rPr>
              <a:t>fter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5747" y="1886744"/>
            <a:ext cx="2205853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6768" y="1435827"/>
            <a:ext cx="21948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b</a:t>
            </a:r>
            <a:r>
              <a:rPr lang="de-DE" sz="1600" b="1" dirty="0" smtClean="0">
                <a:latin typeface="Arial" pitchFamily="34" charset="0"/>
              </a:rPr>
              <a:t>efore 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5747" y="4695056"/>
            <a:ext cx="7783286" cy="1051790"/>
          </a:xfrm>
          <a:custGeom>
            <a:avLst/>
            <a:gdLst>
              <a:gd name="connsiteX0" fmla="*/ 0 w 7783286"/>
              <a:gd name="connsiteY0" fmla="*/ 10886 h 859972"/>
              <a:gd name="connsiteX1" fmla="*/ 2155371 w 7783286"/>
              <a:gd name="connsiteY1" fmla="*/ 0 h 859972"/>
              <a:gd name="connsiteX2" fmla="*/ 2275114 w 7783286"/>
              <a:gd name="connsiteY2" fmla="*/ 859972 h 859972"/>
              <a:gd name="connsiteX3" fmla="*/ 7783286 w 7783286"/>
              <a:gd name="connsiteY3" fmla="*/ 859972 h 8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3286" h="859972">
                <a:moveTo>
                  <a:pt x="0" y="10886"/>
                </a:moveTo>
                <a:lnTo>
                  <a:pt x="2155371" y="0"/>
                </a:lnTo>
                <a:lnTo>
                  <a:pt x="2275114" y="859972"/>
                </a:lnTo>
                <a:lnTo>
                  <a:pt x="7783286" y="859972"/>
                </a:lnTo>
              </a:path>
            </a:pathLst>
          </a:custGeom>
          <a:noFill/>
          <a:ln w="857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468560" y="116632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2 HOW PRICES COME </a:t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>
                <a:solidFill>
                  <a:srgbClr val="FF0000"/>
                </a:solidFill>
              </a:rPr>
              <a:t>ABOUT (SOME THEORY) 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7" grpId="0" autoUpdateAnimBg="0"/>
      <p:bldP spid="395268" grpId="0" autoUpdateAnimBg="0"/>
      <p:bldP spid="395269" grpId="0" autoUpdateAnimBg="0"/>
      <p:bldP spid="395275" grpId="0" animBg="1"/>
      <p:bldP spid="395276" grpId="0" autoUpdateAnimBg="0"/>
      <p:bldP spid="20" grpId="0" autoUpdateAnimBg="0"/>
      <p:bldP spid="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50900" y="64785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850900" y="1846263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20749" y="33559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35850" y="64785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84150" y="5746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FF0000"/>
                </a:solidFill>
              </a:rPr>
              <a:t>THE </a:t>
            </a:r>
            <a:r>
              <a:rPr lang="de-DE" altLang="en-US" sz="4000" b="1" i="1">
                <a:solidFill>
                  <a:srgbClr val="FF0000"/>
                </a:solidFill>
              </a:rPr>
              <a:t>MERIT-ORDER</a:t>
            </a:r>
            <a:br>
              <a:rPr lang="de-DE" altLang="en-US" sz="4000" b="1" i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 CURVE OF SUPPLY  </a:t>
            </a:r>
            <a:r>
              <a:rPr lang="de-DE" altLang="en-US" sz="3600" b="1">
                <a:solidFill>
                  <a:srgbClr val="FF0000"/>
                </a:solidFill>
              </a:rPr>
              <a:t/>
            </a:r>
            <a:br>
              <a:rPr lang="de-DE" altLang="en-US" sz="3600" b="1">
                <a:solidFill>
                  <a:srgbClr val="FF0000"/>
                </a:solidFill>
              </a:rPr>
            </a:br>
            <a:endParaRPr lang="de-DE" altLang="en-US" sz="3600"/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7466013" y="2276475"/>
            <a:ext cx="1312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Coal (old)  </a:t>
            </a:r>
            <a:endParaRPr lang="de-DE" altLang="en-US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173413" y="5257800"/>
            <a:ext cx="979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279525" y="1266825"/>
            <a:ext cx="672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based on short-term marginal costs (MC)</a:t>
            </a:r>
          </a:p>
        </p:txBody>
      </p:sp>
      <p:sp>
        <p:nvSpPr>
          <p:cNvPr id="15370" name="Freeform 15"/>
          <p:cNvSpPr>
            <a:spLocks/>
          </p:cNvSpPr>
          <p:nvPr/>
        </p:nvSpPr>
        <p:spPr bwMode="auto">
          <a:xfrm>
            <a:off x="850900" y="1931194"/>
            <a:ext cx="6858000" cy="4462462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1011238" y="5886450"/>
            <a:ext cx="145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053138" y="3768725"/>
            <a:ext cx="206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Natural gas (new) </a:t>
            </a:r>
            <a:endParaRPr lang="de-DE" altLang="en-US"/>
          </a:p>
        </p:txBody>
      </p:sp>
      <p:sp>
        <p:nvSpPr>
          <p:cNvPr id="15373" name="Text Box 6"/>
          <p:cNvSpPr txBox="1">
            <a:spLocks noChangeArrowheads="1"/>
          </p:cNvSpPr>
          <p:nvPr/>
        </p:nvSpPr>
        <p:spPr bwMode="auto">
          <a:xfrm>
            <a:off x="3490913" y="3122613"/>
            <a:ext cx="2593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curve S: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marginal costs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23900" y="6405563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723900" y="1773238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-5400000">
            <a:off x="-1027112" y="51593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Costs,Price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812088" y="6488113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25663" y="4797425"/>
            <a:ext cx="12938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curve 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H="1">
            <a:off x="755650" y="4031117"/>
            <a:ext cx="43926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28600" y="3333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FF0000"/>
                </a:solidFill>
              </a:rPr>
              <a:t>BASIC PRINCIPLE OF </a:t>
            </a:r>
            <a:br>
              <a:rPr lang="de-DE" altLang="en-US" sz="3200" b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COMPETITION: </a:t>
            </a:r>
            <a:br>
              <a:rPr lang="de-DE" altLang="en-US" sz="3200" b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PRICE = MARGINAL COSTS</a:t>
            </a:r>
            <a:endParaRPr lang="de-DE" altLang="en-US"/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960438" y="4005263"/>
            <a:ext cx="385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Price  = „System“-marginal costs</a:t>
            </a:r>
            <a:endParaRPr lang="de-DE" altLang="en-US" sz="2000">
              <a:latin typeface="Times New Roman" pitchFamily="18" charset="0"/>
            </a:endParaRP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808038" y="5897563"/>
            <a:ext cx="145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5819775" y="3810000"/>
            <a:ext cx="20685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Natural gas (new) </a:t>
            </a:r>
            <a:endParaRPr lang="de-DE" altLang="en-US"/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7429500" y="2205038"/>
            <a:ext cx="1312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Coal (old)  </a:t>
            </a:r>
            <a:endParaRPr lang="de-DE" altLang="en-US"/>
          </a:p>
        </p:txBody>
      </p:sp>
      <p:sp>
        <p:nvSpPr>
          <p:cNvPr id="303122" name="Line 18"/>
          <p:cNvSpPr>
            <a:spLocks noChangeShapeType="1"/>
          </p:cNvSpPr>
          <p:nvPr/>
        </p:nvSpPr>
        <p:spPr bwMode="auto">
          <a:xfrm>
            <a:off x="4932363" y="1628775"/>
            <a:ext cx="1223962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3706813" y="5172075"/>
            <a:ext cx="97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3282950" y="1844675"/>
            <a:ext cx="2057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D</a:t>
            </a:r>
            <a:endParaRPr lang="de-DE" altLang="en-US" sz="3200" b="1" baseline="-25000"/>
          </a:p>
        </p:txBody>
      </p:sp>
      <p:sp>
        <p:nvSpPr>
          <p:cNvPr id="303127" name="Text Box 23"/>
          <p:cNvSpPr txBox="1">
            <a:spLocks noChangeArrowheads="1"/>
          </p:cNvSpPr>
          <p:nvPr/>
        </p:nvSpPr>
        <p:spPr bwMode="auto">
          <a:xfrm>
            <a:off x="179388" y="3357563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16401" name="Freeform 4"/>
          <p:cNvSpPr>
            <a:spLocks/>
          </p:cNvSpPr>
          <p:nvPr/>
        </p:nvSpPr>
        <p:spPr bwMode="auto">
          <a:xfrm>
            <a:off x="738188" y="1917278"/>
            <a:ext cx="6858000" cy="4464050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9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3" grpId="0" animBg="1"/>
      <p:bldP spid="303118" grpId="0"/>
      <p:bldP spid="303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204913" y="6019800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204913" y="1387475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 rot="-5400000">
            <a:off x="-552449" y="516572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Costs,Price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93100" y="610235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2339975" y="4365625"/>
            <a:ext cx="12938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curve 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5940425" y="908050"/>
            <a:ext cx="15351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</a:t>
            </a:r>
            <a:br>
              <a:rPr lang="de-DE" altLang="en-US" sz="2400" b="1"/>
            </a:br>
            <a:r>
              <a:rPr lang="de-DE" altLang="en-US" sz="2400" b="1"/>
              <a:t>D</a:t>
            </a:r>
            <a:r>
              <a:rPr lang="de-DE" altLang="en-US" sz="3200" b="1" baseline="-25000"/>
              <a:t>t2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1236663" y="3619500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1455738" y="3079750"/>
            <a:ext cx="385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Price  = „System“-marginal costs</a:t>
            </a:r>
            <a:endParaRPr lang="de-DE" altLang="en-US" sz="200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5413375" y="1243013"/>
            <a:ext cx="1223963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7308850" y="1266825"/>
            <a:ext cx="1223963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4284663" y="950913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</a:t>
            </a:r>
            <a:br>
              <a:rPr lang="de-DE" altLang="en-US" sz="2400" b="1"/>
            </a:br>
            <a:r>
              <a:rPr lang="de-DE" altLang="en-US" sz="2400" b="1"/>
              <a:t>D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606425" y="330517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1255713" y="1773238"/>
            <a:ext cx="6053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660400" y="14843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t2</a:t>
            </a:r>
          </a:p>
        </p:txBody>
      </p:sp>
      <p:sp>
        <p:nvSpPr>
          <p:cNvPr id="17424" name="Freeform 24"/>
          <p:cNvSpPr>
            <a:spLocks/>
          </p:cNvSpPr>
          <p:nvPr/>
        </p:nvSpPr>
        <p:spPr bwMode="auto">
          <a:xfrm>
            <a:off x="1190625" y="1486818"/>
            <a:ext cx="6523038" cy="4462462"/>
          </a:xfrm>
          <a:custGeom>
            <a:avLst/>
            <a:gdLst>
              <a:gd name="T0" fmla="*/ 0 w 6858000"/>
              <a:gd name="T1" fmla="*/ 4452257 h 4463143"/>
              <a:gd name="T2" fmla="*/ 1770438 w 6858000"/>
              <a:gd name="T3" fmla="*/ 4463143 h 4463143"/>
              <a:gd name="T4" fmla="*/ 1760084 w 6858000"/>
              <a:gd name="T5" fmla="*/ 3875314 h 4463143"/>
              <a:gd name="T6" fmla="*/ 4131022 w 6858000"/>
              <a:gd name="T7" fmla="*/ 3875314 h 4463143"/>
              <a:gd name="T8" fmla="*/ 4151728 w 6858000"/>
              <a:gd name="T9" fmla="*/ 2133600 h 4463143"/>
              <a:gd name="T10" fmla="*/ 4814349 w 6858000"/>
              <a:gd name="T11" fmla="*/ 2133600 h 4463143"/>
              <a:gd name="T12" fmla="*/ 4814349 w 6858000"/>
              <a:gd name="T13" fmla="*/ 1763485 h 4463143"/>
              <a:gd name="T14" fmla="*/ 5228487 w 6858000"/>
              <a:gd name="T15" fmla="*/ 1763485 h 4463143"/>
              <a:gd name="T16" fmla="*/ 5228487 w 6858000"/>
              <a:gd name="T17" fmla="*/ 1415143 h 4463143"/>
              <a:gd name="T18" fmla="*/ 5570149 w 6858000"/>
              <a:gd name="T19" fmla="*/ 1415143 h 4463143"/>
              <a:gd name="T20" fmla="*/ 5570149 w 6858000"/>
              <a:gd name="T21" fmla="*/ 1251857 h 4463143"/>
              <a:gd name="T22" fmla="*/ 5828986 w 6858000"/>
              <a:gd name="T23" fmla="*/ 1240971 h 4463143"/>
              <a:gd name="T24" fmla="*/ 5828986 w 6858000"/>
              <a:gd name="T25" fmla="*/ 881743 h 4463143"/>
              <a:gd name="T26" fmla="*/ 6160296 w 6858000"/>
              <a:gd name="T27" fmla="*/ 870857 h 4463143"/>
              <a:gd name="T28" fmla="*/ 6160296 w 6858000"/>
              <a:gd name="T29" fmla="*/ 283028 h 4463143"/>
              <a:gd name="T30" fmla="*/ 6522666 w 6858000"/>
              <a:gd name="T31" fmla="*/ 283028 h 4463143"/>
              <a:gd name="T32" fmla="*/ 6522666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1"/>
          <p:cNvSpPr>
            <a:spLocks noChangeArrowheads="1"/>
          </p:cNvSpPr>
          <p:nvPr/>
        </p:nvSpPr>
        <p:spPr bwMode="auto">
          <a:xfrm>
            <a:off x="-128587" y="1905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 dirty="0">
                <a:solidFill>
                  <a:srgbClr val="FF0000"/>
                </a:solidFill>
              </a:rPr>
              <a:t>BASIC PRINCIPLE OF COMPETITION: 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PRICE = MARGINAL COSTS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1211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28" grpId="0" animBg="1"/>
      <p:bldP spid="440333" grpId="0"/>
      <p:bldP spid="440337" grpId="0" animBg="1"/>
      <p:bldP spid="440339" grpId="0" animBg="1"/>
      <p:bldP spid="44034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18100</TotalTime>
  <Words>823</Words>
  <Application>Microsoft Office PowerPoint</Application>
  <PresentationFormat>Předvádění na obrazovce (4:3)</PresentationFormat>
  <Paragraphs>217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Standarddesign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Haas</dc:creator>
  <cp:lastModifiedBy>A</cp:lastModifiedBy>
  <cp:revision>173</cp:revision>
  <dcterms:created xsi:type="dcterms:W3CDTF">2004-01-22T15:17:53Z</dcterms:created>
  <dcterms:modified xsi:type="dcterms:W3CDTF">2014-02-04T07:54:52Z</dcterms:modified>
</cp:coreProperties>
</file>