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3"/>
  </p:notesMasterIdLst>
  <p:sldIdLst>
    <p:sldId id="258" r:id="rId2"/>
    <p:sldId id="260" r:id="rId3"/>
    <p:sldId id="295" r:id="rId4"/>
    <p:sldId id="297" r:id="rId5"/>
    <p:sldId id="298" r:id="rId6"/>
    <p:sldId id="299" r:id="rId7"/>
    <p:sldId id="300" r:id="rId8"/>
    <p:sldId id="301" r:id="rId9"/>
    <p:sldId id="310" r:id="rId10"/>
    <p:sldId id="311" r:id="rId11"/>
    <p:sldId id="313" r:id="rId12"/>
    <p:sldId id="312" r:id="rId13"/>
    <p:sldId id="302" r:id="rId14"/>
    <p:sldId id="305" r:id="rId15"/>
    <p:sldId id="306" r:id="rId16"/>
    <p:sldId id="307" r:id="rId17"/>
    <p:sldId id="308" r:id="rId18"/>
    <p:sldId id="309" r:id="rId19"/>
    <p:sldId id="303" r:id="rId20"/>
    <p:sldId id="304" r:id="rId21"/>
    <p:sldId id="29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810" y="-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DDC37-BD9C-4B97-A062-A85647E9AD68}" type="datetimeFigureOut">
              <a:rPr lang="ru-RU" smtClean="0"/>
              <a:pPr/>
              <a:t>25.06.2014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5BABA-2979-47CD-B6C6-1EDC1DE6C225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1411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term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distributed generation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refers to the production of electricity near the consumption place. The power plant in this case can serve a customer on-site or providing support to a distribution network, connected to the grid at distribution or transmission voltage levels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5BABA-2979-47CD-B6C6-1EDC1DE6C22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5120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5BABA-2979-47CD-B6C6-1EDC1DE6C22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902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5BABA-2979-47CD-B6C6-1EDC1DE6C225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8124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5BABA-2979-47CD-B6C6-1EDC1DE6C225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5083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3643-E891-4587-BD49-31859419BDDA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90067-8971-4B61-A987-C0E48F3C99CA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C5E4F-2150-45C5-816C-EEC52C03D27C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EDC4-63E1-40E6-AF65-B3711C195AE4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D2C-C1A6-4AEB-9D79-F4A207F053C3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E54D-7D92-4A48-A504-FD425B06803B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CC61-4126-4C25-A3FE-4D0592ECCF34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8340-FC5E-41D0-AE15-42C78821E01B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D3DD-4A1B-493E-80CB-8E841BC4C665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575A-FB81-4D2A-A8E3-B213BEC90C9B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F04D7-D155-4AB2-85FB-D1DC88C54EA4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41A6EA8-EEB8-465B-A498-994496140A54}" type="datetime1">
              <a:rPr lang="ru-RU" smtClean="0"/>
              <a:pPr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7F77AD2-CC8F-40FA-A25E-5E78D30C563B}" type="slidenum">
              <a:rPr lang="ru-RU" smtClean="0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6248" y="537321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dirty="0" err="1"/>
              <a:t>Oxana</a:t>
            </a:r>
            <a:r>
              <a:rPr lang="en-US" dirty="0"/>
              <a:t> </a:t>
            </a:r>
            <a:r>
              <a:rPr lang="en-US" dirty="0" err="1"/>
              <a:t>Demina</a:t>
            </a:r>
            <a:endParaRPr lang="ru-RU" dirty="0"/>
          </a:p>
          <a:p>
            <a:pPr algn="r"/>
            <a:r>
              <a:rPr lang="en-US" dirty="0" smtClean="0"/>
              <a:t>Sebastian </a:t>
            </a:r>
            <a:r>
              <a:rPr lang="en-US" dirty="0" err="1" smtClean="0"/>
              <a:t>Mosshammer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27144" y="1772816"/>
            <a:ext cx="8213343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i="1" dirty="0" smtClean="0">
                <a:solidFill>
                  <a:schemeClr val="tx1"/>
                </a:solidFill>
              </a:rPr>
              <a:t>DISTRIBUTED GENERATION IN AUSTRIA  AND CZECH REPUBLIC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4221" y="6206987"/>
            <a:ext cx="2899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Prague and Vienna, 2014</a:t>
            </a:r>
            <a:endParaRPr lang="ru-RU" dirty="0"/>
          </a:p>
        </p:txBody>
      </p:sp>
      <p:pic>
        <p:nvPicPr>
          <p:cNvPr id="5122" name="Picture 2" descr="http://www.greenbiz.com/sites/default/files/imagecache/wide_large/local-energy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614863"/>
            <a:ext cx="1669440" cy="125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Support </a:t>
            </a:r>
            <a:r>
              <a:rPr lang="de-DE" dirty="0" err="1" smtClean="0"/>
              <a:t>mechnism</a:t>
            </a:r>
            <a:r>
              <a:rPr lang="de-DE" dirty="0" smtClean="0"/>
              <a:t> </a:t>
            </a:r>
            <a:r>
              <a:rPr lang="de-DE" dirty="0" smtClean="0"/>
              <a:t>– The Ökostromgesetz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de-DE" sz="2600" dirty="0" err="1" smtClean="0"/>
              <a:t>Exists</a:t>
            </a:r>
            <a:r>
              <a:rPr lang="de-DE" sz="2600" dirty="0" smtClean="0"/>
              <a:t> </a:t>
            </a:r>
            <a:r>
              <a:rPr lang="de-DE" sz="2600" dirty="0" err="1" smtClean="0"/>
              <a:t>since</a:t>
            </a:r>
            <a:r>
              <a:rPr lang="de-DE" sz="2600" dirty="0" smtClean="0"/>
              <a:t> 2002, </a:t>
            </a:r>
            <a:r>
              <a:rPr lang="de-DE" sz="2600" dirty="0" err="1" smtClean="0"/>
              <a:t>few</a:t>
            </a:r>
            <a:r>
              <a:rPr lang="de-DE" sz="2600" dirty="0" smtClean="0"/>
              <a:t> </a:t>
            </a:r>
            <a:r>
              <a:rPr lang="de-DE" sz="2600" dirty="0" err="1" smtClean="0"/>
              <a:t>novels</a:t>
            </a:r>
            <a:endParaRPr lang="de-DE" sz="2600" dirty="0" smtClean="0"/>
          </a:p>
          <a:p>
            <a:pPr lvl="1"/>
            <a:r>
              <a:rPr lang="de-DE" sz="2600" dirty="0" smtClean="0"/>
              <a:t>Law </a:t>
            </a:r>
            <a:r>
              <a:rPr lang="de-DE" sz="2600" dirty="0" err="1" smtClean="0"/>
              <a:t>regulated</a:t>
            </a:r>
            <a:r>
              <a:rPr lang="de-DE" sz="2600" dirty="0" smtClean="0"/>
              <a:t> </a:t>
            </a:r>
            <a:r>
              <a:rPr lang="de-DE" sz="2600" dirty="0" err="1" smtClean="0"/>
              <a:t>compensation</a:t>
            </a:r>
            <a:r>
              <a:rPr lang="de-DE" sz="2600" dirty="0" smtClean="0"/>
              <a:t> </a:t>
            </a:r>
            <a:r>
              <a:rPr lang="de-DE" sz="2600" dirty="0" err="1" smtClean="0"/>
              <a:t>for</a:t>
            </a:r>
            <a:r>
              <a:rPr lang="de-DE" sz="2600" dirty="0" smtClean="0"/>
              <a:t> power </a:t>
            </a:r>
            <a:r>
              <a:rPr lang="de-DE" sz="2600" dirty="0" err="1" smtClean="0"/>
              <a:t>grid</a:t>
            </a:r>
            <a:r>
              <a:rPr lang="de-DE" sz="2600" dirty="0" smtClean="0"/>
              <a:t> </a:t>
            </a:r>
            <a:r>
              <a:rPr lang="de-DE" sz="2600" dirty="0" err="1" smtClean="0"/>
              <a:t>feeding</a:t>
            </a:r>
            <a:r>
              <a:rPr lang="de-DE" sz="2600" dirty="0" smtClean="0"/>
              <a:t> – </a:t>
            </a:r>
            <a:r>
              <a:rPr lang="de-DE" sz="2600" dirty="0" err="1" smtClean="0"/>
              <a:t>espec</a:t>
            </a:r>
            <a:r>
              <a:rPr lang="de-DE" sz="2600" dirty="0" smtClean="0"/>
              <a:t>. </a:t>
            </a:r>
            <a:r>
              <a:rPr lang="de-DE" sz="2600" dirty="0" err="1" smtClean="0"/>
              <a:t>for</a:t>
            </a:r>
            <a:r>
              <a:rPr lang="de-DE" sz="2600" dirty="0" smtClean="0"/>
              <a:t> </a:t>
            </a:r>
            <a:r>
              <a:rPr lang="de-DE" sz="2600" dirty="0" err="1" smtClean="0"/>
              <a:t>small</a:t>
            </a:r>
            <a:r>
              <a:rPr lang="de-DE" sz="2600" dirty="0" smtClean="0"/>
              <a:t> </a:t>
            </a:r>
            <a:r>
              <a:rPr lang="de-DE" sz="2600" dirty="0" err="1" smtClean="0"/>
              <a:t>producers</a:t>
            </a:r>
            <a:endParaRPr lang="de-DE" sz="2600" dirty="0" smtClean="0"/>
          </a:p>
          <a:p>
            <a:pPr lvl="1"/>
            <a:r>
              <a:rPr lang="de-DE" sz="2600" dirty="0" err="1" smtClean="0"/>
              <a:t>Guaranteed</a:t>
            </a:r>
            <a:r>
              <a:rPr lang="de-DE" sz="2600" dirty="0" smtClean="0"/>
              <a:t> </a:t>
            </a:r>
            <a:r>
              <a:rPr lang="de-DE" sz="2600" dirty="0" err="1" smtClean="0"/>
              <a:t>for</a:t>
            </a:r>
            <a:r>
              <a:rPr lang="de-DE" sz="2600" dirty="0" smtClean="0"/>
              <a:t> 13-15 y (</a:t>
            </a:r>
            <a:r>
              <a:rPr lang="de-DE" sz="2600" dirty="0" err="1" smtClean="0"/>
              <a:t>ress</a:t>
            </a:r>
            <a:r>
              <a:rPr lang="de-DE" sz="2600" dirty="0" smtClean="0"/>
              <a:t>. </a:t>
            </a:r>
            <a:r>
              <a:rPr lang="de-DE" sz="2600" dirty="0" err="1" smtClean="0"/>
              <a:t>dep</a:t>
            </a:r>
            <a:r>
              <a:rPr lang="de-DE" sz="2600" dirty="0" smtClean="0"/>
              <a:t> </a:t>
            </a:r>
            <a:r>
              <a:rPr lang="de-DE" sz="2600" dirty="0" err="1" smtClean="0"/>
              <a:t>or</a:t>
            </a:r>
            <a:r>
              <a:rPr lang="de-DE" sz="2600" dirty="0" smtClean="0"/>
              <a:t> </a:t>
            </a:r>
            <a:r>
              <a:rPr lang="de-DE" sz="2600" dirty="0" err="1" smtClean="0"/>
              <a:t>ind</a:t>
            </a:r>
            <a:r>
              <a:rPr lang="de-DE" sz="2600" dirty="0" smtClean="0"/>
              <a:t>.)</a:t>
            </a:r>
          </a:p>
          <a:p>
            <a:pPr lvl="1"/>
            <a:r>
              <a:rPr lang="de-DE" sz="2600" dirty="0" smtClean="0"/>
              <a:t>Investment </a:t>
            </a:r>
            <a:r>
              <a:rPr lang="de-DE" sz="2600" dirty="0" err="1" smtClean="0"/>
              <a:t>incentives</a:t>
            </a:r>
            <a:endParaRPr lang="de-DE" sz="2600" dirty="0" smtClean="0"/>
          </a:p>
          <a:p>
            <a:pPr lvl="1"/>
            <a:r>
              <a:rPr lang="de-DE" sz="2600" dirty="0" err="1" smtClean="0"/>
              <a:t>Novel</a:t>
            </a:r>
            <a:r>
              <a:rPr lang="de-DE" sz="2600" dirty="0" smtClean="0"/>
              <a:t> 2012: </a:t>
            </a:r>
            <a:r>
              <a:rPr lang="de-DE" sz="2600" dirty="0" err="1" smtClean="0"/>
              <a:t>increase</a:t>
            </a:r>
            <a:r>
              <a:rPr lang="de-DE" sz="2600" dirty="0" smtClean="0"/>
              <a:t> </a:t>
            </a:r>
            <a:r>
              <a:rPr lang="de-DE" sz="2600" dirty="0" err="1" smtClean="0"/>
              <a:t>of</a:t>
            </a:r>
            <a:r>
              <a:rPr lang="de-DE" sz="2600" dirty="0" smtClean="0"/>
              <a:t> </a:t>
            </a:r>
            <a:r>
              <a:rPr lang="de-DE" sz="2600" dirty="0" err="1" smtClean="0"/>
              <a:t>subsidies</a:t>
            </a:r>
            <a:r>
              <a:rPr lang="de-DE" sz="2600" dirty="0" smtClean="0"/>
              <a:t> </a:t>
            </a:r>
            <a:r>
              <a:rPr lang="de-DE" sz="2600" dirty="0" err="1" smtClean="0"/>
              <a:t>from</a:t>
            </a:r>
            <a:r>
              <a:rPr lang="de-DE" sz="2600" dirty="0" smtClean="0"/>
              <a:t> 21mln </a:t>
            </a:r>
            <a:r>
              <a:rPr lang="de-DE" sz="2600" dirty="0" err="1" smtClean="0"/>
              <a:t>to</a:t>
            </a:r>
            <a:r>
              <a:rPr lang="de-DE" sz="2600" dirty="0" smtClean="0"/>
              <a:t> 50 </a:t>
            </a:r>
            <a:r>
              <a:rPr lang="de-DE" sz="2600" dirty="0" err="1" smtClean="0"/>
              <a:t>mln</a:t>
            </a:r>
            <a:r>
              <a:rPr lang="de-DE" sz="2600" dirty="0" smtClean="0"/>
              <a:t> Euro per </a:t>
            </a:r>
            <a:r>
              <a:rPr lang="de-DE" sz="2600" dirty="0" err="1" smtClean="0"/>
              <a:t>year</a:t>
            </a:r>
            <a:endParaRPr lang="de-DE" sz="2600" u="sng" dirty="0" smtClean="0"/>
          </a:p>
          <a:p>
            <a:pPr lvl="1"/>
            <a:r>
              <a:rPr lang="de-DE" sz="2600" dirty="0" err="1" smtClean="0"/>
              <a:t>Amount</a:t>
            </a:r>
            <a:r>
              <a:rPr lang="de-DE" sz="2600" dirty="0" smtClean="0"/>
              <a:t> </a:t>
            </a:r>
            <a:r>
              <a:rPr lang="de-DE" sz="2600" dirty="0" err="1" smtClean="0"/>
              <a:t>of</a:t>
            </a:r>
            <a:r>
              <a:rPr lang="de-DE" sz="2600" dirty="0" smtClean="0"/>
              <a:t> </a:t>
            </a:r>
            <a:r>
              <a:rPr lang="de-DE" sz="2600" dirty="0" err="1" smtClean="0"/>
              <a:t>government-funded</a:t>
            </a:r>
            <a:r>
              <a:rPr lang="de-DE" sz="2600" dirty="0" smtClean="0"/>
              <a:t> power </a:t>
            </a:r>
            <a:r>
              <a:rPr lang="de-DE" sz="2600" dirty="0" err="1" smtClean="0"/>
              <a:t>stable</a:t>
            </a:r>
            <a:r>
              <a:rPr lang="de-DE" sz="2600" dirty="0" smtClean="0"/>
              <a:t> </a:t>
            </a:r>
            <a:r>
              <a:rPr lang="de-DE" sz="2600" dirty="0" err="1" smtClean="0"/>
              <a:t>since</a:t>
            </a:r>
            <a:r>
              <a:rPr lang="de-DE" sz="2600" dirty="0" smtClean="0"/>
              <a:t> 2004</a:t>
            </a:r>
          </a:p>
          <a:p>
            <a:pPr lvl="1"/>
            <a:r>
              <a:rPr lang="de-DE" sz="2600" dirty="0" smtClean="0"/>
              <a:t>Shares </a:t>
            </a:r>
            <a:r>
              <a:rPr lang="de-DE" sz="2600" dirty="0" err="1" smtClean="0"/>
              <a:t>are</a:t>
            </a:r>
            <a:r>
              <a:rPr lang="de-DE" sz="2600" dirty="0" smtClean="0"/>
              <a:t> </a:t>
            </a:r>
            <a:r>
              <a:rPr lang="de-DE" sz="2600" dirty="0" err="1" smtClean="0"/>
              <a:t>varying</a:t>
            </a:r>
            <a:r>
              <a:rPr lang="de-DE" sz="2600" dirty="0" smtClean="0"/>
              <a:t>, </a:t>
            </a:r>
            <a:r>
              <a:rPr lang="de-DE" sz="2600" dirty="0" err="1" smtClean="0"/>
              <a:t>hydro</a:t>
            </a:r>
            <a:r>
              <a:rPr lang="de-DE" sz="2600" dirty="0" smtClean="0"/>
              <a:t> </a:t>
            </a:r>
            <a:r>
              <a:rPr lang="de-DE" sz="2600" dirty="0" err="1" smtClean="0"/>
              <a:t>decreases</a:t>
            </a:r>
            <a:r>
              <a:rPr lang="de-DE" sz="2600" dirty="0" smtClean="0"/>
              <a:t> / </a:t>
            </a:r>
            <a:r>
              <a:rPr lang="de-DE" sz="2600" dirty="0" err="1" smtClean="0"/>
              <a:t>biomass,biogas,photovoltaic</a:t>
            </a:r>
            <a:endParaRPr lang="de-DE" sz="2600" dirty="0" smtClean="0"/>
          </a:p>
          <a:p>
            <a:pPr lvl="1">
              <a:buNone/>
            </a:pPr>
            <a:r>
              <a:rPr lang="de-DE" sz="2600" dirty="0" smtClean="0"/>
              <a:t>	(157% </a:t>
            </a:r>
            <a:r>
              <a:rPr lang="de-DE" sz="2600" dirty="0" err="1" smtClean="0"/>
              <a:t>from</a:t>
            </a:r>
            <a:r>
              <a:rPr lang="de-DE" sz="2600" dirty="0" smtClean="0"/>
              <a:t> 2011 </a:t>
            </a:r>
            <a:r>
              <a:rPr lang="de-DE" sz="2600" dirty="0" err="1" smtClean="0"/>
              <a:t>to</a:t>
            </a:r>
            <a:r>
              <a:rPr lang="de-DE" sz="2600" dirty="0" smtClean="0"/>
              <a:t> 2012) </a:t>
            </a:r>
            <a:r>
              <a:rPr lang="de-DE" sz="2600" dirty="0" err="1" smtClean="0"/>
              <a:t>increasing</a:t>
            </a:r>
            <a:endParaRPr lang="de-DE" sz="2600" dirty="0" smtClean="0"/>
          </a:p>
          <a:p>
            <a:pPr lvl="1"/>
            <a:r>
              <a:rPr lang="en-US" sz="2600" dirty="0" smtClean="0"/>
              <a:t>13512 contract-partners who received subsidies, 11056 were photovoltaic-facilities</a:t>
            </a:r>
          </a:p>
          <a:p>
            <a:pPr lvl="1"/>
            <a:r>
              <a:rPr lang="en-US" sz="2600" dirty="0" smtClean="0"/>
              <a:t>6152 </a:t>
            </a:r>
            <a:r>
              <a:rPr lang="en-US" sz="2600" dirty="0" err="1" smtClean="0"/>
              <a:t>GWh</a:t>
            </a:r>
            <a:r>
              <a:rPr lang="en-US" sz="2600" dirty="0" smtClean="0"/>
              <a:t> where fed in to the grid in 2012 from promoted facilities - : 2386 </a:t>
            </a:r>
            <a:r>
              <a:rPr lang="en-US" sz="2600" dirty="0" err="1" smtClean="0"/>
              <a:t>GWh</a:t>
            </a:r>
            <a:r>
              <a:rPr lang="en-US" sz="2600" dirty="0" smtClean="0"/>
              <a:t> wind, 1983 </a:t>
            </a:r>
            <a:r>
              <a:rPr lang="en-US" sz="2600" dirty="0" err="1" smtClean="0"/>
              <a:t>GWh</a:t>
            </a:r>
            <a:r>
              <a:rPr lang="en-US" sz="2600" dirty="0" smtClean="0"/>
              <a:t> solid biomass, 554 </a:t>
            </a:r>
            <a:r>
              <a:rPr lang="en-US" sz="2600" dirty="0" err="1" smtClean="0"/>
              <a:t>GWh</a:t>
            </a:r>
            <a:r>
              <a:rPr lang="en-US" sz="2600" dirty="0" smtClean="0"/>
              <a:t> biogas, 101 </a:t>
            </a:r>
            <a:r>
              <a:rPr lang="en-US" sz="2600" dirty="0" err="1" smtClean="0"/>
              <a:t>GWh</a:t>
            </a:r>
            <a:r>
              <a:rPr lang="en-US" sz="2600" dirty="0" smtClean="0"/>
              <a:t> photovoltaic</a:t>
            </a:r>
            <a:endParaRPr lang="de-DE" sz="2600" dirty="0" smtClean="0"/>
          </a:p>
          <a:p>
            <a:pPr lvl="1"/>
            <a:endParaRPr lang="de-DE" dirty="0" smtClean="0"/>
          </a:p>
          <a:p>
            <a:pPr lvl="1"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52460"/>
          </a:xfrm>
        </p:spPr>
        <p:txBody>
          <a:bodyPr>
            <a:normAutofit/>
          </a:bodyPr>
          <a:lstStyle/>
          <a:p>
            <a:r>
              <a:rPr lang="de-DE" sz="3600" dirty="0" smtClean="0"/>
              <a:t>Development </a:t>
            </a:r>
            <a:r>
              <a:rPr lang="de-DE" sz="3600" dirty="0" err="1" smtClean="0"/>
              <a:t>goals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2071702"/>
          </a:xfrm>
        </p:spPr>
        <p:txBody>
          <a:bodyPr>
            <a:normAutofit/>
          </a:bodyPr>
          <a:lstStyle/>
          <a:p>
            <a:r>
              <a:rPr lang="de-DE" sz="2000" dirty="0" err="1" smtClean="0"/>
              <a:t>Subsidies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particular</a:t>
            </a:r>
            <a:r>
              <a:rPr lang="de-DE" sz="2000" dirty="0" smtClean="0"/>
              <a:t> </a:t>
            </a:r>
            <a:r>
              <a:rPr lang="de-DE" sz="2000" dirty="0" err="1" smtClean="0"/>
              <a:t>technologies</a:t>
            </a:r>
            <a:endParaRPr lang="de-DE" sz="2000" dirty="0" smtClean="0"/>
          </a:p>
          <a:p>
            <a:r>
              <a:rPr lang="en-US" sz="2000" dirty="0" err="1" smtClean="0"/>
              <a:t>siginificant</a:t>
            </a:r>
            <a:r>
              <a:rPr lang="en-US" sz="2000" dirty="0" smtClean="0"/>
              <a:t> reliefs for low-income households and energy-intensive </a:t>
            </a:r>
            <a:r>
              <a:rPr lang="en-US" sz="2000" dirty="0" err="1" smtClean="0"/>
              <a:t>coperations</a:t>
            </a:r>
            <a:endParaRPr lang="en-US" sz="2000" dirty="0" smtClean="0"/>
          </a:p>
          <a:p>
            <a:r>
              <a:rPr lang="en-US" sz="2000" dirty="0" smtClean="0"/>
              <a:t>independency of nuclear power until 2015 and a share of 15% promoted production from the total electricity demand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714752"/>
            <a:ext cx="8487343" cy="245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Micro-Grids</a:t>
            </a:r>
            <a:r>
              <a:rPr lang="de-DE" dirty="0" smtClean="0"/>
              <a:t>: </a:t>
            </a:r>
            <a:r>
              <a:rPr lang="de-DE" dirty="0" err="1" smtClean="0"/>
              <a:t>Application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DG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482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dirty="0" smtClean="0"/>
              <a:t>	</a:t>
            </a:r>
            <a:r>
              <a:rPr lang="en-US" dirty="0" smtClean="0"/>
              <a:t>regenerative power generation systems are usually smaller generation systems</a:t>
            </a:r>
          </a:p>
          <a:p>
            <a:pPr>
              <a:buNone/>
            </a:pPr>
            <a:r>
              <a:rPr lang="en-US" dirty="0" smtClean="0"/>
              <a:t>	idea to create autonomous micro or mini-grids, in which production and consumption are predominantly in the same area. DG and micro-grids are highly linked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u="sng" dirty="0" smtClean="0"/>
              <a:t>Advantages:</a:t>
            </a:r>
            <a:r>
              <a:rPr lang="en-US" dirty="0" smtClean="0"/>
              <a:t> high share of RES, minimization of transport losses, </a:t>
            </a:r>
            <a:r>
              <a:rPr lang="en-US" dirty="0" err="1" smtClean="0"/>
              <a:t>safetiness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u="sng" dirty="0" smtClean="0"/>
              <a:t>Austria´s attempt: ADRES - Autonomous </a:t>
            </a:r>
            <a:r>
              <a:rPr lang="en-US" u="sng" dirty="0" err="1" smtClean="0"/>
              <a:t>Decentral</a:t>
            </a:r>
            <a:r>
              <a:rPr lang="en-US" u="sng" dirty="0" smtClean="0"/>
              <a:t> Regenerative Energy-System:</a:t>
            </a:r>
          </a:p>
          <a:p>
            <a:pPr>
              <a:buNone/>
            </a:pPr>
            <a:r>
              <a:rPr lang="en-US" dirty="0" smtClean="0"/>
              <a:t>	Data-Analysis of electricity consumption of households in Winter and Summer &gt; balance of energy-system (production – consumption) &gt; well planned mix of RES + storage size.</a:t>
            </a:r>
          </a:p>
          <a:p>
            <a:pPr>
              <a:buNone/>
            </a:pPr>
            <a:r>
              <a:rPr lang="en-US" dirty="0" smtClean="0"/>
              <a:t>	Showed that it is technically possible to create an autonomous micro-grid &gt; more efficiency + energy saving needed to work economically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Situation in Czech Republic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General data: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Member of UCTE;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national transmission system operator </a:t>
            </a:r>
            <a:r>
              <a:rPr lang="en-US" dirty="0" smtClean="0"/>
              <a:t>is ČEPS;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total installed capacity of power sources in CR is 20073 MV, the number of electricity generation license holders </a:t>
            </a:r>
            <a:r>
              <a:rPr lang="en-US" dirty="0" smtClean="0"/>
              <a:t>13301;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standardized voltage levels </a:t>
            </a:r>
            <a:r>
              <a:rPr lang="en-US" dirty="0" smtClean="0"/>
              <a:t>: LV </a:t>
            </a:r>
            <a:r>
              <a:rPr lang="en-US" dirty="0"/>
              <a:t>(up to 1000 </a:t>
            </a:r>
            <a:r>
              <a:rPr lang="en-US" dirty="0" smtClean="0"/>
              <a:t>V), HV </a:t>
            </a:r>
            <a:r>
              <a:rPr lang="en-US" dirty="0"/>
              <a:t>(1 kV – 52 kV) and </a:t>
            </a:r>
            <a:r>
              <a:rPr lang="en-US" dirty="0" smtClean="0"/>
              <a:t> </a:t>
            </a:r>
            <a:r>
              <a:rPr lang="en-US" dirty="0"/>
              <a:t>VHV(over 52 kV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422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i="1" dirty="0" smtClean="0"/>
              <a:t>Total </a:t>
            </a:r>
            <a:r>
              <a:rPr lang="cs-CZ" sz="2800" i="1" dirty="0"/>
              <a:t>gross electricity generation within the Czech power system according to individual power plant </a:t>
            </a:r>
            <a:r>
              <a:rPr lang="cs-CZ" sz="2800" i="1" dirty="0" smtClean="0"/>
              <a:t>type</a:t>
            </a:r>
            <a:r>
              <a:rPr lang="en-US" sz="2800" i="1" dirty="0" smtClean="0"/>
              <a:t>:</a:t>
            </a:r>
            <a:endParaRPr lang="ru-RU" sz="28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623" t="17967" r="34885" b="14426"/>
          <a:stretch>
            <a:fillRect/>
          </a:stretch>
        </p:blipFill>
        <p:spPr bwMode="auto">
          <a:xfrm>
            <a:off x="323528" y="1916832"/>
            <a:ext cx="4104456" cy="456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459567" y="1916832"/>
            <a:ext cx="4572000" cy="32624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Thermal Power Plant (</a:t>
            </a:r>
            <a:r>
              <a:rPr lang="cs-CZ" sz="1400" dirty="0" smtClean="0"/>
              <a:t>TPP)</a:t>
            </a:r>
            <a:endParaRPr lang="en-US" sz="1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Combined-Cycle </a:t>
            </a:r>
            <a:r>
              <a:rPr lang="cs-CZ" sz="1400" dirty="0"/>
              <a:t>Gas Turbine Power Plant (</a:t>
            </a:r>
            <a:r>
              <a:rPr lang="cs-CZ" sz="1400" dirty="0" smtClean="0"/>
              <a:t>CCGT)</a:t>
            </a:r>
            <a:endParaRPr lang="en-US" sz="1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Nuclear </a:t>
            </a:r>
            <a:r>
              <a:rPr lang="cs-CZ" sz="1400" dirty="0"/>
              <a:t>Power Plant (</a:t>
            </a:r>
            <a:r>
              <a:rPr lang="cs-CZ" sz="1400" dirty="0" smtClean="0"/>
              <a:t>NPP)</a:t>
            </a:r>
            <a:endParaRPr lang="en-US" sz="1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Hydro </a:t>
            </a:r>
            <a:r>
              <a:rPr lang="cs-CZ" sz="1400" dirty="0"/>
              <a:t>Power Plant (</a:t>
            </a:r>
            <a:r>
              <a:rPr lang="cs-CZ" sz="1400" dirty="0" smtClean="0"/>
              <a:t>HPP)</a:t>
            </a:r>
            <a:endParaRPr lang="en-US" sz="1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Pumped-Storage </a:t>
            </a:r>
            <a:r>
              <a:rPr lang="cs-CZ" sz="1400" dirty="0"/>
              <a:t>Plant (</a:t>
            </a:r>
            <a:r>
              <a:rPr lang="cs-CZ" sz="1400" dirty="0" smtClean="0"/>
              <a:t>PsPP)</a:t>
            </a:r>
            <a:endParaRPr lang="en-US" sz="1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Alternative </a:t>
            </a:r>
            <a:r>
              <a:rPr lang="cs-CZ" sz="1400" dirty="0"/>
              <a:t>Power Plant (</a:t>
            </a:r>
            <a:r>
              <a:rPr lang="cs-CZ" sz="1400" dirty="0" smtClean="0"/>
              <a:t>AltPP)</a:t>
            </a:r>
            <a:endParaRPr lang="en-US" sz="1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Autoproducer </a:t>
            </a:r>
            <a:r>
              <a:rPr lang="cs-CZ" sz="1400" dirty="0"/>
              <a:t>Power Plant (</a:t>
            </a:r>
            <a:r>
              <a:rPr lang="cs-CZ" sz="1400" dirty="0" smtClean="0"/>
              <a:t>ApPP)</a:t>
            </a:r>
            <a:endParaRPr lang="en-US" sz="1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Photovoltaic </a:t>
            </a:r>
            <a:r>
              <a:rPr lang="cs-CZ" sz="1400" dirty="0"/>
              <a:t>(</a:t>
            </a:r>
            <a:r>
              <a:rPr lang="cs-CZ" sz="1400" dirty="0" smtClean="0"/>
              <a:t>PvPP)</a:t>
            </a:r>
            <a:endParaRPr lang="en-US" sz="1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Wind </a:t>
            </a:r>
            <a:r>
              <a:rPr lang="cs-CZ" sz="1400" dirty="0"/>
              <a:t>Power Plant (WPP).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6089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Map of the Czech transmission </a:t>
            </a:r>
            <a:r>
              <a:rPr lang="en-US" sz="2800" i="1" dirty="0" smtClean="0"/>
              <a:t>system:</a:t>
            </a:r>
            <a:endParaRPr lang="ru-RU" sz="28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1660" y="1268760"/>
            <a:ext cx="612068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5698859"/>
            <a:ext cx="68047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dirty="0"/>
              <a:t>of country’s territory is covered by central electrification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026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76672"/>
            <a:ext cx="8229600" cy="33843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i="1" dirty="0" smtClean="0"/>
              <a:t>DG in Czech Republic: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Power sources</a:t>
            </a:r>
            <a:r>
              <a:rPr lang="en-US" i="1" dirty="0" smtClean="0"/>
              <a:t>:</a:t>
            </a:r>
          </a:p>
          <a:p>
            <a:pPr marL="0" lvl="0" indent="0">
              <a:buNone/>
            </a:pPr>
            <a:r>
              <a:rPr lang="en-US" dirty="0" smtClean="0"/>
              <a:t>- Coal-fired </a:t>
            </a:r>
            <a:r>
              <a:rPr lang="en-US" dirty="0"/>
              <a:t>CHP plants operated by district heating </a:t>
            </a:r>
            <a:r>
              <a:rPr lang="en-US" dirty="0" smtClean="0"/>
              <a:t>companies;</a:t>
            </a:r>
            <a:endParaRPr lang="ru-RU" dirty="0"/>
          </a:p>
          <a:p>
            <a:pPr marL="0" lvl="0" indent="0">
              <a:buNone/>
            </a:pPr>
            <a:r>
              <a:rPr lang="en-US" dirty="0" smtClean="0"/>
              <a:t>- Combined </a:t>
            </a:r>
            <a:r>
              <a:rPr lang="en-US" dirty="0"/>
              <a:t>cycle gas turbine and gas-fired CHP plants operated by district heating companies;</a:t>
            </a:r>
            <a:endParaRPr lang="ru-RU" dirty="0"/>
          </a:p>
          <a:p>
            <a:pPr marL="0" lvl="0" indent="0">
              <a:buNone/>
            </a:pPr>
            <a:r>
              <a:rPr lang="en-US" dirty="0" smtClean="0"/>
              <a:t>- Small </a:t>
            </a:r>
            <a:r>
              <a:rPr lang="en-US" dirty="0"/>
              <a:t>and medium-sized hydro power </a:t>
            </a:r>
            <a:r>
              <a:rPr lang="en-US" dirty="0" smtClean="0"/>
              <a:t>plants;</a:t>
            </a:r>
            <a:endParaRPr lang="ru-RU" dirty="0"/>
          </a:p>
          <a:p>
            <a:pPr marL="0" lvl="0" indent="0">
              <a:buNone/>
            </a:pPr>
            <a:r>
              <a:rPr lang="en-US" dirty="0" smtClean="0"/>
              <a:t>- Other </a:t>
            </a:r>
            <a:r>
              <a:rPr lang="en-US" dirty="0"/>
              <a:t>RES sources.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5658" y="5196101"/>
            <a:ext cx="7884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/>
              <a:t>The share of DG in total net electricity generation </a:t>
            </a:r>
            <a:r>
              <a:rPr lang="en-US" sz="2000" b="1" dirty="0" smtClean="0"/>
              <a:t>is about 32</a:t>
            </a:r>
            <a:r>
              <a:rPr lang="en-US" sz="2000" b="1" dirty="0"/>
              <a:t>%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3447" y="4221088"/>
            <a:ext cx="80687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majority of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power sources are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connected to the LV, but more important are the facilities connected to the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HV.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406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496944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/>
              <a:t>Existing support measures</a:t>
            </a:r>
            <a:r>
              <a:rPr lang="en-US" sz="2800" i="1" dirty="0" smtClean="0"/>
              <a:t>: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 smtClean="0"/>
              <a:t>1. Fixed </a:t>
            </a:r>
            <a:r>
              <a:rPr lang="en-US" sz="1800" dirty="0"/>
              <a:t>feed-in tariffs</a:t>
            </a:r>
            <a:endParaRPr lang="ru-RU" sz="1800" dirty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400" i="1" dirty="0"/>
              <a:t>the buyer is a distribution or a transmission </a:t>
            </a:r>
            <a:r>
              <a:rPr lang="en-US" sz="1400" i="1" dirty="0" smtClean="0"/>
              <a:t>company;</a:t>
            </a:r>
            <a:endParaRPr lang="ru-RU" sz="1400" i="1" dirty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400" i="1" dirty="0"/>
              <a:t>15 years payback period of investments is </a:t>
            </a:r>
            <a:r>
              <a:rPr lang="en-US" sz="1400" i="1" dirty="0" smtClean="0"/>
              <a:t>guaranteed;</a:t>
            </a:r>
            <a:endParaRPr lang="ru-RU" sz="1400" i="1" dirty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400" i="1" dirty="0"/>
              <a:t>price adjustments related to </a:t>
            </a:r>
            <a:r>
              <a:rPr lang="en-US" sz="1400" i="1" dirty="0" smtClean="0"/>
              <a:t>inflation.</a:t>
            </a:r>
            <a:endParaRPr lang="ru-RU" sz="1400" i="1" dirty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Long term financial guarantees during the lifetime of RES for investors</a:t>
            </a:r>
            <a:endParaRPr lang="ru-RU" sz="18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/>
              <a:t>2. Green bonuses</a:t>
            </a:r>
            <a:endParaRPr lang="ru-RU" sz="1800" dirty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400" i="1" dirty="0"/>
              <a:t>the buyer is a trader or a </a:t>
            </a:r>
            <a:r>
              <a:rPr lang="en-US" sz="1400" i="1" dirty="0" smtClean="0"/>
              <a:t>customer;</a:t>
            </a:r>
            <a:endParaRPr lang="ru-RU" sz="1400" i="1" dirty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400" i="1" dirty="0"/>
              <a:t>distribution or transmission </a:t>
            </a:r>
            <a:r>
              <a:rPr lang="en-US" sz="1400" i="1" dirty="0" smtClean="0"/>
              <a:t>;</a:t>
            </a:r>
            <a:endParaRPr lang="ru-RU" sz="1400" i="1" dirty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400" i="1" dirty="0"/>
              <a:t>companies pay green bonuses to </a:t>
            </a:r>
            <a:r>
              <a:rPr lang="en-US" sz="1400" i="1" dirty="0" smtClean="0"/>
              <a:t>producers;</a:t>
            </a:r>
            <a:endParaRPr lang="ru-RU" sz="1400" i="1" dirty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400" i="1" dirty="0"/>
              <a:t>no long- term price </a:t>
            </a:r>
            <a:r>
              <a:rPr lang="en-US" sz="1400" i="1" dirty="0" smtClean="0"/>
              <a:t>guarantees;</a:t>
            </a:r>
            <a:endParaRPr lang="ru-RU" sz="1400" i="1" dirty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400" i="1" dirty="0"/>
              <a:t>higher risk for the producer but higher profit is </a:t>
            </a:r>
            <a:r>
              <a:rPr lang="en-US" sz="1400" i="1" dirty="0" smtClean="0"/>
              <a:t>possible.</a:t>
            </a:r>
          </a:p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 smtClean="0"/>
              <a:t>3. Specific </a:t>
            </a:r>
            <a:r>
              <a:rPr lang="en-US" sz="1800" dirty="0"/>
              <a:t>investment costs of technologies per kW</a:t>
            </a:r>
            <a:endParaRPr lang="ru-RU" sz="1800" dirty="0"/>
          </a:p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 smtClean="0"/>
              <a:t>4. Utilization </a:t>
            </a:r>
            <a:r>
              <a:rPr lang="en-US" sz="1800" dirty="0"/>
              <a:t>period at maximum capacity of the unit</a:t>
            </a:r>
            <a:endParaRPr lang="ru-RU" sz="1800" dirty="0"/>
          </a:p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 smtClean="0"/>
              <a:t>5. Typical </a:t>
            </a:r>
            <a:r>
              <a:rPr lang="en-US" sz="1800" dirty="0"/>
              <a:t>lifetime of each technology </a:t>
            </a:r>
            <a:endParaRPr lang="ru-RU" sz="1800" dirty="0"/>
          </a:p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 smtClean="0"/>
              <a:t>6. Last </a:t>
            </a:r>
            <a:r>
              <a:rPr lang="en-US" sz="1800" dirty="0"/>
              <a:t>revision of parameters in 2009 for all RES-new installations and in 2010 only for PV power plants</a:t>
            </a:r>
            <a:endParaRPr lang="ru-RU" sz="1800" dirty="0"/>
          </a:p>
          <a:p>
            <a:pPr marL="0" lv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800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Development of micro grids/RES during the last </a:t>
            </a:r>
            <a:r>
              <a:rPr lang="en-US" sz="2800" dirty="0" smtClean="0"/>
              <a:t>years: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4098" name="Рисунок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373" t="33621" r="6567" b="9641"/>
          <a:stretch>
            <a:fillRect/>
          </a:stretch>
        </p:blipFill>
        <p:spPr bwMode="auto">
          <a:xfrm>
            <a:off x="971600" y="1916832"/>
            <a:ext cx="7595935" cy="323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668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/>
          <a:lstStyle/>
          <a:p>
            <a:r>
              <a:rPr lang="en-US" dirty="0" smtClean="0"/>
              <a:t>8. Conclusions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76800"/>
          </a:xfrm>
        </p:spPr>
        <p:txBody>
          <a:bodyPr>
            <a:no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/>
              <a:t>Both </a:t>
            </a:r>
            <a:r>
              <a:rPr lang="en-US" sz="2000" dirty="0"/>
              <a:t>Czech Republic and Austria are members of </a:t>
            </a:r>
            <a:r>
              <a:rPr lang="en-US" sz="2000" dirty="0" smtClean="0"/>
              <a:t>UCTE;</a:t>
            </a:r>
            <a:endParaRPr lang="cs-CZ" sz="2000" dirty="0" smtClean="0"/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cs-CZ" sz="2000" dirty="0" smtClean="0"/>
              <a:t>I</a:t>
            </a:r>
            <a:r>
              <a:rPr lang="en-US" sz="2000" dirty="0" smtClean="0"/>
              <a:t>n </a:t>
            </a:r>
            <a:r>
              <a:rPr lang="en-US" sz="2000" dirty="0"/>
              <a:t>most cases use distribution voltage level for connection of </a:t>
            </a:r>
            <a:r>
              <a:rPr lang="en-US" sz="2000" dirty="0" smtClean="0"/>
              <a:t>DG;</a:t>
            </a:r>
            <a:endParaRPr lang="cs-CZ" sz="2000" dirty="0" smtClean="0"/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/>
              <a:t>Both </a:t>
            </a:r>
            <a:r>
              <a:rPr lang="en-US" sz="2000" dirty="0"/>
              <a:t>countries offer subsidies, regulated by law for power generation systems which use </a:t>
            </a:r>
            <a:r>
              <a:rPr lang="en-US" sz="2000" dirty="0" smtClean="0"/>
              <a:t>RES</a:t>
            </a:r>
            <a:r>
              <a:rPr lang="en-US" sz="2000" dirty="0"/>
              <a:t>;</a:t>
            </a:r>
            <a:endParaRPr lang="cs-CZ" sz="2000" dirty="0" smtClean="0"/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/>
              <a:t>DG </a:t>
            </a:r>
            <a:r>
              <a:rPr lang="en-US" sz="2000" dirty="0"/>
              <a:t>has a share of 32% from total net electricity production in the </a:t>
            </a:r>
            <a:r>
              <a:rPr lang="en-US" sz="2000" dirty="0" smtClean="0"/>
              <a:t>Czech Republic  </a:t>
            </a:r>
            <a:r>
              <a:rPr lang="en-US" sz="2000" dirty="0"/>
              <a:t>and only 16% in </a:t>
            </a:r>
            <a:r>
              <a:rPr lang="en-US" sz="2000" dirty="0" smtClean="0"/>
              <a:t>Austria</a:t>
            </a:r>
            <a:r>
              <a:rPr lang="en-US" sz="2000" dirty="0"/>
              <a:t>;</a:t>
            </a:r>
            <a:endParaRPr lang="cs-CZ" sz="2000" dirty="0" smtClean="0"/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amount of DG from RES is about 5 </a:t>
            </a:r>
            <a:r>
              <a:rPr lang="en-US" sz="2000" dirty="0" err="1"/>
              <a:t>TWh</a:t>
            </a:r>
            <a:r>
              <a:rPr lang="en-US" sz="2000" dirty="0"/>
              <a:t> in the </a:t>
            </a:r>
            <a:r>
              <a:rPr lang="en-US" sz="2000" dirty="0" smtClean="0"/>
              <a:t>Czech Republic </a:t>
            </a:r>
            <a:r>
              <a:rPr lang="en-US" sz="2000" dirty="0"/>
              <a:t>and nearly 9 </a:t>
            </a:r>
            <a:r>
              <a:rPr lang="en-US" sz="2000" dirty="0" err="1"/>
              <a:t>TWh</a:t>
            </a:r>
            <a:r>
              <a:rPr lang="en-US" sz="2000" dirty="0"/>
              <a:t> in </a:t>
            </a:r>
            <a:r>
              <a:rPr lang="en-US" sz="2000" dirty="0" smtClean="0"/>
              <a:t>Austria</a:t>
            </a:r>
            <a:r>
              <a:rPr lang="en-US" sz="2000" dirty="0"/>
              <a:t>;</a:t>
            </a:r>
            <a:endParaRPr lang="cs-CZ" sz="2000" dirty="0" smtClean="0"/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/>
              <a:t>Czech Republic </a:t>
            </a:r>
            <a:r>
              <a:rPr lang="en-US" sz="2000" dirty="0"/>
              <a:t>has a much higher share of fossil energy in </a:t>
            </a:r>
            <a:r>
              <a:rPr lang="en-US" sz="2000" dirty="0" smtClean="0"/>
              <a:t>DG;</a:t>
            </a:r>
            <a:endParaRPr lang="cs-CZ" sz="2000" dirty="0" smtClean="0"/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/>
              <a:t>Austria </a:t>
            </a:r>
            <a:r>
              <a:rPr lang="en-US" sz="2000" dirty="0"/>
              <a:t>has the </a:t>
            </a:r>
            <a:r>
              <a:rPr lang="en-US" sz="2000" dirty="0" smtClean="0"/>
              <a:t>advantage</a:t>
            </a:r>
            <a:r>
              <a:rPr lang="ru-RU" sz="2000" dirty="0" smtClean="0"/>
              <a:t>: </a:t>
            </a:r>
            <a:r>
              <a:rPr lang="en-US" sz="2000" dirty="0" smtClean="0"/>
              <a:t>more </a:t>
            </a:r>
            <a:r>
              <a:rPr lang="en-US" sz="2000" dirty="0"/>
              <a:t>small hydro-power-plants could be </a:t>
            </a:r>
            <a:r>
              <a:rPr lang="en-US" sz="2000" dirty="0" smtClean="0"/>
              <a:t>constructed;</a:t>
            </a:r>
            <a:endParaRPr lang="ru-RU" sz="2000" dirty="0" smtClean="0"/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cs-CZ" sz="2000" dirty="0" smtClean="0"/>
              <a:t>Power </a:t>
            </a:r>
            <a:r>
              <a:rPr lang="en-US" sz="2000" dirty="0" smtClean="0"/>
              <a:t>plants </a:t>
            </a:r>
            <a:r>
              <a:rPr lang="en-US" sz="2000" dirty="0"/>
              <a:t>using </a:t>
            </a:r>
            <a:r>
              <a:rPr lang="cs-CZ" sz="2000" dirty="0" smtClean="0"/>
              <a:t>PV, </a:t>
            </a:r>
            <a:r>
              <a:rPr lang="en-US" sz="2000" dirty="0" smtClean="0"/>
              <a:t>biomass </a:t>
            </a:r>
            <a:r>
              <a:rPr lang="en-US" sz="2000" dirty="0"/>
              <a:t>and </a:t>
            </a:r>
            <a:r>
              <a:rPr lang="en-US" sz="2000" dirty="0" smtClean="0"/>
              <a:t>wind-power</a:t>
            </a:r>
            <a:r>
              <a:rPr lang="cs-CZ" sz="2000" dirty="0" smtClean="0"/>
              <a:t> </a:t>
            </a:r>
            <a:r>
              <a:rPr lang="en-US" sz="2000" dirty="0" smtClean="0"/>
              <a:t>have </a:t>
            </a:r>
            <a:r>
              <a:rPr lang="en-US" sz="2000" dirty="0"/>
              <a:t>potential for the </a:t>
            </a:r>
            <a:r>
              <a:rPr lang="en-US" sz="2000" dirty="0" smtClean="0"/>
              <a:t>future</a:t>
            </a:r>
            <a:r>
              <a:rPr lang="cs-CZ" sz="2000" dirty="0"/>
              <a:t> i</a:t>
            </a:r>
            <a:r>
              <a:rPr lang="cs-CZ" sz="2000" dirty="0" smtClean="0"/>
              <a:t>n both countries</a:t>
            </a:r>
            <a:r>
              <a:rPr lang="en-US" sz="2000" dirty="0" smtClean="0"/>
              <a:t>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1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325112"/>
          </a:xfrm>
        </p:spPr>
        <p:txBody>
          <a:bodyPr>
            <a:normAutofit lnSpcReduction="10000"/>
          </a:bodyPr>
          <a:lstStyle/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Research question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What is DG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Main benefits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Main issues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Situation in Austria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Situation in Czech Republic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Conclusions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 smtClean="0"/>
              <a:t>Content: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90600"/>
          </a:xfrm>
        </p:spPr>
        <p:txBody>
          <a:bodyPr/>
          <a:lstStyle/>
          <a:p>
            <a:r>
              <a:rPr lang="en-US" dirty="0" smtClean="0"/>
              <a:t>9.References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032" y="1124744"/>
            <a:ext cx="8605464" cy="492514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</a:t>
            </a:r>
            <a:r>
              <a:rPr lang="en-US" sz="1000" dirty="0" smtClean="0"/>
              <a:t>1] Towards </a:t>
            </a:r>
            <a:r>
              <a:rPr lang="en-US" sz="1000" dirty="0"/>
              <a:t>a future with large penetration of distributed generation: Is the current regulation of electricity distribution ready? Regulatory recommendations under a European perspective - Rafael </a:t>
            </a:r>
            <a:r>
              <a:rPr lang="en-US" sz="1000" dirty="0" err="1"/>
              <a:t>Cossent</a:t>
            </a:r>
            <a:r>
              <a:rPr lang="en-US" sz="1000" dirty="0"/>
              <a:t>, </a:t>
            </a:r>
            <a:r>
              <a:rPr lang="en-US" sz="1000" dirty="0" smtClean="0"/>
              <a:t>Tomas Gomez</a:t>
            </a:r>
            <a:r>
              <a:rPr lang="en-US" sz="1000" dirty="0"/>
              <a:t>, Pablo </a:t>
            </a:r>
            <a:r>
              <a:rPr lang="en-US" sz="1000" dirty="0" smtClean="0"/>
              <a:t>Frıas</a:t>
            </a:r>
            <a:r>
              <a:rPr lang="en-US" sz="1000" dirty="0"/>
              <a:t>, </a:t>
            </a:r>
            <a:r>
              <a:rPr lang="en-US" sz="1000" dirty="0" err="1"/>
              <a:t>Instituto</a:t>
            </a:r>
            <a:r>
              <a:rPr lang="en-US" sz="1000" dirty="0"/>
              <a:t> de </a:t>
            </a:r>
            <a:r>
              <a:rPr lang="en-US" sz="1000" dirty="0" err="1" smtClean="0"/>
              <a:t>Investigacion</a:t>
            </a:r>
            <a:r>
              <a:rPr lang="en-US" sz="1000" dirty="0" smtClean="0"/>
              <a:t> </a:t>
            </a:r>
            <a:r>
              <a:rPr lang="en-US" sz="1000" dirty="0" err="1" smtClean="0"/>
              <a:t>Tecnologica</a:t>
            </a:r>
            <a:r>
              <a:rPr lang="en-US" sz="1000" dirty="0"/>
              <a:t>, </a:t>
            </a:r>
            <a:r>
              <a:rPr lang="en-US" sz="1000" dirty="0" err="1"/>
              <a:t>Escuela</a:t>
            </a:r>
            <a:r>
              <a:rPr lang="en-US" sz="1000" dirty="0"/>
              <a:t> </a:t>
            </a:r>
            <a:r>
              <a:rPr lang="en-US" sz="1000" dirty="0" err="1" smtClean="0"/>
              <a:t>Tecnica</a:t>
            </a:r>
            <a:r>
              <a:rPr lang="en-US" sz="1000" dirty="0" smtClean="0"/>
              <a:t> </a:t>
            </a:r>
            <a:r>
              <a:rPr lang="en-US" sz="1000" dirty="0"/>
              <a:t>Superior de </a:t>
            </a:r>
            <a:r>
              <a:rPr lang="en-US" sz="1000" dirty="0" err="1" smtClean="0"/>
              <a:t>Ingenierıa</a:t>
            </a:r>
            <a:r>
              <a:rPr lang="en-US" sz="1000" dirty="0"/>
              <a:t>, Universidad </a:t>
            </a:r>
            <a:r>
              <a:rPr lang="en-US" sz="1000" dirty="0" err="1"/>
              <a:t>Pontiﬁcia</a:t>
            </a:r>
            <a:r>
              <a:rPr lang="en-US" sz="1000" dirty="0"/>
              <a:t> </a:t>
            </a:r>
            <a:r>
              <a:rPr lang="en-US" sz="1000" dirty="0" err="1"/>
              <a:t>Comillas</a:t>
            </a:r>
            <a:r>
              <a:rPr lang="en-US" sz="1000" dirty="0"/>
              <a:t>, C/ Quintana 21, 28008 Madrid, </a:t>
            </a:r>
            <a:r>
              <a:rPr lang="en-US" sz="1000" dirty="0" smtClean="0"/>
              <a:t>Spain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[2] Distributed generation technologies and optimization - Lucian </a:t>
            </a:r>
            <a:r>
              <a:rPr lang="en-US" sz="1000" dirty="0" err="1"/>
              <a:t>Ioan</a:t>
            </a:r>
            <a:r>
              <a:rPr lang="en-US" sz="1000" dirty="0"/>
              <a:t> </a:t>
            </a:r>
            <a:r>
              <a:rPr lang="en-US" sz="1000" dirty="0" err="1"/>
              <a:t>Dulăua</a:t>
            </a:r>
            <a:r>
              <a:rPr lang="en-US" sz="1000" dirty="0"/>
              <a:t>,*, </a:t>
            </a:r>
            <a:r>
              <a:rPr lang="en-US" sz="1000" dirty="0" err="1"/>
              <a:t>Mihail</a:t>
            </a:r>
            <a:r>
              <a:rPr lang="en-US" sz="1000" dirty="0"/>
              <a:t> </a:t>
            </a:r>
            <a:r>
              <a:rPr lang="en-US" sz="1000" dirty="0" err="1"/>
              <a:t>Abrudeanb</a:t>
            </a:r>
            <a:r>
              <a:rPr lang="en-US" sz="1000" dirty="0"/>
              <a:t>, </a:t>
            </a:r>
            <a:r>
              <a:rPr lang="en-US" sz="1000" dirty="0" err="1"/>
              <a:t>Dorin</a:t>
            </a:r>
            <a:r>
              <a:rPr lang="en-US" sz="1000" dirty="0"/>
              <a:t> </a:t>
            </a:r>
            <a:r>
              <a:rPr lang="en-US" sz="1000" dirty="0" err="1"/>
              <a:t>Bicăc</a:t>
            </a:r>
            <a:r>
              <a:rPr lang="en-US" sz="1000" dirty="0"/>
              <a:t>, The 7th International Conference </a:t>
            </a:r>
            <a:r>
              <a:rPr lang="en-US" sz="1000" dirty="0" err="1"/>
              <a:t>Interdisciplinarity</a:t>
            </a:r>
            <a:r>
              <a:rPr lang="en-US" sz="1000" dirty="0"/>
              <a:t> in </a:t>
            </a:r>
            <a:r>
              <a:rPr lang="en-US" sz="1000" dirty="0" smtClean="0"/>
              <a:t>Engineering,2013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[3]  ADRES – </a:t>
            </a:r>
            <a:r>
              <a:rPr lang="en-US" sz="1000" dirty="0" err="1"/>
              <a:t>Autonome</a:t>
            </a:r>
            <a:r>
              <a:rPr lang="en-US" sz="1000" dirty="0"/>
              <a:t> </a:t>
            </a:r>
            <a:r>
              <a:rPr lang="en-US" sz="1000" dirty="0" err="1"/>
              <a:t>Dezentrale</a:t>
            </a:r>
            <a:r>
              <a:rPr lang="en-US" sz="1000" dirty="0"/>
              <a:t> Regenerative </a:t>
            </a:r>
            <a:r>
              <a:rPr lang="en-US" sz="1000" dirty="0" err="1"/>
              <a:t>Energie</a:t>
            </a:r>
            <a:r>
              <a:rPr lang="en-US" sz="1000" dirty="0"/>
              <a:t> </a:t>
            </a:r>
            <a:r>
              <a:rPr lang="en-US" sz="1000" dirty="0" err="1"/>
              <a:t>Systeme</a:t>
            </a:r>
            <a:r>
              <a:rPr lang="en-US" sz="1000" dirty="0"/>
              <a:t>, DI Alfred EINFALT et al., 2008, 10. Symposium </a:t>
            </a:r>
            <a:r>
              <a:rPr lang="en-US" sz="1000" dirty="0" err="1"/>
              <a:t>Energieinnovation</a:t>
            </a:r>
            <a:r>
              <a:rPr lang="en-US" sz="1000" dirty="0"/>
              <a:t> </a:t>
            </a:r>
            <a:r>
              <a:rPr lang="en-US" sz="1000" dirty="0" smtClean="0"/>
              <a:t>Graz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[4]  DISTRIBUTED GENERATION IN AUSTRIA, Christine MATERAZZI-WAGNER, 2012, CIRED Workshop </a:t>
            </a:r>
            <a:r>
              <a:rPr lang="en-US" sz="1000" dirty="0" smtClean="0"/>
              <a:t>Lisbon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[5] GROW-DERS: Grid reliability and operability with distributed generation using </a:t>
            </a:r>
            <a:r>
              <a:rPr lang="en-US" sz="1000" dirty="0" smtClean="0"/>
              <a:t>flexible storage</a:t>
            </a:r>
            <a:r>
              <a:rPr lang="en-US" sz="1000" dirty="0"/>
              <a:t>, Petra de Boer et al., 2010, CIRED Workshop </a:t>
            </a:r>
            <a:r>
              <a:rPr lang="en-US" sz="1000" dirty="0" smtClean="0"/>
              <a:t>Lyon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[6] Impact of Distributed Generation on Power Distribution Systems, K. </a:t>
            </a:r>
            <a:r>
              <a:rPr lang="en-US" sz="1000" dirty="0" err="1"/>
              <a:t>Balamurugan</a:t>
            </a:r>
            <a:r>
              <a:rPr lang="en-US" sz="1000" dirty="0"/>
              <a:t>, </a:t>
            </a:r>
            <a:r>
              <a:rPr lang="en-US" sz="1000" dirty="0" err="1"/>
              <a:t>Dipti</a:t>
            </a:r>
            <a:r>
              <a:rPr lang="en-US" sz="1000" dirty="0"/>
              <a:t> Srinivasan, Thomas </a:t>
            </a:r>
            <a:r>
              <a:rPr lang="en-US" sz="1000" dirty="0" err="1"/>
              <a:t>Reindl</a:t>
            </a:r>
            <a:r>
              <a:rPr lang="en-US" sz="1000" dirty="0"/>
              <a:t>, PV Asia Pacific Conference, </a:t>
            </a:r>
            <a:r>
              <a:rPr lang="en-US" sz="1000" dirty="0" smtClean="0"/>
              <a:t>2011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[7] National Renewable Energy Laboratory, web-site: http://</a:t>
            </a:r>
            <a:r>
              <a:rPr lang="en-US" sz="1000" dirty="0" smtClean="0"/>
              <a:t>www.nrel.gov/learning/eds_distributed_energy.html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[8] Review of the Distributed Generation Concept: Attempt of </a:t>
            </a:r>
            <a:r>
              <a:rPr lang="en-US" sz="1000" dirty="0" err="1"/>
              <a:t>Unificatio</a:t>
            </a:r>
            <a:r>
              <a:rPr lang="en-US" sz="1000" dirty="0"/>
              <a:t>,  F. Gonzalez-Longatt1, C. </a:t>
            </a:r>
            <a:r>
              <a:rPr lang="en-US" sz="1000" dirty="0" err="1"/>
              <a:t>Fortoul</a:t>
            </a:r>
            <a:r>
              <a:rPr lang="en-US" sz="1000" dirty="0" smtClean="0"/>
              <a:t>.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[9] Policy and Regulatory Roadmaps for the Integration of Distributed Generation and the Development of Sustainable Electricity Networks, R. </a:t>
            </a:r>
            <a:r>
              <a:rPr lang="en-US" sz="1000" dirty="0" err="1"/>
              <a:t>Čížek</a:t>
            </a:r>
            <a:r>
              <a:rPr lang="en-US" sz="1000" dirty="0"/>
              <a:t>, M. </a:t>
            </a:r>
            <a:r>
              <a:rPr lang="en-US" sz="1000" dirty="0" err="1"/>
              <a:t>Malý</a:t>
            </a:r>
            <a:r>
              <a:rPr lang="en-US" sz="1000" dirty="0"/>
              <a:t> - Review of technical options and constraints for integration of distributed generation in electricity networks, SUSTELNET </a:t>
            </a:r>
            <a:r>
              <a:rPr lang="en-US" sz="1000" dirty="0" smtClean="0"/>
              <a:t>project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[10] Distributed Generation: Definition, Benefits and Issues, </a:t>
            </a:r>
            <a:r>
              <a:rPr lang="en-US" sz="1000" dirty="0" err="1"/>
              <a:t>Pepermans</a:t>
            </a:r>
            <a:r>
              <a:rPr lang="en-US" sz="1000" dirty="0"/>
              <a:t> G., </a:t>
            </a:r>
            <a:r>
              <a:rPr lang="en-US" sz="1000" dirty="0" err="1"/>
              <a:t>Driesen</a:t>
            </a:r>
            <a:r>
              <a:rPr lang="en-US" sz="1000" dirty="0"/>
              <a:t> J., </a:t>
            </a:r>
            <a:r>
              <a:rPr lang="en-US" sz="1000" dirty="0" err="1"/>
              <a:t>Haeseldonckx</a:t>
            </a:r>
            <a:r>
              <a:rPr lang="en-US" sz="1000" dirty="0"/>
              <a:t> D., </a:t>
            </a:r>
            <a:r>
              <a:rPr lang="en-US" sz="1000" dirty="0" err="1"/>
              <a:t>D’haeseleer</a:t>
            </a:r>
            <a:r>
              <a:rPr lang="en-US" sz="1000" dirty="0"/>
              <a:t> W., </a:t>
            </a:r>
            <a:r>
              <a:rPr lang="en-US" sz="1000" dirty="0" err="1"/>
              <a:t>Belmans</a:t>
            </a:r>
            <a:r>
              <a:rPr lang="en-US" sz="1000" dirty="0"/>
              <a:t> R., </a:t>
            </a:r>
            <a:r>
              <a:rPr lang="en-US" sz="1000" dirty="0" err="1"/>
              <a:t>K.U.Leuven</a:t>
            </a:r>
            <a:r>
              <a:rPr lang="en-US" sz="1000" dirty="0"/>
              <a:t> - Energy Institute, </a:t>
            </a:r>
            <a:r>
              <a:rPr lang="en-US" sz="1000" dirty="0" smtClean="0"/>
              <a:t>2003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[11] E-Control, Regulative authority in Austria, </a:t>
            </a:r>
            <a:r>
              <a:rPr lang="en-US" sz="1000" dirty="0" err="1"/>
              <a:t>Ökobericht</a:t>
            </a:r>
            <a:r>
              <a:rPr lang="en-US" sz="1000" dirty="0"/>
              <a:t> </a:t>
            </a:r>
            <a:r>
              <a:rPr lang="en-US" sz="1000" dirty="0" smtClean="0"/>
              <a:t>2013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en-US" sz="1000" dirty="0"/>
              <a:t>[12] The national transmission system operator in Czech Republic ČEPS, official web-page: http://www.ceps.cz</a:t>
            </a:r>
            <a:r>
              <a:rPr lang="en-US" sz="1000" dirty="0" smtClean="0"/>
              <a:t>/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de-DE" sz="1000" dirty="0"/>
              <a:t>[13] E-Control, Regulative </a:t>
            </a:r>
            <a:r>
              <a:rPr lang="de-DE" sz="1000" dirty="0" err="1"/>
              <a:t>authority</a:t>
            </a:r>
            <a:r>
              <a:rPr lang="de-DE" sz="1000" dirty="0"/>
              <a:t> in Austria, Dezentrale Erzeugung in Österreich, </a:t>
            </a:r>
            <a:r>
              <a:rPr lang="de-DE" sz="1000" dirty="0" smtClean="0"/>
              <a:t>2012</a:t>
            </a:r>
          </a:p>
          <a:p>
            <a:pPr marL="0" indent="0" algn="just">
              <a:spcBef>
                <a:spcPts val="100"/>
              </a:spcBef>
              <a:buNone/>
            </a:pPr>
            <a:endParaRPr lang="ru-RU" sz="1000" dirty="0"/>
          </a:p>
          <a:p>
            <a:pPr marL="0" indent="0" algn="just">
              <a:spcBef>
                <a:spcPts val="100"/>
              </a:spcBef>
              <a:buNone/>
            </a:pPr>
            <a:r>
              <a:rPr lang="de-DE" sz="1000" dirty="0"/>
              <a:t>[14] </a:t>
            </a:r>
            <a:r>
              <a:rPr lang="en-US" sz="1000" dirty="0" err="1"/>
              <a:t>E.Mgaya</a:t>
            </a:r>
            <a:r>
              <a:rPr lang="en-US" sz="1000" dirty="0"/>
              <a:t> , </a:t>
            </a:r>
            <a:r>
              <a:rPr lang="en-US" sz="1000" dirty="0" err="1"/>
              <a:t>Z.Muller</a:t>
            </a:r>
            <a:r>
              <a:rPr lang="en-US" sz="1000" dirty="0"/>
              <a:t> – Impact of Connecting Distributed Generation to the Distribution System, </a:t>
            </a:r>
            <a:r>
              <a:rPr lang="en-US" sz="1000" dirty="0" err="1"/>
              <a:t>Acta</a:t>
            </a:r>
            <a:r>
              <a:rPr lang="en-US" sz="1000" dirty="0"/>
              <a:t> </a:t>
            </a:r>
            <a:r>
              <a:rPr lang="en-US" sz="1000" dirty="0" err="1"/>
              <a:t>polytechnica</a:t>
            </a:r>
            <a:r>
              <a:rPr lang="en-US" sz="1000" dirty="0"/>
              <a:t> vol.47, 2007</a:t>
            </a:r>
            <a:r>
              <a:rPr lang="en-US" sz="1000" dirty="0" smtClean="0"/>
              <a:t>.</a:t>
            </a:r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770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/>
              <a:t>Thank you for attention</a:t>
            </a:r>
            <a:r>
              <a:rPr lang="en-US" sz="5400" dirty="0" smtClean="0"/>
              <a:t>!</a:t>
            </a:r>
            <a:endParaRPr lang="ru-RU" sz="5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64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Research 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1200"/>
            <a:ext cx="8229600" cy="3752056"/>
          </a:xfrm>
        </p:spPr>
        <p:txBody>
          <a:bodyPr/>
          <a:lstStyle/>
          <a:p>
            <a:pPr algn="just"/>
            <a:r>
              <a:rPr lang="en-US" dirty="0" smtClean="0"/>
              <a:t>What are the benefits of DG, how is the present situation of DG and which support mechanisms exist </a:t>
            </a:r>
            <a:r>
              <a:rPr lang="en-US" dirty="0"/>
              <a:t>in Czech Republic and Austria? </a:t>
            </a:r>
            <a:endParaRPr lang="en-US" dirty="0" smtClean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854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Introduction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7680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Historically: </a:t>
            </a:r>
            <a:r>
              <a:rPr lang="en-US" sz="2800" dirty="0"/>
              <a:t>from </a:t>
            </a:r>
            <a:r>
              <a:rPr lang="en-US" sz="2800" dirty="0" smtClean="0"/>
              <a:t>small-scale </a:t>
            </a:r>
            <a:r>
              <a:rPr lang="en-US" sz="2800" dirty="0"/>
              <a:t>to </a:t>
            </a:r>
            <a:r>
              <a:rPr lang="en-US" sz="2800" dirty="0" smtClean="0"/>
              <a:t>large-scale;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Increasing </a:t>
            </a:r>
            <a:r>
              <a:rPr lang="en-US" sz="2800" dirty="0"/>
              <a:t>consumption of energy </a:t>
            </a:r>
            <a:r>
              <a:rPr lang="en-US" sz="2800" dirty="0" smtClean="0"/>
              <a:t>worldwide cause </a:t>
            </a:r>
            <a:r>
              <a:rPr lang="en-US" sz="2800" dirty="0"/>
              <a:t>problems such as overload of power grids, </a:t>
            </a:r>
            <a:r>
              <a:rPr lang="en-US" sz="2800" dirty="0" smtClean="0"/>
              <a:t>blackouts </a:t>
            </a:r>
            <a:r>
              <a:rPr lang="en-US" sz="2800" dirty="0"/>
              <a:t>and has </a:t>
            </a:r>
            <a:r>
              <a:rPr lang="en-US" sz="2800" dirty="0" smtClean="0"/>
              <a:t>a </a:t>
            </a:r>
            <a:r>
              <a:rPr lang="en-US" sz="2800" dirty="0"/>
              <a:t>massive environmental </a:t>
            </a:r>
            <a:r>
              <a:rPr lang="en-US" sz="2800" dirty="0" smtClean="0"/>
              <a:t>impact;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Modern tendency: use of local power sources;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Tendency of CO2 emissions reduction;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RES enlargement.</a:t>
            </a:r>
          </a:p>
          <a:p>
            <a:pPr algn="just"/>
            <a:endParaRPr lang="en-US" sz="2800" dirty="0" smtClean="0"/>
          </a:p>
          <a:p>
            <a:pPr marL="0" indent="0" algn="just">
              <a:buNone/>
            </a:pPr>
            <a:endParaRPr lang="en-US" sz="2800" dirty="0" smtClean="0"/>
          </a:p>
          <a:p>
            <a:pPr marL="0" indent="0" algn="just">
              <a:buNone/>
            </a:pP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430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What is distributed generation?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10149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term </a:t>
            </a:r>
            <a:r>
              <a:rPr lang="en-US" i="1" dirty="0"/>
              <a:t>distributed generation</a:t>
            </a:r>
            <a:r>
              <a:rPr lang="en-US" dirty="0"/>
              <a:t> refers to the production of electricity near the consumption </a:t>
            </a:r>
            <a:r>
              <a:rPr lang="en-US" dirty="0" smtClean="0"/>
              <a:t>place – use of local power sources.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5</a:t>
            </a:fld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876879" y="2437924"/>
            <a:ext cx="1512168" cy="5040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860032" y="2437924"/>
            <a:ext cx="1728192" cy="41501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142976" y="3143248"/>
            <a:ext cx="1763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on-site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33065" y="2975331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connected to the </a:t>
            </a:r>
            <a:r>
              <a:rPr lang="cs-CZ" dirty="0" smtClean="0"/>
              <a:t>central </a:t>
            </a:r>
            <a:r>
              <a:rPr lang="en-US" dirty="0" smtClean="0"/>
              <a:t>grid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33065" y="2997811"/>
            <a:ext cx="3355357" cy="3693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87624" y="3108388"/>
            <a:ext cx="1656184" cy="3693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08329" y="3477720"/>
            <a:ext cx="3004827" cy="2988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s://mosaic-blog.s3.amazonaws.com/blog/wp-content/uploads/2014/04/distributed-generation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7904" t="18992" r="-1"/>
          <a:stretch/>
        </p:blipFill>
        <p:spPr bwMode="auto">
          <a:xfrm>
            <a:off x="827584" y="3645024"/>
            <a:ext cx="2736304" cy="2945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3687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Main benefits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Useful </a:t>
            </a:r>
            <a:r>
              <a:rPr lang="en-US" dirty="0"/>
              <a:t>part of national power </a:t>
            </a:r>
            <a:r>
              <a:rPr lang="en-US" dirty="0" smtClean="0"/>
              <a:t>system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Stand-alone(decentralized) </a:t>
            </a:r>
            <a:r>
              <a:rPr lang="en-US" dirty="0" smtClean="0"/>
              <a:t>applications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Small </a:t>
            </a:r>
            <a:r>
              <a:rPr lang="en-US" dirty="0" smtClean="0"/>
              <a:t>sizing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Possibility of cogeneration or heat energy </a:t>
            </a:r>
            <a:r>
              <a:rPr lang="en-US" dirty="0" smtClean="0"/>
              <a:t>generation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Decreasing of power </a:t>
            </a:r>
            <a:r>
              <a:rPr lang="en-US" dirty="0" smtClean="0"/>
              <a:t>losses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Unloading of central </a:t>
            </a:r>
            <a:r>
              <a:rPr lang="en-US" dirty="0" smtClean="0"/>
              <a:t>grid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Security of </a:t>
            </a:r>
            <a:r>
              <a:rPr lang="en-US" dirty="0" smtClean="0"/>
              <a:t>supply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Investment </a:t>
            </a:r>
            <a:r>
              <a:rPr lang="cs-CZ" dirty="0" smtClean="0"/>
              <a:t>benefits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Environmental </a:t>
            </a:r>
            <a:r>
              <a:rPr lang="cs-CZ" dirty="0" smtClean="0"/>
              <a:t>benefits</a:t>
            </a: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665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Main issues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864" y="1981200"/>
            <a:ext cx="8229600" cy="48768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Technical feasibility</a:t>
            </a:r>
          </a:p>
          <a:p>
            <a:r>
              <a:rPr lang="cs-CZ" sz="3200" dirty="0" smtClean="0"/>
              <a:t>Economic feasibility</a:t>
            </a:r>
          </a:p>
          <a:p>
            <a:r>
              <a:rPr lang="cs-CZ" sz="3200" dirty="0" smtClean="0"/>
              <a:t>Power quality issues</a:t>
            </a:r>
          </a:p>
          <a:p>
            <a:r>
              <a:rPr lang="cs-CZ" sz="3200" dirty="0"/>
              <a:t>Different legal </a:t>
            </a:r>
            <a:r>
              <a:rPr lang="cs-CZ" sz="3200" dirty="0" smtClean="0"/>
              <a:t>issues</a:t>
            </a:r>
            <a:endParaRPr lang="cs-CZ" sz="3200" dirty="0"/>
          </a:p>
          <a:p>
            <a:endParaRPr lang="cs-CZ" sz="32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3157446"/>
            <a:ext cx="324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Case of connection to the central power grid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660514" y="3480611"/>
            <a:ext cx="72008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7626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Situation in Austria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u="sng" dirty="0" err="1" smtClean="0"/>
              <a:t>Grid</a:t>
            </a:r>
            <a:r>
              <a:rPr lang="de-DE" u="sng" dirty="0" smtClean="0"/>
              <a:t> Levels:</a:t>
            </a:r>
          </a:p>
          <a:p>
            <a:r>
              <a:rPr lang="en-US" u="sng" dirty="0" smtClean="0"/>
              <a:t>Maximum voltage level</a:t>
            </a:r>
            <a:r>
              <a:rPr lang="en-US" dirty="0" smtClean="0"/>
              <a:t> </a:t>
            </a:r>
            <a:endParaRPr lang="de-DE" dirty="0" smtClean="0"/>
          </a:p>
          <a:p>
            <a:r>
              <a:rPr lang="en-US" dirty="0" smtClean="0"/>
              <a:t>In western Europe it is 230kV or 400kV; used for feeding high-power transformer; connected to the international power-grid.</a:t>
            </a:r>
            <a:endParaRPr lang="de-DE" dirty="0" smtClean="0"/>
          </a:p>
          <a:p>
            <a:r>
              <a:rPr lang="en-US" dirty="0" smtClean="0"/>
              <a:t>- </a:t>
            </a:r>
            <a:r>
              <a:rPr lang="en-US" u="sng" dirty="0" smtClean="0"/>
              <a:t>High voltage:</a:t>
            </a:r>
            <a:r>
              <a:rPr lang="en-US" dirty="0" smtClean="0"/>
              <a:t> </a:t>
            </a:r>
            <a:endParaRPr lang="de-DE" dirty="0" smtClean="0"/>
          </a:p>
          <a:p>
            <a:r>
              <a:rPr lang="en-US" dirty="0" smtClean="0"/>
              <a:t>110kV, regional distribution grid, covers power demand from 10 to 100MW</a:t>
            </a:r>
            <a:endParaRPr lang="de-DE" dirty="0" smtClean="0"/>
          </a:p>
          <a:p>
            <a:r>
              <a:rPr lang="en-US" b="1" dirty="0" smtClean="0"/>
              <a:t>- </a:t>
            </a:r>
            <a:r>
              <a:rPr lang="en-US" b="1" u="sng" dirty="0" smtClean="0"/>
              <a:t>Middle voltage:</a:t>
            </a:r>
            <a:endParaRPr lang="de-DE" b="1" dirty="0" smtClean="0"/>
          </a:p>
          <a:p>
            <a:r>
              <a:rPr lang="en-US" dirty="0" smtClean="0"/>
              <a:t>1kV to 30kV, especially used in rural regions, </a:t>
            </a:r>
            <a:r>
              <a:rPr lang="en-US" b="1" dirty="0" smtClean="0"/>
              <a:t>used to feed in the electricity of smaller power plants</a:t>
            </a:r>
            <a:endParaRPr lang="de-DE" dirty="0" smtClean="0"/>
          </a:p>
          <a:p>
            <a:r>
              <a:rPr lang="en-US" dirty="0" smtClean="0"/>
              <a:t>- </a:t>
            </a:r>
            <a:r>
              <a:rPr lang="en-US" u="sng" dirty="0" smtClean="0"/>
              <a:t>Low voltage:</a:t>
            </a:r>
            <a:r>
              <a:rPr lang="en-US" dirty="0" smtClean="0"/>
              <a:t> </a:t>
            </a:r>
            <a:endParaRPr lang="de-DE" dirty="0" smtClean="0"/>
          </a:p>
          <a:p>
            <a:r>
              <a:rPr lang="en-US" dirty="0" smtClean="0"/>
              <a:t>230V or 400V, used for private households or smaller industry companies, also </a:t>
            </a:r>
            <a:r>
              <a:rPr lang="en-US" b="1" dirty="0" smtClean="0"/>
              <a:t>used for feeding of electricity produced e.g. from photovoltaic systems</a:t>
            </a:r>
            <a:endParaRPr lang="de-DE" dirty="0" smtClean="0"/>
          </a:p>
          <a:p>
            <a:pPr>
              <a:buNone/>
            </a:pPr>
            <a:endParaRPr lang="de-DE" u="sng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053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The </a:t>
            </a:r>
            <a:r>
              <a:rPr lang="de-DE" dirty="0" err="1" smtClean="0"/>
              <a:t>composition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DG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7AD2-CC8F-40FA-A25E-5E78D30C563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1" name="Textfeld 10"/>
          <p:cNvSpPr txBox="1"/>
          <p:nvPr/>
        </p:nvSpPr>
        <p:spPr>
          <a:xfrm>
            <a:off x="642910" y="1714488"/>
            <a:ext cx="32861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Thermal fossil power	</a:t>
            </a:r>
          </a:p>
          <a:p>
            <a:pPr>
              <a:buFont typeface="Arial" pitchFamily="34" charset="0"/>
              <a:buChar char="•"/>
            </a:pPr>
            <a:r>
              <a:rPr lang="de-DE" dirty="0" err="1" smtClean="0"/>
              <a:t>Photovoltaic</a:t>
            </a: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err="1" smtClean="0"/>
              <a:t>Dumpgas</a:t>
            </a: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err="1" smtClean="0"/>
              <a:t>Biomass</a:t>
            </a:r>
            <a:r>
              <a:rPr lang="de-DE" dirty="0" smtClean="0"/>
              <a:t> liquid</a:t>
            </a:r>
          </a:p>
          <a:p>
            <a:pPr>
              <a:buFont typeface="Arial" pitchFamily="34" charset="0"/>
              <a:buChar char="•"/>
            </a:pPr>
            <a:endParaRPr lang="de-DE" dirty="0" smtClean="0"/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714752"/>
            <a:ext cx="600079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feld 13"/>
          <p:cNvSpPr txBox="1"/>
          <p:nvPr/>
        </p:nvSpPr>
        <p:spPr>
          <a:xfrm>
            <a:off x="4357686" y="1714488"/>
            <a:ext cx="44812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Biomass</a:t>
            </a:r>
            <a:r>
              <a:rPr lang="de-DE" dirty="0" smtClean="0"/>
              <a:t> solid</a:t>
            </a:r>
          </a:p>
          <a:p>
            <a:r>
              <a:rPr lang="de-DE" dirty="0" smtClean="0"/>
              <a:t>Small </a:t>
            </a:r>
            <a:r>
              <a:rPr lang="de-DE" dirty="0" err="1" smtClean="0"/>
              <a:t>hydro</a:t>
            </a:r>
            <a:r>
              <a:rPr lang="de-DE" dirty="0" smtClean="0"/>
              <a:t> power </a:t>
            </a:r>
            <a:r>
              <a:rPr lang="de-DE" dirty="0" err="1" smtClean="0"/>
              <a:t>plants</a:t>
            </a:r>
            <a:r>
              <a:rPr lang="de-DE" dirty="0" smtClean="0"/>
              <a:t> (~50%)</a:t>
            </a:r>
          </a:p>
          <a:p>
            <a:r>
              <a:rPr lang="de-DE" dirty="0" smtClean="0"/>
              <a:t> ∑ ~ 11TWh – 16%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Austria´s</a:t>
            </a:r>
            <a:r>
              <a:rPr lang="de-DE" dirty="0" smtClean="0"/>
              <a:t> </a:t>
            </a:r>
            <a:r>
              <a:rPr lang="de-DE" dirty="0" err="1" smtClean="0"/>
              <a:t>production</a:t>
            </a:r>
            <a:endParaRPr lang="de-DE" dirty="0" smtClean="0"/>
          </a:p>
        </p:txBody>
      </p:sp>
      <p:sp>
        <p:nvSpPr>
          <p:cNvPr id="15" name="Textfeld 14"/>
          <p:cNvSpPr txBox="1"/>
          <p:nvPr/>
        </p:nvSpPr>
        <p:spPr>
          <a:xfrm>
            <a:off x="857224" y="3000372"/>
            <a:ext cx="7656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Wind power </a:t>
            </a:r>
            <a:r>
              <a:rPr lang="de-DE" dirty="0" err="1" smtClean="0"/>
              <a:t>plants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figure</a:t>
            </a:r>
            <a:r>
              <a:rPr lang="de-DE" dirty="0" smtClean="0"/>
              <a:t>!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considered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central</a:t>
            </a:r>
            <a:r>
              <a:rPr lang="de-DE" dirty="0" smtClean="0"/>
              <a:t> </a:t>
            </a:r>
          </a:p>
          <a:p>
            <a:r>
              <a:rPr lang="de-DE" dirty="0" smtClean="0"/>
              <a:t>power </a:t>
            </a:r>
            <a:r>
              <a:rPr lang="de-DE" dirty="0" err="1" smtClean="0"/>
              <a:t>generation</a:t>
            </a:r>
            <a:r>
              <a:rPr lang="de-DE" dirty="0" smtClean="0"/>
              <a:t>.</a:t>
            </a: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1394</Words>
  <Application>Microsoft Office PowerPoint</Application>
  <PresentationFormat>Bildschirmpräsentation (4:3)</PresentationFormat>
  <Paragraphs>194</Paragraphs>
  <Slides>21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Ясность</vt:lpstr>
      <vt:lpstr>Folie 1</vt:lpstr>
      <vt:lpstr>Content:</vt:lpstr>
      <vt:lpstr>1. Research questions</vt:lpstr>
      <vt:lpstr>2. Introduction</vt:lpstr>
      <vt:lpstr>3. What is distributed generation?</vt:lpstr>
      <vt:lpstr>4. Main benefits</vt:lpstr>
      <vt:lpstr>5. Main issues</vt:lpstr>
      <vt:lpstr>6. Situation in Austria</vt:lpstr>
      <vt:lpstr>The composition and development of DG</vt:lpstr>
      <vt:lpstr>Support mechnism – The Ökostromgesetz</vt:lpstr>
      <vt:lpstr>Development goals</vt:lpstr>
      <vt:lpstr>Micro-Grids: Application for DG</vt:lpstr>
      <vt:lpstr>7. Situation in Czech Republic</vt:lpstr>
      <vt:lpstr>Folie 14</vt:lpstr>
      <vt:lpstr>Folie 15</vt:lpstr>
      <vt:lpstr>Folie 16</vt:lpstr>
      <vt:lpstr>Folie 17</vt:lpstr>
      <vt:lpstr>Folie 18</vt:lpstr>
      <vt:lpstr>8. Conclusions</vt:lpstr>
      <vt:lpstr>9.References</vt:lpstr>
      <vt:lpstr>Thank you for attention!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Research Tomsk Polytechnic University  The Institute of Power Engineering</dc:title>
  <dc:creator>Admin</dc:creator>
  <cp:lastModifiedBy>Jungle-Rumble</cp:lastModifiedBy>
  <cp:revision>124</cp:revision>
  <dcterms:created xsi:type="dcterms:W3CDTF">2013-05-19T09:18:23Z</dcterms:created>
  <dcterms:modified xsi:type="dcterms:W3CDTF">2014-06-25T08:46:54Z</dcterms:modified>
</cp:coreProperties>
</file>