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5" r:id="rId3"/>
    <p:sldId id="319" r:id="rId4"/>
    <p:sldId id="316" r:id="rId5"/>
    <p:sldId id="280" r:id="rId6"/>
    <p:sldId id="317" r:id="rId7"/>
    <p:sldId id="273" r:id="rId8"/>
    <p:sldId id="314" r:id="rId9"/>
    <p:sldId id="320" r:id="rId10"/>
    <p:sldId id="286" r:id="rId11"/>
    <p:sldId id="31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30" autoAdjust="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A0848-6D28-46B0-A0BA-28CCD1F4C5E9}" type="datetimeFigureOut">
              <a:rPr lang="de-DE" smtClean="0"/>
              <a:t>25.06.2014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39A56-1FDD-44B5-AD53-A6621EB76D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65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39A56-1FDD-44B5-AD53-A6621EB76DD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00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39A56-1FDD-44B5-AD53-A6621EB76DD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0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D9DAB-2370-4126-879F-79ACC81C72A9}" type="datetimeFigureOut">
              <a:rPr lang="cs-CZ" smtClean="0"/>
              <a:t>25.6.2014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E3DC-6E2C-4FFB-8BCA-A8E3A4F760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4255"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60648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Economic </a:t>
            </a:r>
            <a:r>
              <a:rPr lang="en-US" sz="3600" b="1" dirty="0"/>
              <a:t>evaluation of smart grids and smart metering</a:t>
            </a:r>
            <a:endParaRPr lang="de-DE" sz="3600" dirty="0"/>
          </a:p>
        </p:txBody>
      </p:sp>
      <p:sp>
        <p:nvSpPr>
          <p:cNvPr id="2" name="Obdélník 1"/>
          <p:cNvSpPr/>
          <p:nvPr/>
        </p:nvSpPr>
        <p:spPr>
          <a:xfrm>
            <a:off x="0" y="3789040"/>
            <a:ext cx="9144000" cy="2520280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9143999" cy="2376264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tx1"/>
                </a:solidFill>
              </a:rPr>
              <a:t>Adéla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Holasová</a:t>
            </a:r>
            <a:endParaRPr lang="de-DE" sz="4000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Sebastian </a:t>
            </a:r>
            <a:r>
              <a:rPr lang="en-US" sz="4000" b="1" dirty="0" err="1">
                <a:solidFill>
                  <a:schemeClr val="tx1"/>
                </a:solidFill>
              </a:rPr>
              <a:t>Forthuber</a:t>
            </a:r>
            <a:endParaRPr lang="de-DE" sz="4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cs-CZ" sz="3000" b="1" dirty="0" smtClean="0">
              <a:solidFill>
                <a:schemeClr val="tx1"/>
              </a:solidFill>
            </a:endParaRPr>
          </a:p>
          <a:p>
            <a:endParaRPr lang="cs-CZ" sz="4000" b="1" dirty="0" smtClean="0">
              <a:solidFill>
                <a:schemeClr val="tx1"/>
              </a:solidFill>
            </a:endParaRPr>
          </a:p>
        </p:txBody>
      </p:sp>
      <p:pic>
        <p:nvPicPr>
          <p:cNvPr id="10" name="Obrázek 10" descr="logo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00025"/>
            <a:ext cx="2236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rg_hi" descr="https://encrypted-tbn1.gstatic.com/images?q=tbn:ANd9GcQLLLh-giuY_dUkCsrGTZuWzFHeayrg0ZC5Xs7XBx5fh3PCR-Z4m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00025"/>
            <a:ext cx="65722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323900" y="1586843"/>
            <a:ext cx="84218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Report SRA 2035 (6 areas of research topics) </a:t>
            </a:r>
          </a:p>
          <a:p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dirty="0"/>
              <a:t>Retail and consumer </a:t>
            </a:r>
          </a:p>
          <a:p>
            <a:r>
              <a:rPr lang="en-US" sz="3200" dirty="0"/>
              <a:t>Integrated Systems (</a:t>
            </a:r>
            <a:r>
              <a:rPr lang="en-US" sz="3200" dirty="0" err="1"/>
              <a:t>observability</a:t>
            </a:r>
            <a:r>
              <a:rPr lang="en-US" sz="3200" dirty="0"/>
              <a:t> and control, storage, ...) </a:t>
            </a:r>
          </a:p>
          <a:p>
            <a:r>
              <a:rPr lang="en-US" sz="3200" dirty="0"/>
              <a:t>Transmission and distribution systems (monitoring and control technologies)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2512" y="26064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 smtClean="0"/>
              <a:t>Smart Grids v Evropské unii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769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323900" y="1586843"/>
            <a:ext cx="8421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2512" y="385500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Economic evaluation of smart grids and smart metering</a:t>
            </a:r>
            <a:endParaRPr lang="de-DE" sz="2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52736"/>
            <a:ext cx="856624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[1] MINISTERSTVO ŽIVOTNÍHO PROSTŘEDÍ. Klimaticko-energetický balíček [online]. [cit. 2013-10-17]. Dostupné z: http://www.mzp.cz/cz/klimaticko_energeticky_balicek</a:t>
            </a:r>
            <a:endParaRPr lang="de-DE" sz="900" dirty="0"/>
          </a:p>
          <a:p>
            <a:r>
              <a:rPr lang="cs-CZ" sz="900" dirty="0"/>
              <a:t>[2] BERAN, Jaromír. Summary of priorities for Smart Grids research topics, Conference Smart Grids &amp; Metering – Aktuální trend v energetice, Cyklus seminářu 2014, Praha 23. 4. 2014</a:t>
            </a:r>
            <a:endParaRPr lang="de-DE" sz="900" dirty="0"/>
          </a:p>
          <a:p>
            <a:r>
              <a:rPr lang="cs-CZ" sz="900" dirty="0"/>
              <a:t>[3] ČEZ, a.s. 2012. Smart Grids. FUTUR/E/MOTION. [Online] 2012. [Cited: Říjen 17, 2013.] http://www.futuremotion.cz/Smart Grids/cs/index.html.</a:t>
            </a:r>
            <a:endParaRPr lang="de-DE" sz="900" dirty="0"/>
          </a:p>
          <a:p>
            <a:r>
              <a:rPr lang="cs-CZ" sz="900" dirty="0"/>
              <a:t>[4] ABB. 2013. Úvod do problematiky inteligentních sítí. [Online] 2013. [Cited: listopad 17, 2013.] http://www02.abb.com/global/czabb/czabb018.nsf/0/a5a3d03331846f55c125773d004a5ede/$file/Smart+grids_cz.pdf.</a:t>
            </a:r>
            <a:endParaRPr lang="de-DE" sz="900" dirty="0"/>
          </a:p>
          <a:p>
            <a:r>
              <a:rPr lang="cs-CZ" sz="900" dirty="0"/>
              <a:t>[5] European technology platform for the electricity networks of the future. 2010. Strategic Deployment Document for Europe's electricity networks of the future. [Online] 2010. [Cited: Listopad 17, 2013.] http://www.Smart Grids.eu/.</a:t>
            </a:r>
            <a:endParaRPr lang="de-DE" sz="900" dirty="0"/>
          </a:p>
          <a:p>
            <a:r>
              <a:rPr lang="cs-CZ" sz="900" dirty="0"/>
              <a:t>[6] SITU, Lixin. 2012. Electric Vehicle Development: The Past, Present &amp; Future. 3rd International Conference on Power Electronics Systems and Applications. [Online] 2012. [Cited: listopad 23, 2013.] http://80.ieeexplore.ieee.org.dialog.cvut.cz/stamp/stamp.jsp?tp=&amp;arnumber=5228601.</a:t>
            </a:r>
            <a:endParaRPr lang="de-DE" sz="900" dirty="0"/>
          </a:p>
          <a:p>
            <a:r>
              <a:rPr lang="cs-CZ" sz="900" dirty="0"/>
              <a:t>[7] KILIAN, Dominik. 2012. Competitiveness of the EU Automotive, Final Report. Chair of General Business Administration and International Automotive Management. [Online] Prosinec 19, 2012. [Cited: Listopad 22, 2013.] http://ec.europa.eu/enterprise/sectors/automotive/files/projects/report-duisburg-essen-electric-vehicles_en.pdf.</a:t>
            </a:r>
            <a:endParaRPr lang="de-DE" sz="900" dirty="0"/>
          </a:p>
          <a:p>
            <a:r>
              <a:rPr lang="cs-CZ" sz="900" dirty="0"/>
              <a:t>[8] AJANOVIC, Amela. 2013. Promoting environmentally benign electric vehicles, 2013 ISES Solar World Congress. Vienna University of Technology , Austria, Gussgausstr.25-29-370-3 : s.n., 2013.</a:t>
            </a:r>
            <a:endParaRPr lang="de-DE" sz="900" dirty="0"/>
          </a:p>
          <a:p>
            <a:r>
              <a:rPr lang="cs-CZ" sz="900" dirty="0"/>
              <a:t>[9] European technology platform for the electricity networks of the future. 2010. Strategic Deployment Document for Europe's electricity networks of the future. [Online] 2010. [Cited: Listopad 17, 2013.] http://www.Smart Grids.eu/.</a:t>
            </a:r>
            <a:endParaRPr lang="de-DE" sz="900" dirty="0"/>
          </a:p>
          <a:p>
            <a:r>
              <a:rPr lang="cs-CZ" sz="900" dirty="0"/>
              <a:t>[10] ČEZ a.s. Seriál - 3. Chytrý domov. Futur emotion energie zítřka. [Online] [Cited: Prosinec 6, 2013.] http://futuremotion.cz/cs/serial/3-chytry-domov.html.</a:t>
            </a:r>
            <a:endParaRPr lang="de-DE" sz="900" dirty="0"/>
          </a:p>
          <a:p>
            <a:r>
              <a:rPr lang="cs-CZ" sz="900" dirty="0"/>
              <a:t>[11] ČEZ a.s. 2012. Smart Grids. FUTUR/E/MOTION. [Online] 2012. [Cited: Říjen 17, 2013.] http://www.futuremotion.cz/Smart Grids/cs/index.html.</a:t>
            </a:r>
            <a:endParaRPr lang="de-DE" sz="900" dirty="0"/>
          </a:p>
          <a:p>
            <a:r>
              <a:rPr lang="cs-CZ" sz="900" dirty="0"/>
              <a:t>[12] MPO, Sekce 3000. 2012. Ekonomické posouzení přínosů a nákladů při zavedení inteligentních měřicích systémů v elektroenergetice. Ministerstvo průmyslu a obchodu. [Online] Září 4, 2012. [Cited: Prosinec 7, 2013.] http://www.mpo.cz/dokument106754.html.</a:t>
            </a:r>
            <a:endParaRPr lang="de-DE" sz="900" dirty="0"/>
          </a:p>
          <a:p>
            <a:r>
              <a:rPr lang="cs-CZ" sz="900" dirty="0"/>
              <a:t>[13] ROUBAL, Jiří. 2013. Smart Grids v lokálních distribučních soustavách. Energetika, ČSZE, ISSN 0375-8842, Český svaz zaměstnavatelú v energetice. Měsíc, 2013, Vol. 006, 1.</a:t>
            </a:r>
            <a:endParaRPr lang="de-DE" sz="900" dirty="0"/>
          </a:p>
          <a:p>
            <a:r>
              <a:rPr lang="cs-CZ" sz="900" dirty="0"/>
              <a:t>[14] VRBA, Miroslav. Interview.  2013. ČEPS. Praha, Listopad 29, 2013.</a:t>
            </a:r>
            <a:endParaRPr lang="de-DE" sz="900" dirty="0"/>
          </a:p>
          <a:p>
            <a:r>
              <a:rPr lang="cs-CZ" sz="900" dirty="0"/>
              <a:t>[15] MPO, Sekce 3000. 2012. Aktualizace státní energetické koncepce. Praha : s.n., Únor 2012.</a:t>
            </a:r>
            <a:endParaRPr lang="de-DE" sz="900" dirty="0"/>
          </a:p>
          <a:p>
            <a:r>
              <a:rPr lang="cs-CZ" sz="900" dirty="0"/>
              <a:t>[16] HABRYCH, R., JAROLÍMKOVÁ, G. 2013. Implementace Smart Grid v lokálních distribučních soustavách průmyslových podniků. Energetika, ČSZE, ISSN 0375-8842, Český svaz zaměstnavatelú v energetice. Měsíc, 2013, Vol. 001.</a:t>
            </a:r>
            <a:endParaRPr lang="de-DE" sz="900" dirty="0"/>
          </a:p>
          <a:p>
            <a:r>
              <a:rPr lang="de-DE" sz="900" dirty="0"/>
              <a:t>[17] APG, Austrian Power Grid: Masterplan 2030, 2013</a:t>
            </a:r>
          </a:p>
          <a:p>
            <a:r>
              <a:rPr lang="en-US" sz="900" dirty="0"/>
              <a:t>[18] </a:t>
            </a:r>
            <a:r>
              <a:rPr lang="de-DE" sz="900" dirty="0"/>
              <a:t>Paul van den Oosterkamp et al.: The role of DSOs in a Smart Grid environment, 2014</a:t>
            </a:r>
          </a:p>
          <a:p>
            <a:r>
              <a:rPr lang="de-DE" sz="900" dirty="0"/>
              <a:t>[19] European Technology Platform SmartGrids: SmartGrids SRA 2035 Strategic Research Agenda Update of the SmartGrids SRA 2007 for the needs by the year 2035, 2012</a:t>
            </a:r>
          </a:p>
          <a:p>
            <a:r>
              <a:rPr lang="en-US" sz="900" dirty="0"/>
              <a:t>[20] </a:t>
            </a:r>
            <a:r>
              <a:rPr lang="de-DE" sz="900" dirty="0"/>
              <a:t>Andreas Lugmaier et al.: Roadmap Smart Grids Austria, FEEI – Fachverband der</a:t>
            </a:r>
          </a:p>
          <a:p>
            <a:r>
              <a:rPr lang="en-US" sz="900" dirty="0"/>
              <a:t>[21] </a:t>
            </a:r>
            <a:r>
              <a:rPr lang="de-DE" sz="900" dirty="0"/>
              <a:t>Elektrizitätswirtschafts- und –Organisationsgesetz 2010 – ElWOG 2010, BGBLA 23.12.2010</a:t>
            </a:r>
          </a:p>
          <a:p>
            <a:r>
              <a:rPr lang="en-US" sz="900" dirty="0"/>
              <a:t>[22] </a:t>
            </a:r>
            <a:r>
              <a:rPr lang="de-DE" sz="900" dirty="0"/>
              <a:t>PWC, PRICEWATERHOUSECOOPERS GMBH</a:t>
            </a:r>
            <a:r>
              <a:rPr lang="en-US" sz="900" dirty="0"/>
              <a:t>: </a:t>
            </a:r>
            <a:r>
              <a:rPr lang="de-DE" sz="900" dirty="0"/>
              <a:t>Studie zur Analyse der Kosten-Nutzen einer österreichweiten Einführung von Smart Metering, </a:t>
            </a:r>
            <a:r>
              <a:rPr lang="en-US" sz="900" dirty="0"/>
              <a:t>2010</a:t>
            </a:r>
            <a:endParaRPr lang="de-DE" sz="900" dirty="0"/>
          </a:p>
          <a:p>
            <a:r>
              <a:rPr lang="en-US" sz="900" dirty="0"/>
              <a:t>[23] </a:t>
            </a:r>
            <a:r>
              <a:rPr lang="de-DE" sz="900" dirty="0"/>
              <a:t>CAPGEMINI, CAPGEMINI CONSULTING ÖSTERREICH AG: Analyse der Kosten – Nutzen einer österreichweiten Smart Meter Einführung, 2010</a:t>
            </a:r>
          </a:p>
          <a:p>
            <a:r>
              <a:rPr lang="en-US" sz="900" dirty="0"/>
              <a:t>[24] </a:t>
            </a:r>
            <a:r>
              <a:rPr lang="de-DE" sz="900" dirty="0"/>
              <a:t>Intelligente Messgeräte-AnforderungsVO 2011 – IMA-VO 2011, BGBL, 25.11.2011</a:t>
            </a:r>
          </a:p>
          <a:p>
            <a:r>
              <a:rPr lang="en-US" sz="900" dirty="0"/>
              <a:t>[25] </a:t>
            </a:r>
            <a:r>
              <a:rPr lang="de-DE" sz="900" dirty="0"/>
              <a:t>Energieinstitut der Wirtschaft GmbH, IWI Industriewissenschaftliches Institut: </a:t>
            </a:r>
            <a:r>
              <a:rPr lang="en-US" sz="900" dirty="0"/>
              <a:t>Green ICT in </a:t>
            </a:r>
            <a:r>
              <a:rPr lang="en-US" sz="900" dirty="0" err="1"/>
              <a:t>Österreich</a:t>
            </a:r>
            <a:r>
              <a:rPr lang="en-US" sz="900" dirty="0"/>
              <a:t>, </a:t>
            </a:r>
            <a:r>
              <a:rPr lang="en-US" sz="900" dirty="0" err="1"/>
              <a:t>Potenziale</a:t>
            </a:r>
            <a:r>
              <a:rPr lang="en-US" sz="900" dirty="0"/>
              <a:t> und </a:t>
            </a:r>
            <a:r>
              <a:rPr lang="en-US" sz="900" dirty="0" err="1"/>
              <a:t>Möglichkeiten</a:t>
            </a:r>
            <a:r>
              <a:rPr lang="en-US" sz="900" dirty="0"/>
              <a:t> </a:t>
            </a:r>
            <a:r>
              <a:rPr lang="en-US" sz="900" dirty="0" err="1"/>
              <a:t>zur</a:t>
            </a:r>
            <a:r>
              <a:rPr lang="en-US" sz="900" dirty="0"/>
              <a:t> </a:t>
            </a:r>
            <a:r>
              <a:rPr lang="en-US" sz="900" dirty="0" err="1"/>
              <a:t>Steigerung</a:t>
            </a:r>
            <a:r>
              <a:rPr lang="en-US" sz="900" dirty="0"/>
              <a:t> der </a:t>
            </a:r>
            <a:r>
              <a:rPr lang="en-US" sz="900" dirty="0" err="1"/>
              <a:t>Energieeffizienz</a:t>
            </a:r>
            <a:r>
              <a:rPr lang="en-US" sz="900" dirty="0"/>
              <a:t> und </a:t>
            </a:r>
            <a:r>
              <a:rPr lang="en-US" sz="900" dirty="0" err="1"/>
              <a:t>Reduktion</a:t>
            </a:r>
            <a:r>
              <a:rPr lang="en-US" sz="900" dirty="0"/>
              <a:t> von </a:t>
            </a:r>
            <a:r>
              <a:rPr lang="en-US" sz="900" dirty="0" err="1"/>
              <a:t>klimarelevanten</a:t>
            </a:r>
            <a:r>
              <a:rPr lang="en-US" sz="900" dirty="0"/>
              <a:t> </a:t>
            </a:r>
            <a:r>
              <a:rPr lang="en-US" sz="900" dirty="0" err="1"/>
              <a:t>Emissionen</a:t>
            </a:r>
            <a:r>
              <a:rPr lang="en-US" sz="900" dirty="0"/>
              <a:t>, </a:t>
            </a:r>
            <a:r>
              <a:rPr lang="de-DE" sz="900" dirty="0"/>
              <a:t>BRZ Bundsrechenzentrum GmbH, FEEI - Fachverband der Elektro- und Elektronikindustrie, Vereinigung der Österreichischen Industrie (IV), </a:t>
            </a:r>
            <a:r>
              <a:rPr lang="en-US" sz="900" dirty="0"/>
              <a:t>2013</a:t>
            </a:r>
            <a:endParaRPr lang="de-DE" sz="900" dirty="0"/>
          </a:p>
          <a:p>
            <a:r>
              <a:rPr lang="de-DE" sz="900" dirty="0"/>
              <a:t>[26] Michael Holzinger, Masterarbeit: Smart Metering und sein Einsatz in Österreich, 2011</a:t>
            </a:r>
          </a:p>
          <a:p>
            <a:r>
              <a:rPr lang="en-US" sz="900" dirty="0"/>
              <a:t>[27] </a:t>
            </a:r>
            <a:r>
              <a:rPr lang="en-US" sz="900" dirty="0" err="1"/>
              <a:t>Broschüre</a:t>
            </a:r>
            <a:r>
              <a:rPr lang="en-US" sz="900" dirty="0"/>
              <a:t>: </a:t>
            </a:r>
            <a:r>
              <a:rPr lang="de-DE" sz="900" dirty="0"/>
              <a:t>Intelligente Energiesysteme der Zukunft: Smart Grids Pioniere in Österreich, Bundesministerium für Verkehr, Innovation und Technologie (bmvit), 2010</a:t>
            </a:r>
          </a:p>
          <a:p>
            <a:r>
              <a:rPr lang="en-US" sz="900" dirty="0"/>
              <a:t>[28] </a:t>
            </a:r>
            <a:r>
              <a:rPr lang="de-DE" sz="900" dirty="0"/>
              <a:t>David Reiter, Masterarbeit: Intelligente Effizienzsteigerung in Anbetracht zukünftiger dezentraler und volatiler Stromerzeugung in Österreich, 2013</a:t>
            </a:r>
          </a:p>
        </p:txBody>
      </p:sp>
      <p:pic>
        <p:nvPicPr>
          <p:cNvPr id="10" name="Obrázek 10" descr="logo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38" y="83989"/>
            <a:ext cx="1118394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rg_hi" descr="https://encrypted-tbn1.gstatic.com/images?q=tbn:ANd9GcQLLLh-giuY_dUkCsrGTZuWzFHeayrg0ZC5Xs7XBx5fh3PCR-Z4m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116632"/>
            <a:ext cx="348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7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4189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3600" b="1" dirty="0" smtClean="0">
                <a:solidFill>
                  <a:srgbClr val="C00000"/>
                </a:solidFill>
              </a:rPr>
              <a:t>Content</a:t>
            </a:r>
            <a:r>
              <a:rPr lang="cs-CZ" sz="3600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3600" dirty="0" smtClean="0"/>
              <a:t>General </a:t>
            </a:r>
            <a:r>
              <a:rPr lang="de-DE" sz="3600" dirty="0" smtClean="0"/>
              <a:t>Introduction and Approach</a:t>
            </a:r>
            <a:endParaRPr lang="de-DE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de-DE" sz="3600" dirty="0" smtClean="0"/>
              <a:t>Concept of Smart Grids and Smart Metering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3600" dirty="0" smtClean="0"/>
              <a:t>Implementation </a:t>
            </a:r>
            <a:r>
              <a:rPr lang="de-DE" sz="3600" dirty="0" smtClean="0"/>
              <a:t>of </a:t>
            </a:r>
            <a:r>
              <a:rPr lang="de-DE" sz="3600" dirty="0" smtClean="0"/>
              <a:t>Smart Grids with focus on Smart Metering</a:t>
            </a:r>
          </a:p>
          <a:p>
            <a:pPr lvl="1">
              <a:lnSpc>
                <a:spcPct val="120000"/>
              </a:lnSpc>
            </a:pPr>
            <a:r>
              <a:rPr lang="de-DE" sz="3600" dirty="0" smtClean="0"/>
              <a:t>-	Czech Republic</a:t>
            </a:r>
          </a:p>
          <a:p>
            <a:pPr lvl="1">
              <a:lnSpc>
                <a:spcPct val="120000"/>
              </a:lnSpc>
            </a:pPr>
            <a:r>
              <a:rPr lang="de-DE" sz="3600" dirty="0" smtClean="0"/>
              <a:t>-	Austria</a:t>
            </a:r>
            <a:endParaRPr lang="cs-CZ" sz="3600" dirty="0" smtClean="0"/>
          </a:p>
          <a:p>
            <a:pPr>
              <a:lnSpc>
                <a:spcPct val="150000"/>
              </a:lnSpc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038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4189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3600" b="1" dirty="0" smtClean="0">
                <a:solidFill>
                  <a:srgbClr val="C00000"/>
                </a:solidFill>
              </a:rPr>
              <a:t>Introduction and Approach</a:t>
            </a:r>
            <a:endParaRPr lang="cs-CZ" sz="3600" b="1" dirty="0" smtClean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de-DE" sz="3600" i="1" dirty="0" smtClean="0"/>
              <a:t>Research Task:</a:t>
            </a:r>
          </a:p>
          <a:p>
            <a:pPr>
              <a:lnSpc>
                <a:spcPct val="150000"/>
              </a:lnSpc>
            </a:pPr>
            <a:r>
              <a:rPr lang="de-DE" sz="3600" dirty="0" smtClean="0"/>
              <a:t>„Economic evaluation of smart grids and smart metering“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Appropriate definition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Literture review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Roadmaps and guidelines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Smart grid status in czech republic / austria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Study review Smart Metering rollout</a:t>
            </a:r>
          </a:p>
          <a:p>
            <a:pPr>
              <a:lnSpc>
                <a:spcPct val="150000"/>
              </a:lnSpc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17851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4189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3600" b="1" dirty="0" smtClean="0">
                <a:solidFill>
                  <a:srgbClr val="C00000"/>
                </a:solidFill>
              </a:rPr>
              <a:t>Concept of Smart Grids</a:t>
            </a:r>
            <a:endParaRPr lang="cs-CZ" sz="3600" b="1" dirty="0" smtClean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de-DE" sz="3600" i="1" dirty="0" smtClean="0"/>
              <a:t>The</a:t>
            </a:r>
            <a:r>
              <a:rPr lang="de-DE" sz="3600" dirty="0" smtClean="0"/>
              <a:t> Smart Grid ?</a:t>
            </a:r>
            <a:endParaRPr lang="de-DE" sz="3600" dirty="0"/>
          </a:p>
          <a:p>
            <a:pPr>
              <a:lnSpc>
                <a:spcPct val="150000"/>
              </a:lnSpc>
            </a:pPr>
            <a:r>
              <a:rPr lang="de-DE" sz="3600" dirty="0" smtClean="0"/>
              <a:t>Definition:</a:t>
            </a:r>
          </a:p>
          <a:p>
            <a:pPr>
              <a:lnSpc>
                <a:spcPct val="150000"/>
              </a:lnSpc>
            </a:pPr>
            <a:r>
              <a:rPr lang="cs-CZ" sz="3600" dirty="0" smtClean="0"/>
              <a:t>„</a:t>
            </a:r>
            <a:r>
              <a:rPr lang="de-DE" sz="3600" dirty="0" smtClean="0"/>
              <a:t>A </a:t>
            </a:r>
            <a:r>
              <a:rPr lang="cs-CZ" sz="3600" dirty="0" smtClean="0"/>
              <a:t>Smart Grid </a:t>
            </a:r>
            <a:r>
              <a:rPr lang="cs-CZ" sz="3600" dirty="0"/>
              <a:t>is an </a:t>
            </a:r>
            <a:r>
              <a:rPr lang="de-DE" sz="3600" b="1" dirty="0" smtClean="0"/>
              <a:t>(</a:t>
            </a:r>
            <a:r>
              <a:rPr lang="cs-CZ" sz="3600" b="1" dirty="0" smtClean="0"/>
              <a:t>electrical</a:t>
            </a:r>
            <a:r>
              <a:rPr lang="de-DE" sz="3600" b="1" dirty="0" smtClean="0"/>
              <a:t>)</a:t>
            </a:r>
            <a:r>
              <a:rPr lang="cs-CZ" sz="3600" b="1" dirty="0" smtClean="0"/>
              <a:t> </a:t>
            </a:r>
            <a:r>
              <a:rPr lang="cs-CZ" sz="3600" b="1" dirty="0"/>
              <a:t>network</a:t>
            </a:r>
            <a:r>
              <a:rPr lang="cs-CZ" sz="3600" dirty="0"/>
              <a:t> </a:t>
            </a:r>
            <a:r>
              <a:rPr lang="cs-CZ" sz="3600" dirty="0" smtClean="0"/>
              <a:t>that </a:t>
            </a:r>
            <a:r>
              <a:rPr lang="cs-CZ" sz="3600" b="1" dirty="0"/>
              <a:t>intelligently </a:t>
            </a:r>
            <a:r>
              <a:rPr lang="cs-CZ" sz="3600" b="1" dirty="0" smtClean="0"/>
              <a:t>connect</a:t>
            </a:r>
            <a:r>
              <a:rPr lang="de-DE" sz="3600" b="1" dirty="0" smtClean="0"/>
              <a:t>s</a:t>
            </a:r>
            <a:r>
              <a:rPr lang="cs-CZ" sz="3600" dirty="0" smtClean="0"/>
              <a:t> </a:t>
            </a:r>
            <a:r>
              <a:rPr lang="cs-CZ" sz="3600" dirty="0"/>
              <a:t>activities of all parties involved </a:t>
            </a:r>
            <a:r>
              <a:rPr lang="de-DE" sz="3600" dirty="0" smtClean="0"/>
              <a:t>in</a:t>
            </a:r>
            <a:r>
              <a:rPr lang="cs-CZ" sz="3600" dirty="0" smtClean="0"/>
              <a:t> </a:t>
            </a:r>
            <a:r>
              <a:rPr lang="cs-CZ" sz="3600" dirty="0"/>
              <a:t>production </a:t>
            </a:r>
            <a:r>
              <a:rPr lang="de-DE" sz="3600" dirty="0" smtClean="0"/>
              <a:t>or</a:t>
            </a:r>
            <a:r>
              <a:rPr lang="cs-CZ" sz="3600" dirty="0" smtClean="0"/>
              <a:t> consumption</a:t>
            </a:r>
            <a:r>
              <a:rPr lang="de-DE" sz="3600" dirty="0" smtClean="0"/>
              <a:t> </a:t>
            </a:r>
            <a:r>
              <a:rPr lang="de-DE" sz="3600" dirty="0" smtClean="0"/>
              <a:t>of</a:t>
            </a:r>
            <a:r>
              <a:rPr lang="de-DE" sz="3600" dirty="0" smtClean="0"/>
              <a:t> </a:t>
            </a:r>
            <a:r>
              <a:rPr lang="de-DE" sz="3600" dirty="0" smtClean="0"/>
              <a:t>electricity</a:t>
            </a:r>
            <a:r>
              <a:rPr lang="cs-CZ" sz="3600" dirty="0" smtClean="0"/>
              <a:t>, </a:t>
            </a:r>
            <a:r>
              <a:rPr lang="cs-CZ" sz="3600" dirty="0"/>
              <a:t>in order to effectively </a:t>
            </a:r>
            <a:r>
              <a:rPr lang="de-DE" sz="3600" dirty="0" smtClean="0"/>
              <a:t>ensure</a:t>
            </a:r>
            <a:r>
              <a:rPr lang="cs-CZ" sz="3600" dirty="0" smtClean="0"/>
              <a:t> </a:t>
            </a:r>
            <a:r>
              <a:rPr lang="cs-CZ" sz="3600" b="1" dirty="0"/>
              <a:t>sustainable, economic and secure electricity supply</a:t>
            </a:r>
            <a:r>
              <a:rPr lang="cs-CZ" sz="3600" b="1" dirty="0" smtClean="0"/>
              <a:t>.</a:t>
            </a:r>
            <a:r>
              <a:rPr lang="cs-CZ" sz="3600" dirty="0"/>
              <a:t> "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6097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2512" y="1772816"/>
            <a:ext cx="8568952" cy="7132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en-US" sz="3500" dirty="0" smtClean="0"/>
              <a:t>Actual </a:t>
            </a:r>
            <a:r>
              <a:rPr lang="en-US" sz="3500" b="1" dirty="0"/>
              <a:t>pricing</a:t>
            </a:r>
            <a:r>
              <a:rPr lang="en-US" sz="3500" dirty="0"/>
              <a:t> of </a:t>
            </a:r>
            <a:r>
              <a:rPr lang="en-US" sz="3500" dirty="0" smtClean="0"/>
              <a:t>electricity </a:t>
            </a:r>
            <a:endParaRPr lang="en-US" sz="3500" dirty="0" smtClean="0"/>
          </a:p>
          <a:p>
            <a:pPr marL="571500" indent="-57150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en-US" sz="3500" b="1" dirty="0"/>
              <a:t>Increase</a:t>
            </a:r>
            <a:r>
              <a:rPr lang="en-US" sz="3500" dirty="0"/>
              <a:t> </a:t>
            </a:r>
            <a:r>
              <a:rPr lang="en-US" sz="3500" dirty="0" smtClean="0"/>
              <a:t>efficiency</a:t>
            </a:r>
          </a:p>
          <a:p>
            <a:pPr marL="571500" indent="-57150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en-US" sz="3500" b="1" dirty="0"/>
              <a:t>Reliability</a:t>
            </a:r>
            <a:r>
              <a:rPr lang="en-US" sz="3500" dirty="0"/>
              <a:t> and security of </a:t>
            </a:r>
            <a:r>
              <a:rPr lang="en-US" sz="3500" dirty="0" smtClean="0"/>
              <a:t>supply</a:t>
            </a:r>
            <a:endParaRPr lang="en-US" sz="3000" dirty="0"/>
          </a:p>
          <a:p>
            <a:pPr marL="1943100" lvl="3" indent="-571500">
              <a:spcBef>
                <a:spcPts val="600"/>
              </a:spcBef>
              <a:buFontTx/>
              <a:buChar char="-"/>
            </a:pPr>
            <a:r>
              <a:rPr lang="en-US" sz="3000" dirty="0" smtClean="0"/>
              <a:t>Automatic regulation</a:t>
            </a:r>
          </a:p>
          <a:p>
            <a:pPr marL="1943100" lvl="3" indent="-571500">
              <a:spcBef>
                <a:spcPts val="600"/>
              </a:spcBef>
              <a:buFontTx/>
              <a:buChar char="-"/>
            </a:pPr>
            <a:r>
              <a:rPr lang="en-US" sz="3000" dirty="0" smtClean="0"/>
              <a:t>production / consumption balance</a:t>
            </a:r>
          </a:p>
          <a:p>
            <a:pPr marL="1485900" lvl="2" indent="-57150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endParaRPr lang="en-US" sz="4000" dirty="0"/>
          </a:p>
          <a:p>
            <a:pPr marL="571500" indent="-57150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endParaRPr lang="en-US" sz="4000" dirty="0" smtClean="0"/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cs-CZ" sz="4000" b="1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439214" y="377162"/>
            <a:ext cx="2476602" cy="14584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6600" b="1" dirty="0" smtClean="0">
                <a:solidFill>
                  <a:srgbClr val="C00000"/>
                </a:solidFill>
              </a:rPr>
              <a:t>Goal</a:t>
            </a:r>
            <a:r>
              <a:rPr lang="cs-CZ" sz="6600" b="1" dirty="0" smtClean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2512" y="26064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 smtClean="0"/>
              <a:t>Smart Grids</a:t>
            </a:r>
            <a:r>
              <a:rPr lang="de-DE" sz="3600" dirty="0" smtClean="0"/>
              <a:t> concept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9547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4189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/>
              <a:t>Smart Grids</a:t>
            </a:r>
            <a:r>
              <a:rPr lang="de-DE" sz="3600" dirty="0"/>
              <a:t> </a:t>
            </a:r>
            <a:r>
              <a:rPr lang="de-DE" sz="3600" dirty="0" smtClean="0"/>
              <a:t>concept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cs-CZ" sz="3600" dirty="0"/>
          </a:p>
        </p:txBody>
      </p:sp>
      <p:pic>
        <p:nvPicPr>
          <p:cNvPr id="2050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54819"/>
            <a:ext cx="7848872" cy="508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1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6604" y="18863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 smtClean="0"/>
              <a:t>Smart </a:t>
            </a:r>
            <a:r>
              <a:rPr lang="cs-CZ" sz="3600" dirty="0"/>
              <a:t>Grids </a:t>
            </a:r>
            <a:r>
              <a:rPr lang="de-DE" sz="3600" dirty="0" smtClean="0"/>
              <a:t>in Czech republic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350516" y="2828835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de-DE" sz="3200" b="1" dirty="0" smtClean="0">
                <a:solidFill>
                  <a:srgbClr val="C00000"/>
                </a:solidFill>
              </a:rPr>
              <a:t>NOT to implement the</a:t>
            </a:r>
            <a:r>
              <a:rPr lang="de-DE" sz="3200" b="1" dirty="0" smtClean="0"/>
              <a:t> smart meters</a:t>
            </a:r>
            <a:r>
              <a:rPr lang="cs-CZ" sz="2800" dirty="0" smtClean="0"/>
              <a:t>.</a:t>
            </a:r>
          </a:p>
          <a:p>
            <a:pPr lvl="0"/>
            <a:endParaRPr lang="de-DE" sz="2800" dirty="0" smtClean="0"/>
          </a:p>
          <a:p>
            <a:pPr lvl="0"/>
            <a:r>
              <a:rPr lang="cs-CZ" sz="2800" dirty="0"/>
              <a:t>Power Management in the Czech Republic is currently applying HDO system that allows power control at the level of 400-700 MW (about 6-9% load). </a:t>
            </a:r>
            <a:endParaRPr lang="cs-CZ" sz="2800" dirty="0" smtClean="0"/>
          </a:p>
        </p:txBody>
      </p:sp>
      <p:sp>
        <p:nvSpPr>
          <p:cNvPr id="10" name="Obdélník 9"/>
          <p:cNvSpPr/>
          <p:nvPr/>
        </p:nvSpPr>
        <p:spPr>
          <a:xfrm>
            <a:off x="326604" y="1321204"/>
            <a:ext cx="8376840" cy="955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b="1" dirty="0" smtClean="0"/>
              <a:t>Document</a:t>
            </a:r>
            <a:r>
              <a:rPr lang="cs-CZ" sz="5400" b="1" dirty="0" smtClean="0"/>
              <a:t> AMM</a:t>
            </a:r>
            <a:endParaRPr lang="cs-CZ" sz="5400" b="1" dirty="0"/>
          </a:p>
        </p:txBody>
      </p:sp>
      <p:sp>
        <p:nvSpPr>
          <p:cNvPr id="4" name="AutoShape 2" descr="data:image/jpeg;base64,/9j/4AAQSkZJRgABAQAAAQABAAD/2wCEAAkGBxQSEBUUEhQUFRUVGBQUFhAWFRUVFBEXFxQXGBQVGBcYHSggGBslHBUUITMiJiorLjAvFx8zODMsNygtLisBCgoKDg0OGhAQGiwkICQsLCwsNSwsLC0sLCwsLCwvLCwsLCwsLCw0LCwsLCwsLCwsLCwsLCwsLCwsLCwvLC0sLP/AABEIAOEA4QMBEQACEQEDEQH/xAAcAAEAAgMBAQEAAAAAAAAAAAAABAcBBQYDCAL/xABBEAABAwIBBwkFBgUEAwAAAAABAAIDBBEhBQYSMUFRYQcTIjJCcYGRoVJykrHBFCNigqLRM0NTssJjg+Hwc5Oj/8QAGwEBAAIDAQEAAAAAAAAAAAAAAAQFAgMGAQf/xAA1EQEAAgECAwQJBAEFAQEAAAAAAQIDBBEFITESQVFhEzJxgZGhscHRIkLh8BRDUmJy8SMz/9oADAMBAAIRAxEAPwC8UBAQEBAQEBAQRn1rQbC7juaLlBjnJDqYG8XG58h+6AYHnrSEcGgN9TdBCqaumj/i1DR78wH1WM3rHWW6mny39Wkz7pQX5w5NGupgP+7pfIrH01PGG6OHaqf9O3wYZnFk06qmD/2aPzKemp4w9nhuqj/Tt8Eynr6ST+HUsPuzg/5LKL1npLTfS56etSY90p7YHdmV3iA4LJonkzpSjW1r+4lp8jh6oMtrW6nXYfxC3rqQSAboMoCAgICAgICAgICAgICAgwSgjOq7m0Y0vxamDx2+CDxqtBjS+olAaNd3BkY9cfFeTMR1ZUpa89msbz5OSyrymUsPRp2OmI2tHNx/ERc+AK0W1NY6c1zg4FnvzyTFY+M/D+XH5T5SK2XqOZCNzGgu+J9/QBaLai89OS3w8F0uP1om0+c/aHM1mUppv4s0sl9j5HuHkTZaZmZ6ysseDFj9SsR7IhDDRuXmzbu/SAgwWobvekrJIv4UkkfuPcz+0hexMx0YXxUv69Yn2xE/V0mTeUKuiteQSt9mVoJ+Jtj53W2ue8d6uzcH0uTpXsz5T9nX5K5UoH9GpidFvc372PxFtIeRW6upj90KnPwHLXnitFvbyn8fN1+T54Z285SytI/AQ5vc5uw+Sk1tFuily4MmG3ZyVmJ80oVLm/xBYe23FvjtC9akprgRcYjegygICAgICAgICAgICDynqAzXiTqaMS7uCCNI24LpnBrBiWXs1o3vdt+SbvYibTtHVw2cnKZHHeOiaJCMOecLRN91ut/fgO9Rb6iOlV/pOB3ttbPO0eEdff4fVWmVMqzVL9OeR0h2aRwb7rR0W+ACi2tNp3l0eHT4sMdnHWI/vj1RFi3CAgICAgICAgIPairJIXh8T3RvHaaSD3G2scDgvYmY5w15MdMlezeImPNYmbXKeRZla241faGNx73sGvvb5KTTU91lBrOBRO9tPPun7T+fisGkcyRglpntc12I0TeN/l1SpcTExvDnMmO+O01vG0+aXBUhxsRouGth1943hesHugICAgICAgICAgj1FRY6LRd51DYBvO4INXlnK8NDGZZ3Xc7ADW+Q+yxuweg2rC94pG8pOl0mTU37GOPb4R7VO5052z1ziHnQiB6MDT0eBce27vw3BQcmW13Y6Lh+LSxy528fx4NAtSeICAgIMIMaY3jzR7tJpjePNNzaWQUeMoCAgICDa5v5wz0UmlC7AnpROxjk7xv4jFZ0vak7wi6rR4tTXs5I9k98f3wXHm3nJBlGPo9CVuLoienH+Jp7TePnZT8eWLw47W6DJpbfq5xPSf73+TdwzkHQk62x2x/7HgtiClICAgICAgICCPUzkWa3F51DYB7R4INHnLnBFk6HSd05X30I72dK7efZaN+zvWvJkikJuh0N9XfaOUR1nw/lSeWMqy1UplmdpOOoamsGxrRsCr7Wm07y7bT6fHgpFMcbR9fOUJYtwgIDWkkAAknAAC5J3ADWV68mdo3dZkbk8rJ7FzWwMPakvp24MGPnZba4L28lXqOM6bFyie1Pl0+P43dlk3krpmWM0kkp2gfdMPgLu/Ut9dNWOqoy8ezW/wDzrFfnP4+To6TM+ij6tNDfe5oefN1ytsYqR3K+/EdVfrkn47fRs2ZPibqjjHcxo+iz7MI05bz1tPxZfQxnXGw97Gn6J2YeelvH7p+LX1ea1HJ16aEneI2td5tsVjOKk9YSKa/U09XJb4ufylyYUb7mMyQn8LtNvwvv6ELVbTUnpyT8XHdTT19rfL6OPyxyaVcVzEWVDR7PQk+BxsfBy0W09o6c1tp+N6fJyvE1n4x8Y/DjZ4XMcWPa5jhrY4Frh3grSt62raO1Wd48n4XjIQEHtR1b4pGyROLHtN2vGsfuOC9iZid4YZMdclZpeN4ldGZudceUIubkAbO0XcwYadv5kf7bLqfiy9uOfVxnEuHW0tu1XnSek+HlP95ulp5SDoP19l3tj91uViUgICAgICDyqZtBt9ZOAbvJ1BBqMt5Vjoad08x0nHU0a5H9ljeHyFysL3ikbyk6TS31OWMdPf5R4qLyxlSSqmdNMbuds2MaNTG7gP3O1V1rTad5d1p8FMGOMdI5R8/OUJYtwgIOnzVzInrbPP3UP9ZwxeP9Nva7zYd63Y8Nr+xWa3imLTfp628PD2z9uq28381aajH3LBp2sZndKR2/pbBwFgplMVadHK6rX59TP655eEdG7WxDEBAQEBAQEGsy1kGCrZozxtfudqez3XDELC9K26pGn1WXT23x22+k+2FU51cnk1NeSC80QxIA+9jHFo6w4jyUPJgmvOOcOo0XGMWbauT9NvlP49/xcUtC5ZQEHrSVL4pGyRuLXsOk1w1g/wDdi9iZid4YZMdclZpaN4nqvHNLOFmUae5s2ZlhIwa2O7L2/hP7hWOLJF483EcQ0NtLk261npP29sN/SzE3DsHNwI37iOBWxASEBAQEGCghNkB0pnkBjQdEnANaOs8+R8EexE2naOqj89M43V1SX3PNMu2Jm5u15HtO191hsVdlyduzueH6KNLi7P7p6/j2Q0C1J4gwgsvMPk/0g2orG4Gxjpjt3OkH+PnuUvFg/dZznEuL7TOLBPtn7R+fgtJrQBYCwGAG5S3MzzZQEBAQEBAQEBAQEFf59ZgNmDp6RobN1nRCwbNvtsa/0O3eo2XBvzr1XvDeL2xbY80717p74/j6KjkYWktcCCCQWkWII1gg6ioTq4mJjeJYR6INjm9ll9HUMmj7ODmbJGHrMP03EArOl5rO8I+q01NRinHb3eU90/3uXxT1jZ4o6mE6QLdIb3N7TTxGPiFZVmLRvDgs2K2K8479YbKN4cARqOIXrW/SAgIItY69ox2tZ3NGvz1IOB5Wcv8ANxto4zYvAdLbsxg9Fn5iPIcVF1N9o7MOg4Ho+1ac9o5Ryj2+Pu+qqlDdSICCyuTTMwODauobcdaGIjA7pXDb+EeO5S8GL90uc4vxKY3wYp/7T9o+/wAFpqW5kQEBAQEBAQEBAQEBAQcFyjZmfaGmpp2/ftHTYP57Rw9sDVv1brRs+HtfqjqvOE8T9DMYck/pnp5fwp4KE61lAQWFyS5wc3KaSQ9GQl0V+zJbpN/MBfvHFSdPfaezKg45o+3SM9Y5xyn2ePu/vRaFP0Hlmw9Jn+Tfr4qa5VLQEBBrvtLWMlqHmzQHOvuYwH52JXkztG7LHSclopXrM7Pn7LGUXVM8kz+tI4ut7I1Nb4NAHgqy1ptO8voODDXDjrjr0iP/AH4yiLFuEHT8n+bf22p6Y+5is6Tc89mPxxJ4A71uw4+3byVnFNb/AI2L9PrT08vGfd9V6tFhYYAahsCsHE9erKAgICAgICAgICAgICAgIKd5Us2eYlFTELRymz2jUyU437nfMHeoWox7T2odbwXXelp6G/rV6ecfx9PY4RRl4IP1DK5jmvYbOaQ5rvZc03afAgL1jasWia26Ty9z6AyVlIVdHFUM61g/R3ObhIzzDgrPHbtViXAavBOnzWxz3fTu+TcxvDgCNRFwskd+kEavfZlhrdZo8f8Ai6DiuVnKPM0TKduBmcAR/px2LvXQHiVH1Ntq7eK74Fg7eeck/tj5z/ZVAoLrhBlrSSAASSQABrJOAA4r15MxHOX0DmfkMUdIyLDTtpSOHakd1vAahwAVjjp2K7OD12qnU5pv3dI9jdrYhiAgICAgICAgICAgICAgIIWWMnMqYHwydV7S07wdjhxBsfBY2rFo2ltwZrYckZK9YfO2UKN0Er4pOvG4sdxIOscCLEcCqyY2naX0DFlrlpF69Jjd4LxsEFmcjeVMZqYndMweTZB/YfEqXprdaub4/g9TNHsn6x91j0OGkz2Th7pxH18lLc0lIIsuMrR7ILz3nAfVBTnKplDncoOYOrC1sY94jTf/AHAeCgai299vB2XBcPo9LFu+07/aHHrQtxB1vJjknn69rnC7IBzp3aV7RjzJP5FuwV7V/YquM6j0WmmI625e7v8Ax714KwcWICAgICAgICAgICAgICAgICCpOWHJOhPHUNGEoMb/AH2C7T4tv8Chamu0xbxdVwHUdrHbFPdzj2T1+f1V6oy/EG6zLyhzFfA+9gXiN3uydA+pB8FsxW7N4lC4hh9Lpr18t493NfL8Jmn2mlviMR9VZODSUEanN3yO3EN8hc/NB865UquenllvfnJJH34OeSPQhVUzvMy+iYcfo8daeERHyRl42iC3+R7J+hSSTEYzSEA/hj6I/UZFN01dq7uS49m7WeMf+2PnP8bO+UlRiAgICAgICAgICAgICAgICAg5blLyfz2TZcLui0Zm8NA9L9BePFac9d6Ss+EZfR6qv/Ll8f52UWq92wgweGvYhD6Jgq+dpoJx2hFJ4OAv/crWs7xEvnefH6PJanhMx8G1XrU09bPzdHUSbmzvv3B1vksbztEt2mr281K+Mx9XzwwYBVcPoc9X6QYQfQWZNNzeTqZu3mmOPe8aR9XKyxRtSHBcQv29Vknzn5cm8WxDEBAQEBAQEBAQEBAQEBAQEBB4V0Akiew6ntc0/mBH1XkxvGzPHaaWi0d0vmnRIwOsYHvGBVU+jbxPOBAQXjmRLzmR4vwscz4HuH+KscE/ohw/Fa9nV39u/wAY3b/7YtquafOZ1sk1J3wy+tx9VrzepPsTOHRvqsf/AGhQ6rXeiD8yaj3FHsdX0tkxmjDGNzGDyaFa16PnOWd8lp85SV61iAgICAgICAgICAgICAgICAgwUHzblZtqiYbpZR5SOVXbrPtfRME74qT/AMY+kIqxbRBdHJg6+SQNzpx+on6qfpvUcZxuNtXPsj6J+kVIVBnOy+SKgboZD5XP0WrN6k+xO4bO2rx/9oUQq13gg/Mmo9xSXsdX0vk594YzvYw+bQrWOj5xlja9o85SF6wEBAQEBAQEBAQEBAQEBAQEBAKD5sys69RMd8sx/wDo5Vdus+2X0TBG2Kn/AFj6QirFtEFz8l7bZJ73Tn9RH0U/T+o43jc76ufZH0bDRKkKdMyjBzlDUR72Ts8w791heN6zCRpb9jPS3hMfV89tOCq4fQmUGCg+hczannMn0z9piYD3tGi71BVlinekOB19OxqclfOW5WxEEBAQEBAQEBAQEBAQEBAQEBB5VUoYxzjqa0uPcBcryZ2ZVr2rREd75nMhcS463Xce84n5qqfRtuzyjuEeiC78xYtDI8X4mPd8b3EfNWOCP0Q4fi1u1rL+6PhDf/Y+C2q56U46UjeId8Q/4KD5zr6bmppI/wCm+SP4Hlv0VVMbTs+jYr9ulb+MRPxjd4rxmILj5Ia/ToXRk4wyOFvwv6bfUvHgp2mneuzkOO4uzqIv/uj5xy/DulIUogICAgICAgICAgICAgICAgIOc5Qq/mcnTm9i9vNN75Do4eBJ8FqzW2pKw4Xi9JqqR4Tv8OahVXO5EGHGwQh9DUNHzNHBD7LYYz4AaXyKtKRtWIfPNTk9JmvfxmZ+bcLJpRX4TNPtNLfFpuPQlBS3Kbk/msoyG3RlDZR3kaLv1NJ8VX567Xl2vB83pNLWP9u8fj6uVWlaCDtOSjKvM1xjcbNqG6H52Xcz0Lx4hb9Pba+3ipuN6f0mn7cdazv7p6/ZdKnuPEBAQEBAQEBAQEBAQEBAQEBBVfLJlS7oaYHq3mfwJBbH6GTzCh6m3SrpuAYNovmnv5R9Z+ytlFdGINrmrk/7RWwRWuHSNLvdb0nX8GkeKzx17VohF1ub0Onvfy+c8oX9LjKweyHPPyHzKs3AJKCPXjoaQ1sId5a/S6DhOWDJnOU8VS0X5p2i4/gktY/EG/Eoupryiy+4Dn7OW2Kf3RvHtj+FTKG6sQfuCZzHNew2c0hzXbnA3B817E7MbVi0TW3Ser6Gzbyu2rpo524aQ6TfYeMHt8Df0VlS/aru4DV6e2nzWxz3fOO5tFmjiAgICAgICAgICAgICAgIPCuq2wxukkNmMaXOO4AXK8mYiN5Z48dsl4pXrPJ87Zayk6pqJJ365HE6Pst1Nb4AAKstbtTMy7/T4IwYq4690f8AvzQli3iCxORzJmlNLUEYRtETD+J3Sf5NDfiUrTV3mbOf4/n2pXFHfzn2R0+/wWfR9Jz37zojubh87qY5ZKQYIQayehbNBLTSYggs46Lh0Hd4w8l5aImNpbMOW2LJXJXrE7vn2vo3QyvikFnxuLHd4OvuOB8VVzG07S+g4slctIvXpMbvBeNgg7Pkyzk+zVHMyG0M5AudUcmpruAPVP5VvwZOzO09JU3GNF6fF6Skfqr84/jr8V1BT3HiAgICAgICAgICAgICAgIKq5Wc5NJwo4jg0h0xB1nW2Pw6x/LxUPUZN/0w6fgei2j/ACLx15V+8/aPerdRXRCAATgASTgAMSSdQHFD2r8zbyX9ioI4hbnCLuttlf1vLV3NCssVOzWIcDr9T/kZ7X7ukeyOjfQRBrQ0bBZbER+0BBEq+i4SbB0Xe6dvgUFccrmb9tGsjGvRZNbyjkPo34VE1NP3Ol4Fq+untPnX7x9/irRRHSCDCC3eTXPETNbSzu+9aLRvP85oGon2wB4gX3qbgy7/AKZcnxfhvo7Tmxx+mevlP4n5LBUlRCAgICAgICAgICAgICDks/s720UehGQah46DdfNg4c44edhtI3ArTmy9iNo6rThnDp1N+1b1I6+flH38FIPeSSSSSSSXE3JJNySdpuoDtIiIjaGF49EHbclub/P1PPvH3cBBG50uto/Lg7v0VvwU7Vt56QpeNaz0WL0VZ52+nf8AHp8VuM6chPZZcDi7tHw1eanuQS0BAQYc24sdRwQa91O17H08o0muaW2PbYcPMavJeTETG0s8d7Y7RevWOiiM6Mhvoql0LrlvWjk/qMOo941HiFW3pNLbO70eqrqcUXr748J/vRqlgliDMby0gtJBBBDgbFpGIIOwo8mImJiVvZiZ+tn0YKohs2AbJqbPuG4P4bdm5TcWftcrdXJ8S4TOHfJhjevfHfH8fR3ykqMQEBAQEBAQEBAQEHJZ7Z6x0TTHHovqCMI9YjvqdJb0brPAYrTlzRTlHVacO4ZfUz2rcqePj5R+e5StZVPlkdJI4ve83c86yfoOCgTMzO8uyx4646xSkbRDxXjMQSslZPfUTMhiF3vNhuA7TjwAuT3LKtZtO0NWfNTDjnJfpH9296+smZObSU0dPDrtbS2knF8h9T5BWVKxWNocFqdRbUZZyW7/AJR3Q20MQa0NGoLJoftAQEBB4VUOkLjBzcWnjuPAoNFnTkFmUaYtPQlZcsedcb9rTvadvgdi15ccXjZO0GttpcnajnE9Y8vyoytpHwyOjlaWvYbOadh+o23VdMTE7S7jHkrkrF6TvEvFeMxBhB3eafKLJABHUh00QsBJ/NjHj1x348TqUjHnmvK3RR67gtM298X6beHdP4WtkrK0NTHpwSNe3gcWnc4a2ngVMraLRvDmM2DJht2ckbSmrJpEBAQEBAQEEetrY4WF8r2sYNb3EADzXkzERvLPHjvkt2aRvPkrLOrlMLrx0QLRiDUuHSPuNPV7zjw2qJk1G/KrpNFwOK/r1HPyj7z9o+KuHuJJJJJJJLibkk6ySdZUZ0MRERtDC8eiDLGkkAAkkgADEkk2AA3r15MxEbyurMTNdtBAZZrc+8dLbzbdkTeN7X3nuU/Di7Ebz1cZxTiH+Tfs09SOnnPj+HU0sRuXu6ztnst2NW5VJKAgICAgIItREQdNnW2t9sbu/cg5rPLNVmUIhJHZs7RZjzhpbebk4bjs8TfTlxRePNZ8N4jbS27NudJ6+XnH38VLVdK+J7o5Glj2mzmHWD9RxUCYmJ2l2ePJXJWL0neJeS8ZiAg96GtkhfpxPdG8dppIPcd44HBexMxO8NeTFTJXs3iJjzdzkblSmZZtTG2Uf1GHQf4jquPwqRXUzHXmpNRwHFbnit2fKecfn6uzyZyg0MwF5eaPsyjQt+bFvqt9c9JVGbhGqx/t39nP5dfk6KmrY5BeORjxva5rvkVtiYnor74705WiYSF6wEHjPVMYLve1o3ucGj1XkzEMq0tblWJloMpZ90MN7zh5HZiBkPdcYDxK12zUjvT8XCtVk6U29vL+XH5Y5Vnm4pYdD/UlILh+RuH6itFtTP7YW2DgFY55rb+Ufmfw4PKmVZql+nPI6Q7NI4N91owb4BR7Wm3WV5h0+LDXs46xH970NYtwgIMxsLiGtBJJADQLkk6gANZXryZiI3lb2YWZYpGipqbc9a7WGxFOD837L7L2G8zcOHs/qt1+jkuKcU9P/wDLF6vfPj/H173ZxML3B7hYDqMP9x4qQpEtAQEBAQEBAQRZoCDpx6+03Y/9jxQaLOXNmDKMePQmbg2W3TZ+F47Tf+hasmKLwn6HiGTS25c6z1j+96m8vZCmo5ObnZb2ZBiyQb2u+msKDek1naXY6bV4tTTtY59sd8e1rVgkiAgICDDRY3GB3jA+aE842SmZRmGqaYd0sg+RWXanxapw4p60j4Qy7KUx1zTHvlkP1TtT4kYMUfsj4R+EV/SN3YnecT5lYtscuUMIMoCAgIJWTMmy1EgjhYXvOwagN7jqaOJWVazadoas2fHhr28k7R/ei4c0czIqBvOykPnt1+zHfsxjfx1ngp2LDFOc9XIcQ4pfU/oryp4ePt/Dp2RF5DniwGLY/q7jwW5VJaAgICAgICAgICDwnprnSB0XDU4fIjaEEOthjmYYaqNpDth6juLT2T6ryaxaNpbMWW+K3apO0q4zm5MpGXfRkyN18w4jnG+67U4cDjxKh308xzq6XR8cpbaueNp8Y6e+Pwr+eFzHFr2uY4a2OBa4d4OIUeeXKV9W0WjtVnePLo/C8ZCAgICAgICAgIMtaSQACScAALkncANZR5M7RvLt82uTeeez6m8EevRt984e6cGfmx4KRTT2nryU2s41ixfpxfqn5fz7vis3JeT4KRnNU0YvrIGJJ9qR5+qmVpFY2hy+o1OXPbtZJ3/vcnxU2Ok86Ttnst90fVZNCSgICAgICAgICAgICD8vYCLEXB2FBG5hzP4ZuP6bvo7YggZVydTVQ0KmJt9Q0hZw914x8isbUrbrCRg1WXBO+O230+DicsclOs0s3+3ML+UjR8wVGtpv9srzBx/uzU98fj+XHZTzPrYL6cDyB24xzjf04jxAWi2K9esLfDxHTZfVvHv5fVoicbbd20eC1p3mygICAg/JcBtQ2luMm5s1c9uap5CD23N0Gd+k+w8lnXHa3SETNrtPi9e8fWfk7DJHJVI6xqZgwf04hpO+NwsPIrfXTT+6VTn4/SOWGu/nP4/l2+R8h0lFhBGDJqLuvKe9x1egUmmOtekKLU67PqJ/+luXh0j4Nrzb39Y6DfZBu497tngs0RIihDRZosEH7QEBAQEBAQEBAQEBAQEBB+XsBFiARuOKCP8AY7dRzmcNbfIoGlK3W1r+IOifI4eqCLWRQyi08Ad/5ImvHnYryaxPWGzHmyY/UtMeydmomzTyY/8AkxN90uj+RC1+hp4JleK6uv8AqT7+f1Rncn2TTqa4d07/AKuWP+NRujjerj90fCGG8nmTRrDj3zu+hCf41CeN6ue+PhCRFmhkxn8qN3vPfJ8yVlGCng1W4rq7fv8AhtH0baipqaL+BA1v/jhDfWwWcUrHSETJqMuT17TPtmU3nJDqYG8XG58h+6yaT7KT13k/hHRb6YlB7xRBos0ADgg/aAgICAgICAgICAgICAgICAgICDCDKCLWINNOvXj8Ra0G4oti8epxQEBAQEBAQEBAQEBA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87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6604" y="18863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 smtClean="0"/>
              <a:t>Smart </a:t>
            </a:r>
            <a:r>
              <a:rPr lang="cs-CZ" sz="3600" dirty="0"/>
              <a:t>Grids </a:t>
            </a:r>
            <a:r>
              <a:rPr lang="de-DE" sz="3600" dirty="0" smtClean="0"/>
              <a:t>in Austria</a:t>
            </a:r>
            <a:endParaRPr lang="cs-CZ" sz="3600" dirty="0"/>
          </a:p>
        </p:txBody>
      </p:sp>
      <p:sp>
        <p:nvSpPr>
          <p:cNvPr id="4" name="AutoShape 2" descr="data:image/jpeg;base64,/9j/4AAQSkZJRgABAQAAAQABAAD/2wCEAAkGBxQSEBUUEhQUFRUVGBQUFhAWFRUVFBEXFxQXGBQVGBcYHSggGBslHBUUITMiJiorLjAvFx8zODMsNygtLisBCgoKDg0OGhAQGiwkICQsLCwsNSwsLC0sLCwsLCwvLCwsLCwsLCw0LCwsLCwsLCwsLCwsLCwsLCwsLCwvLC0sLP/AABEIAOEA4QMBEQACEQEDEQH/xAAcAAEAAgMBAQEAAAAAAAAAAAAABAcBBQYDCAL/xABBEAABAwIBBwkFBgUEAwAAAAABAAIDBBEhBQYSMUFRYQcTIjJCcYGRoVJykrHBFCNigqLRM0NTssJjg+Hwc5Oj/8QAGwEBAAIDAQEAAAAAAAAAAAAAAAQFAgMGAQf/xAA1EQEAAgECAwQJBAEFAQEAAAAAAQIDBBEFITESQVFhEzJxgZGhscHRIkLh8BRDUmJy8SMz/9oADAMBAAIRAxEAPwC8UBAQEBAQEBAQRn1rQbC7juaLlBjnJDqYG8XG58h+6AYHnrSEcGgN9TdBCqaumj/i1DR78wH1WM3rHWW6mny39Wkz7pQX5w5NGupgP+7pfIrH01PGG6OHaqf9O3wYZnFk06qmD/2aPzKemp4w9nhuqj/Tt8Eynr6ST+HUsPuzg/5LKL1npLTfS56etSY90p7YHdmV3iA4LJonkzpSjW1r+4lp8jh6oMtrW6nXYfxC3rqQSAboMoCAgICAgICAgICAgICAgwSgjOq7m0Y0vxamDx2+CDxqtBjS+olAaNd3BkY9cfFeTMR1ZUpa89msbz5OSyrymUsPRp2OmI2tHNx/ERc+AK0W1NY6c1zg4FnvzyTFY+M/D+XH5T5SK2XqOZCNzGgu+J9/QBaLai89OS3w8F0uP1om0+c/aHM1mUppv4s0sl9j5HuHkTZaZmZ6ysseDFj9SsR7IhDDRuXmzbu/SAgwWobvekrJIv4UkkfuPcz+0hexMx0YXxUv69Yn2xE/V0mTeUKuiteQSt9mVoJ+Jtj53W2ue8d6uzcH0uTpXsz5T9nX5K5UoH9GpidFvc372PxFtIeRW6upj90KnPwHLXnitFvbyn8fN1+T54Z285SytI/AQ5vc5uw+Sk1tFuily4MmG3ZyVmJ80oVLm/xBYe23FvjtC9akprgRcYjegygICAgICAgICAgICDynqAzXiTqaMS7uCCNI24LpnBrBiWXs1o3vdt+SbvYibTtHVw2cnKZHHeOiaJCMOecLRN91ut/fgO9Rb6iOlV/pOB3ttbPO0eEdff4fVWmVMqzVL9OeR0h2aRwb7rR0W+ACi2tNp3l0eHT4sMdnHWI/vj1RFi3CAgICAgICAgIPairJIXh8T3RvHaaSD3G2scDgvYmY5w15MdMlezeImPNYmbXKeRZla241faGNx73sGvvb5KTTU91lBrOBRO9tPPun7T+fisGkcyRglpntc12I0TeN/l1SpcTExvDnMmO+O01vG0+aXBUhxsRouGth1943hesHugICAgICAgICAgj1FRY6LRd51DYBvO4INXlnK8NDGZZ3Xc7ADW+Q+yxuweg2rC94pG8pOl0mTU37GOPb4R7VO5052z1ziHnQiB6MDT0eBce27vw3BQcmW13Y6Lh+LSxy528fx4NAtSeICAgIMIMaY3jzR7tJpjePNNzaWQUeMoCAgICDa5v5wz0UmlC7AnpROxjk7xv4jFZ0vak7wi6rR4tTXs5I9k98f3wXHm3nJBlGPo9CVuLoienH+Jp7TePnZT8eWLw47W6DJpbfq5xPSf73+TdwzkHQk62x2x/7HgtiClICAgICAgICCPUzkWa3F51DYB7R4INHnLnBFk6HSd05X30I72dK7efZaN+zvWvJkikJuh0N9XfaOUR1nw/lSeWMqy1UplmdpOOoamsGxrRsCr7Wm07y7bT6fHgpFMcbR9fOUJYtwgIDWkkAAknAAC5J3ADWV68mdo3dZkbk8rJ7FzWwMPakvp24MGPnZba4L28lXqOM6bFyie1Pl0+P43dlk3krpmWM0kkp2gfdMPgLu/Ut9dNWOqoy8ezW/wDzrFfnP4+To6TM+ij6tNDfe5oefN1ytsYqR3K+/EdVfrkn47fRs2ZPibqjjHcxo+iz7MI05bz1tPxZfQxnXGw97Gn6J2YeelvH7p+LX1ea1HJ16aEneI2td5tsVjOKk9YSKa/U09XJb4ufylyYUb7mMyQn8LtNvwvv6ELVbTUnpyT8XHdTT19rfL6OPyxyaVcVzEWVDR7PQk+BxsfBy0W09o6c1tp+N6fJyvE1n4x8Y/DjZ4XMcWPa5jhrY4Frh3grSt62raO1Wd48n4XjIQEHtR1b4pGyROLHtN2vGsfuOC9iZid4YZMdclZpeN4ldGZudceUIubkAbO0XcwYadv5kf7bLqfiy9uOfVxnEuHW0tu1XnSek+HlP95ulp5SDoP19l3tj91uViUgICAgICDyqZtBt9ZOAbvJ1BBqMt5Vjoad08x0nHU0a5H9ljeHyFysL3ikbyk6TS31OWMdPf5R4qLyxlSSqmdNMbuds2MaNTG7gP3O1V1rTad5d1p8FMGOMdI5R8/OUJYtwgIOnzVzInrbPP3UP9ZwxeP9Nva7zYd63Y8Nr+xWa3imLTfp628PD2z9uq28381aajH3LBp2sZndKR2/pbBwFgplMVadHK6rX59TP655eEdG7WxDEBAQEBAQEGsy1kGCrZozxtfudqez3XDELC9K26pGn1WXT23x22+k+2FU51cnk1NeSC80QxIA+9jHFo6w4jyUPJgmvOOcOo0XGMWbauT9NvlP49/xcUtC5ZQEHrSVL4pGyRuLXsOk1w1g/wDdi9iZid4YZMdclZpaN4nqvHNLOFmUae5s2ZlhIwa2O7L2/hP7hWOLJF483EcQ0NtLk261npP29sN/SzE3DsHNwI37iOBWxASEBAQEGCghNkB0pnkBjQdEnANaOs8+R8EexE2naOqj89M43V1SX3PNMu2Jm5u15HtO191hsVdlyduzueH6KNLi7P7p6/j2Q0C1J4gwgsvMPk/0g2orG4Gxjpjt3OkH+PnuUvFg/dZznEuL7TOLBPtn7R+fgtJrQBYCwGAG5S3MzzZQEBAQEBAQEBAQEFf59ZgNmDp6RobN1nRCwbNvtsa/0O3eo2XBvzr1XvDeL2xbY80717p74/j6KjkYWktcCCCQWkWII1gg6ioTq4mJjeJYR6INjm9ll9HUMmj7ODmbJGHrMP03EArOl5rO8I+q01NRinHb3eU90/3uXxT1jZ4o6mE6QLdIb3N7TTxGPiFZVmLRvDgs2K2K8479YbKN4cARqOIXrW/SAgIItY69ox2tZ3NGvz1IOB5Wcv8ANxto4zYvAdLbsxg9Fn5iPIcVF1N9o7MOg4Ho+1ac9o5Ryj2+Pu+qqlDdSICCyuTTMwODauobcdaGIjA7pXDb+EeO5S8GL90uc4vxKY3wYp/7T9o+/wAFpqW5kQEBAQEBAQEBAQEBAQcFyjZmfaGmpp2/ftHTYP57Rw9sDVv1brRs+HtfqjqvOE8T9DMYck/pnp5fwp4KE61lAQWFyS5wc3KaSQ9GQl0V+zJbpN/MBfvHFSdPfaezKg45o+3SM9Y5xyn2ePu/vRaFP0Hlmw9Jn+Tfr4qa5VLQEBBrvtLWMlqHmzQHOvuYwH52JXkztG7LHSclopXrM7Pn7LGUXVM8kz+tI4ut7I1Nb4NAHgqy1ptO8voODDXDjrjr0iP/AH4yiLFuEHT8n+bf22p6Y+5is6Tc89mPxxJ4A71uw4+3byVnFNb/AI2L9PrT08vGfd9V6tFhYYAahsCsHE9erKAgICAgICAgICAgICAgIKd5Us2eYlFTELRymz2jUyU437nfMHeoWox7T2odbwXXelp6G/rV6ecfx9PY4RRl4IP1DK5jmvYbOaQ5rvZc03afAgL1jasWia26Ty9z6AyVlIVdHFUM61g/R3ObhIzzDgrPHbtViXAavBOnzWxz3fTu+TcxvDgCNRFwskd+kEavfZlhrdZo8f8Ai6DiuVnKPM0TKduBmcAR/px2LvXQHiVH1Ntq7eK74Fg7eeck/tj5z/ZVAoLrhBlrSSAASSQABrJOAA4r15MxHOX0DmfkMUdIyLDTtpSOHakd1vAahwAVjjp2K7OD12qnU5pv3dI9jdrYhiAgICAgICAgICAgICAgIIWWMnMqYHwydV7S07wdjhxBsfBY2rFo2ltwZrYckZK9YfO2UKN0Er4pOvG4sdxIOscCLEcCqyY2naX0DFlrlpF69Jjd4LxsEFmcjeVMZqYndMweTZB/YfEqXprdaub4/g9TNHsn6x91j0OGkz2Th7pxH18lLc0lIIsuMrR7ILz3nAfVBTnKplDncoOYOrC1sY94jTf/AHAeCgai299vB2XBcPo9LFu+07/aHHrQtxB1vJjknn69rnC7IBzp3aV7RjzJP5FuwV7V/YquM6j0WmmI625e7v8Ax714KwcWICAgICAgICAgICAgICAgICCpOWHJOhPHUNGEoMb/AH2C7T4tv8Chamu0xbxdVwHUdrHbFPdzj2T1+f1V6oy/EG6zLyhzFfA+9gXiN3uydA+pB8FsxW7N4lC4hh9Lpr18t493NfL8Jmn2mlviMR9VZODSUEanN3yO3EN8hc/NB865UquenllvfnJJH34OeSPQhVUzvMy+iYcfo8daeERHyRl42iC3+R7J+hSSTEYzSEA/hj6I/UZFN01dq7uS49m7WeMf+2PnP8bO+UlRiAgICAgICAgICAgICAgICAg5blLyfz2TZcLui0Zm8NA9L9BePFac9d6Ss+EZfR6qv/Ll8f52UWq92wgweGvYhD6Jgq+dpoJx2hFJ4OAv/crWs7xEvnefH6PJanhMx8G1XrU09bPzdHUSbmzvv3B1vksbztEt2mr281K+Mx9XzwwYBVcPoc9X6QYQfQWZNNzeTqZu3mmOPe8aR9XKyxRtSHBcQv29Vknzn5cm8WxDEBAQEBAQEBAQEBAQEBAQEBB4V0Akiew6ntc0/mBH1XkxvGzPHaaWi0d0vmnRIwOsYHvGBVU+jbxPOBAQXjmRLzmR4vwscz4HuH+KscE/ohw/Fa9nV39u/wAY3b/7YtquafOZ1sk1J3wy+tx9VrzepPsTOHRvqsf/AGhQ6rXeiD8yaj3FHsdX0tkxmjDGNzGDyaFa16PnOWd8lp85SV61iAgICAgICAgICAgICAgICAgwUHzblZtqiYbpZR5SOVXbrPtfRME74qT/AMY+kIqxbRBdHJg6+SQNzpx+on6qfpvUcZxuNtXPsj6J+kVIVBnOy+SKgboZD5XP0WrN6k+xO4bO2rx/9oUQq13gg/Mmo9xSXsdX0vk594YzvYw+bQrWOj5xlja9o85SF6wEBAQEBAQEBAQEBAQEBAQEBAKD5sys69RMd8sx/wDo5Vdus+2X0TBG2Kn/AFj6QirFtEFz8l7bZJ73Tn9RH0U/T+o43jc76ufZH0bDRKkKdMyjBzlDUR72Ts8w791heN6zCRpb9jPS3hMfV89tOCq4fQmUGCg+hczannMn0z9piYD3tGi71BVlinekOB19OxqclfOW5WxEEBAQEBAQEBAQEBAQEBAQEBB5VUoYxzjqa0uPcBcryZ2ZVr2rREd75nMhcS463Xce84n5qqfRtuzyjuEeiC78xYtDI8X4mPd8b3EfNWOCP0Q4fi1u1rL+6PhDf/Y+C2q56U46UjeId8Q/4KD5zr6bmppI/wCm+SP4Hlv0VVMbTs+jYr9ulb+MRPxjd4rxmILj5Ia/ToXRk4wyOFvwv6bfUvHgp2mneuzkOO4uzqIv/uj5xy/DulIUogICAgICAgICAgICAgICAgIOc5Qq/mcnTm9i9vNN75Do4eBJ8FqzW2pKw4Xi9JqqR4Tv8OahVXO5EGHGwQh9DUNHzNHBD7LYYz4AaXyKtKRtWIfPNTk9JmvfxmZ+bcLJpRX4TNPtNLfFpuPQlBS3Kbk/msoyG3RlDZR3kaLv1NJ8VX567Xl2vB83pNLWP9u8fj6uVWlaCDtOSjKvM1xjcbNqG6H52Xcz0Lx4hb9Pba+3ipuN6f0mn7cdazv7p6/ZdKnuPEBAQEBAQEBAQEBAQEBAQEBBVfLJlS7oaYHq3mfwJBbH6GTzCh6m3SrpuAYNovmnv5R9Z+ytlFdGINrmrk/7RWwRWuHSNLvdb0nX8GkeKzx17VohF1ub0Onvfy+c8oX9LjKweyHPPyHzKs3AJKCPXjoaQ1sId5a/S6DhOWDJnOU8VS0X5p2i4/gktY/EG/Eoupryiy+4Dn7OW2Kf3RvHtj+FTKG6sQfuCZzHNew2c0hzXbnA3B817E7MbVi0TW3Ser6Gzbyu2rpo524aQ6TfYeMHt8Df0VlS/aru4DV6e2nzWxz3fOO5tFmjiAgICAgICAgICAgICAgIPCuq2wxukkNmMaXOO4AXK8mYiN5Z48dsl4pXrPJ87Zayk6pqJJ365HE6Pst1Nb4AAKstbtTMy7/T4IwYq4690f8AvzQli3iCxORzJmlNLUEYRtETD+J3Sf5NDfiUrTV3mbOf4/n2pXFHfzn2R0+/wWfR9Jz37zojubh87qY5ZKQYIQayehbNBLTSYggs46Lh0Hd4w8l5aImNpbMOW2LJXJXrE7vn2vo3QyvikFnxuLHd4OvuOB8VVzG07S+g4slctIvXpMbvBeNgg7Pkyzk+zVHMyG0M5AudUcmpruAPVP5VvwZOzO09JU3GNF6fF6Skfqr84/jr8V1BT3HiAgICAgICAgICAgICAgIKq5Wc5NJwo4jg0h0xB1nW2Pw6x/LxUPUZN/0w6fgei2j/ACLx15V+8/aPerdRXRCAATgASTgAMSSdQHFD2r8zbyX9ioI4hbnCLuttlf1vLV3NCssVOzWIcDr9T/kZ7X7ukeyOjfQRBrQ0bBZbER+0BBEq+i4SbB0Xe6dvgUFccrmb9tGsjGvRZNbyjkPo34VE1NP3Ol4Fq+untPnX7x9/irRRHSCDCC3eTXPETNbSzu+9aLRvP85oGon2wB4gX3qbgy7/AKZcnxfhvo7Tmxx+mevlP4n5LBUlRCAgICAgICAgICAgICDks/s720UehGQah46DdfNg4c44edhtI3ArTmy9iNo6rThnDp1N+1b1I6+flH38FIPeSSSSSSSXE3JJNySdpuoDtIiIjaGF49EHbclub/P1PPvH3cBBG50uto/Lg7v0VvwU7Vt56QpeNaz0WL0VZ52+nf8AHp8VuM6chPZZcDi7tHw1eanuQS0BAQYc24sdRwQa91O17H08o0muaW2PbYcPMavJeTETG0s8d7Y7RevWOiiM6Mhvoql0LrlvWjk/qMOo941HiFW3pNLbO70eqrqcUXr748J/vRqlgliDMby0gtJBBBDgbFpGIIOwo8mImJiVvZiZ+tn0YKohs2AbJqbPuG4P4bdm5TcWftcrdXJ8S4TOHfJhjevfHfH8fR3ykqMQEBAQEBAQEBAQEHJZ7Z6x0TTHHovqCMI9YjvqdJb0brPAYrTlzRTlHVacO4ZfUz2rcqePj5R+e5StZVPlkdJI4ve83c86yfoOCgTMzO8uyx4646xSkbRDxXjMQSslZPfUTMhiF3vNhuA7TjwAuT3LKtZtO0NWfNTDjnJfpH9296+smZObSU0dPDrtbS2knF8h9T5BWVKxWNocFqdRbUZZyW7/AJR3Q20MQa0NGoLJoftAQEBB4VUOkLjBzcWnjuPAoNFnTkFmUaYtPQlZcsedcb9rTvadvgdi15ccXjZO0GttpcnajnE9Y8vyoytpHwyOjlaWvYbOadh+o23VdMTE7S7jHkrkrF6TvEvFeMxBhB3eafKLJABHUh00QsBJ/NjHj1x348TqUjHnmvK3RR67gtM298X6beHdP4WtkrK0NTHpwSNe3gcWnc4a2ngVMraLRvDmM2DJht2ckbSmrJpEBAQEBAQEEetrY4WF8r2sYNb3EADzXkzERvLPHjvkt2aRvPkrLOrlMLrx0QLRiDUuHSPuNPV7zjw2qJk1G/KrpNFwOK/r1HPyj7z9o+KuHuJJJJJJJLibkk6ySdZUZ0MRERtDC8eiDLGkkAAkkgADEkk2AA3r15MxEbyurMTNdtBAZZrc+8dLbzbdkTeN7X3nuU/Di7Ebz1cZxTiH+Tfs09SOnnPj+HU0sRuXu6ztnst2NW5VJKAgICAgIItREQdNnW2t9sbu/cg5rPLNVmUIhJHZs7RZjzhpbebk4bjs8TfTlxRePNZ8N4jbS27NudJ6+XnH38VLVdK+J7o5Glj2mzmHWD9RxUCYmJ2l2ePJXJWL0neJeS8ZiAg96GtkhfpxPdG8dppIPcd44HBexMxO8NeTFTJXs3iJjzdzkblSmZZtTG2Uf1GHQf4jquPwqRXUzHXmpNRwHFbnit2fKecfn6uzyZyg0MwF5eaPsyjQt+bFvqt9c9JVGbhGqx/t39nP5dfk6KmrY5BeORjxva5rvkVtiYnor74705WiYSF6wEHjPVMYLve1o3ucGj1XkzEMq0tblWJloMpZ90MN7zh5HZiBkPdcYDxK12zUjvT8XCtVk6U29vL+XH5Y5Vnm4pYdD/UlILh+RuH6itFtTP7YW2DgFY55rb+Ufmfw4PKmVZql+nPI6Q7NI4N91owb4BR7Wm3WV5h0+LDXs46xH970NYtwgIMxsLiGtBJJADQLkk6gANZXryZiI3lb2YWZYpGipqbc9a7WGxFOD837L7L2G8zcOHs/qt1+jkuKcU9P/wDLF6vfPj/H173ZxML3B7hYDqMP9x4qQpEtAQEBAQEBAQRZoCDpx6+03Y/9jxQaLOXNmDKMePQmbg2W3TZ+F47Tf+hasmKLwn6HiGTS25c6z1j+96m8vZCmo5ObnZb2ZBiyQb2u+msKDek1naXY6bV4tTTtY59sd8e1rVgkiAgICDDRY3GB3jA+aE842SmZRmGqaYd0sg+RWXanxapw4p60j4Qy7KUx1zTHvlkP1TtT4kYMUfsj4R+EV/SN3YnecT5lYtscuUMIMoCAgIJWTMmy1EgjhYXvOwagN7jqaOJWVazadoas2fHhr28k7R/ei4c0czIqBvOykPnt1+zHfsxjfx1ngp2LDFOc9XIcQ4pfU/oryp4ePt/Dp2RF5DniwGLY/q7jwW5VJaAgICAgICAgICDwnprnSB0XDU4fIjaEEOthjmYYaqNpDth6juLT2T6ryaxaNpbMWW+K3apO0q4zm5MpGXfRkyN18w4jnG+67U4cDjxKh308xzq6XR8cpbaueNp8Y6e+Pwr+eFzHFr2uY4a2OBa4d4OIUeeXKV9W0WjtVnePLo/C8ZCAgICAgICAgIMtaSQACScAALkncANZR5M7RvLt82uTeeez6m8EevRt984e6cGfmx4KRTT2nryU2s41ixfpxfqn5fz7vis3JeT4KRnNU0YvrIGJJ9qR5+qmVpFY2hy+o1OXPbtZJ3/vcnxU2Ok86Ttnst90fVZNCSgICAgICAgICAgICD8vYCLEXB2FBG5hzP4ZuP6bvo7YggZVydTVQ0KmJt9Q0hZw914x8isbUrbrCRg1WXBO+O230+DicsclOs0s3+3ML+UjR8wVGtpv9srzBx/uzU98fj+XHZTzPrYL6cDyB24xzjf04jxAWi2K9esLfDxHTZfVvHv5fVoicbbd20eC1p3mygICAg/JcBtQ2luMm5s1c9uap5CD23N0Gd+k+w8lnXHa3SETNrtPi9e8fWfk7DJHJVI6xqZgwf04hpO+NwsPIrfXTT+6VTn4/SOWGu/nP4/l2+R8h0lFhBGDJqLuvKe9x1egUmmOtekKLU67PqJ/+luXh0j4Nrzb39Y6DfZBu497tngs0RIihDRZosEH7QEBAQEBAQEBAQEBAQEBB+XsBFiARuOKCP8AY7dRzmcNbfIoGlK3W1r+IOifI4eqCLWRQyi08Ad/5ImvHnYryaxPWGzHmyY/UtMeydmomzTyY/8AkxN90uj+RC1+hp4JleK6uv8AqT7+f1Rncn2TTqa4d07/AKuWP+NRujjerj90fCGG8nmTRrDj3zu+hCf41CeN6ue+PhCRFmhkxn8qN3vPfJ8yVlGCng1W4rq7fv8AhtH0baipqaL+BA1v/jhDfWwWcUrHSETJqMuT17TPtmU3nJDqYG8XG58h+6yaT7KT13k/hHRb6YlB7xRBos0ADgg/aAgICAgICAgICAgICAgICAgICDCDKCLWINNOvXj8Ra0G4oti8epxQEBAQEBAQEBAQEBA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Transmission Grid: already smart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Distribution Grid: Research and demo-projects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b="1" dirty="0" smtClean="0">
                <a:solidFill>
                  <a:srgbClr val="C00000"/>
                </a:solidFill>
              </a:rPr>
              <a:t>Smart Metering</a:t>
            </a:r>
            <a:r>
              <a:rPr lang="de-DE" sz="3600" dirty="0" smtClean="0"/>
              <a:t>: </a:t>
            </a:r>
            <a:r>
              <a:rPr lang="de-DE" sz="3600" b="1" dirty="0" smtClean="0">
                <a:solidFill>
                  <a:srgbClr val="C00000"/>
                </a:solidFill>
              </a:rPr>
              <a:t>actual implementation</a:t>
            </a:r>
            <a:r>
              <a:rPr lang="de-DE" sz="3600" dirty="0" smtClean="0"/>
              <a:t> plan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Cost-benefit-analysis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EIWOG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Rollout Roadmap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de-DE" sz="3600" dirty="0" smtClean="0"/>
          </a:p>
        </p:txBody>
      </p:sp>
    </p:spTree>
    <p:extLst>
      <p:ext uri="{BB962C8B-B14F-4D97-AF65-F5344CB8AC3E}">
        <p14:creationId xmlns:p14="http://schemas.microsoft.com/office/powerpoint/2010/main" val="191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73000"/>
          </a:blip>
          <a:srcRect t="14255"/>
          <a:stretch>
            <a:fillRect/>
          </a:stretch>
        </p:blipFill>
        <p:spPr bwMode="auto">
          <a:xfrm>
            <a:off x="0" y="1928802"/>
            <a:ext cx="9144000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79512" y="1988840"/>
            <a:ext cx="29878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6604" y="18863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3600" dirty="0" smtClean="0"/>
              <a:t>Smart </a:t>
            </a:r>
            <a:r>
              <a:rPr lang="de-DE" sz="3600" dirty="0" smtClean="0"/>
              <a:t>Metering</a:t>
            </a:r>
            <a:r>
              <a:rPr lang="cs-CZ" sz="3600" dirty="0" smtClean="0"/>
              <a:t> </a:t>
            </a:r>
            <a:r>
              <a:rPr lang="de-DE" sz="3600" dirty="0" smtClean="0"/>
              <a:t>in Austria</a:t>
            </a:r>
            <a:endParaRPr lang="cs-CZ" sz="3600" dirty="0"/>
          </a:p>
        </p:txBody>
      </p:sp>
      <p:sp>
        <p:nvSpPr>
          <p:cNvPr id="4" name="AutoShape 2" descr="data:image/jpeg;base64,/9j/4AAQSkZJRgABAQAAAQABAAD/2wCEAAkGBxQSEBUUEhQUFRUVGBQUFhAWFRUVFBEXFxQXGBQVGBcYHSggGBslHBUUITMiJiorLjAvFx8zODMsNygtLisBCgoKDg0OGhAQGiwkICQsLCwsNSwsLC0sLCwsLCwvLCwsLCwsLCw0LCwsLCwsLCwsLCwsLCwsLCwsLCwvLC0sLP/AABEIAOEA4QMBEQACEQEDEQH/xAAcAAEAAgMBAQEAAAAAAAAAAAAABAcBBQYDCAL/xABBEAABAwIBBwkFBgUEAwAAAAABAAIDBBEhBQYSMUFRYQcTIjJCcYGRoVJykrHBFCNigqLRM0NTssJjg+Hwc5Oj/8QAGwEBAAIDAQEAAAAAAAAAAAAAAAQFAgMGAQf/xAA1EQEAAgECAwQJBAEFAQEAAAAAAQIDBBEFITESQVFhEzJxgZGhscHRIkLh8BRDUmJy8SMz/9oADAMBAAIRAxEAPwC8UBAQEBAQEBAQRn1rQbC7juaLlBjnJDqYG8XG58h+6AYHnrSEcGgN9TdBCqaumj/i1DR78wH1WM3rHWW6mny39Wkz7pQX5w5NGupgP+7pfIrH01PGG6OHaqf9O3wYZnFk06qmD/2aPzKemp4w9nhuqj/Tt8Eynr6ST+HUsPuzg/5LKL1npLTfS56etSY90p7YHdmV3iA4LJonkzpSjW1r+4lp8jh6oMtrW6nXYfxC3rqQSAboMoCAgICAgICAgICAgICAgwSgjOq7m0Y0vxamDx2+CDxqtBjS+olAaNd3BkY9cfFeTMR1ZUpa89msbz5OSyrymUsPRp2OmI2tHNx/ERc+AK0W1NY6c1zg4FnvzyTFY+M/D+XH5T5SK2XqOZCNzGgu+J9/QBaLai89OS3w8F0uP1om0+c/aHM1mUppv4s0sl9j5HuHkTZaZmZ6ysseDFj9SsR7IhDDRuXmzbu/SAgwWobvekrJIv4UkkfuPcz+0hexMx0YXxUv69Yn2xE/V0mTeUKuiteQSt9mVoJ+Jtj53W2ue8d6uzcH0uTpXsz5T9nX5K5UoH9GpidFvc372PxFtIeRW6upj90KnPwHLXnitFvbyn8fN1+T54Z285SytI/AQ5vc5uw+Sk1tFuily4MmG3ZyVmJ80oVLm/xBYe23FvjtC9akprgRcYjegygICAgICAgICAgICDynqAzXiTqaMS7uCCNI24LpnBrBiWXs1o3vdt+SbvYibTtHVw2cnKZHHeOiaJCMOecLRN91ut/fgO9Rb6iOlV/pOB3ttbPO0eEdff4fVWmVMqzVL9OeR0h2aRwb7rR0W+ACi2tNp3l0eHT4sMdnHWI/vj1RFi3CAgICAgICAgIPairJIXh8T3RvHaaSD3G2scDgvYmY5w15MdMlezeImPNYmbXKeRZla241faGNx73sGvvb5KTTU91lBrOBRO9tPPun7T+fisGkcyRglpntc12I0TeN/l1SpcTExvDnMmO+O01vG0+aXBUhxsRouGth1943hesHugICAgICAgICAgj1FRY6LRd51DYBvO4INXlnK8NDGZZ3Xc7ADW+Q+yxuweg2rC94pG8pOl0mTU37GOPb4R7VO5052z1ziHnQiB6MDT0eBce27vw3BQcmW13Y6Lh+LSxy528fx4NAtSeICAgIMIMaY3jzR7tJpjePNNzaWQUeMoCAgICDa5v5wz0UmlC7AnpROxjk7xv4jFZ0vak7wi6rR4tTXs5I9k98f3wXHm3nJBlGPo9CVuLoienH+Jp7TePnZT8eWLw47W6DJpbfq5xPSf73+TdwzkHQk62x2x/7HgtiClICAgICAgICCPUzkWa3F51DYB7R4INHnLnBFk6HSd05X30I72dK7efZaN+zvWvJkikJuh0N9XfaOUR1nw/lSeWMqy1UplmdpOOoamsGxrRsCr7Wm07y7bT6fHgpFMcbR9fOUJYtwgIDWkkAAknAAC5J3ADWV68mdo3dZkbk8rJ7FzWwMPakvp24MGPnZba4L28lXqOM6bFyie1Pl0+P43dlk3krpmWM0kkp2gfdMPgLu/Ut9dNWOqoy8ezW/wDzrFfnP4+To6TM+ij6tNDfe5oefN1ytsYqR3K+/EdVfrkn47fRs2ZPibqjjHcxo+iz7MI05bz1tPxZfQxnXGw97Gn6J2YeelvH7p+LX1ea1HJ16aEneI2td5tsVjOKk9YSKa/U09XJb4ufylyYUb7mMyQn8LtNvwvv6ELVbTUnpyT8XHdTT19rfL6OPyxyaVcVzEWVDR7PQk+BxsfBy0W09o6c1tp+N6fJyvE1n4x8Y/DjZ4XMcWPa5jhrY4Frh3grSt62raO1Wd48n4XjIQEHtR1b4pGyROLHtN2vGsfuOC9iZid4YZMdclZpeN4ldGZudceUIubkAbO0XcwYadv5kf7bLqfiy9uOfVxnEuHW0tu1XnSek+HlP95ulp5SDoP19l3tj91uViUgICAgICDyqZtBt9ZOAbvJ1BBqMt5Vjoad08x0nHU0a5H9ljeHyFysL3ikbyk6TS31OWMdPf5R4qLyxlSSqmdNMbuds2MaNTG7gP3O1V1rTad5d1p8FMGOMdI5R8/OUJYtwgIOnzVzInrbPP3UP9ZwxeP9Nva7zYd63Y8Nr+xWa3imLTfp628PD2z9uq28381aajH3LBp2sZndKR2/pbBwFgplMVadHK6rX59TP655eEdG7WxDEBAQEBAQEGsy1kGCrZozxtfudqez3XDELC9K26pGn1WXT23x22+k+2FU51cnk1NeSC80QxIA+9jHFo6w4jyUPJgmvOOcOo0XGMWbauT9NvlP49/xcUtC5ZQEHrSVL4pGyRuLXsOk1w1g/wDdi9iZid4YZMdclZpaN4nqvHNLOFmUae5s2ZlhIwa2O7L2/hP7hWOLJF483EcQ0NtLk261npP29sN/SzE3DsHNwI37iOBWxASEBAQEGCghNkB0pnkBjQdEnANaOs8+R8EexE2naOqj89M43V1SX3PNMu2Jm5u15HtO191hsVdlyduzueH6KNLi7P7p6/j2Q0C1J4gwgsvMPk/0g2orG4Gxjpjt3OkH+PnuUvFg/dZznEuL7TOLBPtn7R+fgtJrQBYCwGAG5S3MzzZQEBAQEBAQEBAQEFf59ZgNmDp6RobN1nRCwbNvtsa/0O3eo2XBvzr1XvDeL2xbY80717p74/j6KjkYWktcCCCQWkWII1gg6ioTq4mJjeJYR6INjm9ll9HUMmj7ODmbJGHrMP03EArOl5rO8I+q01NRinHb3eU90/3uXxT1jZ4o6mE6QLdIb3N7TTxGPiFZVmLRvDgs2K2K8479YbKN4cARqOIXrW/SAgIItY69ox2tZ3NGvz1IOB5Wcv8ANxto4zYvAdLbsxg9Fn5iPIcVF1N9o7MOg4Ho+1ac9o5Ryj2+Pu+qqlDdSICCyuTTMwODauobcdaGIjA7pXDb+EeO5S8GL90uc4vxKY3wYp/7T9o+/wAFpqW5kQEBAQEBAQEBAQEBAQcFyjZmfaGmpp2/ftHTYP57Rw9sDVv1brRs+HtfqjqvOE8T9DMYck/pnp5fwp4KE61lAQWFyS5wc3KaSQ9GQl0V+zJbpN/MBfvHFSdPfaezKg45o+3SM9Y5xyn2ePu/vRaFP0Hlmw9Jn+Tfr4qa5VLQEBBrvtLWMlqHmzQHOvuYwH52JXkztG7LHSclopXrM7Pn7LGUXVM8kz+tI4ut7I1Nb4NAHgqy1ptO8voODDXDjrjr0iP/AH4yiLFuEHT8n+bf22p6Y+5is6Tc89mPxxJ4A71uw4+3byVnFNb/AI2L9PrT08vGfd9V6tFhYYAahsCsHE9erKAgICAgICAgICAgICAgIKd5Us2eYlFTELRymz2jUyU437nfMHeoWox7T2odbwXXelp6G/rV6ecfx9PY4RRl4IP1DK5jmvYbOaQ5rvZc03afAgL1jasWia26Ty9z6AyVlIVdHFUM61g/R3ObhIzzDgrPHbtViXAavBOnzWxz3fTu+TcxvDgCNRFwskd+kEavfZlhrdZo8f8Ai6DiuVnKPM0TKduBmcAR/px2LvXQHiVH1Ntq7eK74Fg7eeck/tj5z/ZVAoLrhBlrSSAASSQABrJOAA4r15MxHOX0DmfkMUdIyLDTtpSOHakd1vAahwAVjjp2K7OD12qnU5pv3dI9jdrYhiAgICAgICAgICAgICAgIIWWMnMqYHwydV7S07wdjhxBsfBY2rFo2ltwZrYckZK9YfO2UKN0Er4pOvG4sdxIOscCLEcCqyY2naX0DFlrlpF69Jjd4LxsEFmcjeVMZqYndMweTZB/YfEqXprdaub4/g9TNHsn6x91j0OGkz2Th7pxH18lLc0lIIsuMrR7ILz3nAfVBTnKplDncoOYOrC1sY94jTf/AHAeCgai299vB2XBcPo9LFu+07/aHHrQtxB1vJjknn69rnC7IBzp3aV7RjzJP5FuwV7V/YquM6j0WmmI625e7v8Ax714KwcWICAgICAgICAgICAgICAgICCpOWHJOhPHUNGEoMb/AH2C7T4tv8Chamu0xbxdVwHUdrHbFPdzj2T1+f1V6oy/EG6zLyhzFfA+9gXiN3uydA+pB8FsxW7N4lC4hh9Lpr18t493NfL8Jmn2mlviMR9VZODSUEanN3yO3EN8hc/NB865UquenllvfnJJH34OeSPQhVUzvMy+iYcfo8daeERHyRl42iC3+R7J+hSSTEYzSEA/hj6I/UZFN01dq7uS49m7WeMf+2PnP8bO+UlRiAgICAgICAgICAgICAgICAg5blLyfz2TZcLui0Zm8NA9L9BePFac9d6Ss+EZfR6qv/Ll8f52UWq92wgweGvYhD6Jgq+dpoJx2hFJ4OAv/crWs7xEvnefH6PJanhMx8G1XrU09bPzdHUSbmzvv3B1vksbztEt2mr281K+Mx9XzwwYBVcPoc9X6QYQfQWZNNzeTqZu3mmOPe8aR9XKyxRtSHBcQv29Vknzn5cm8WxDEBAQEBAQEBAQEBAQEBAQEBB4V0Akiew6ntc0/mBH1XkxvGzPHaaWi0d0vmnRIwOsYHvGBVU+jbxPOBAQXjmRLzmR4vwscz4HuH+KscE/ohw/Fa9nV39u/wAY3b/7YtquafOZ1sk1J3wy+tx9VrzepPsTOHRvqsf/AGhQ6rXeiD8yaj3FHsdX0tkxmjDGNzGDyaFa16PnOWd8lp85SV61iAgICAgICAgICAgICAgICAgwUHzblZtqiYbpZR5SOVXbrPtfRME74qT/AMY+kIqxbRBdHJg6+SQNzpx+on6qfpvUcZxuNtXPsj6J+kVIVBnOy+SKgboZD5XP0WrN6k+xO4bO2rx/9oUQq13gg/Mmo9xSXsdX0vk594YzvYw+bQrWOj5xlja9o85SF6wEBAQEBAQEBAQEBAQEBAQEBAKD5sys69RMd8sx/wDo5Vdus+2X0TBG2Kn/AFj6QirFtEFz8l7bZJ73Tn9RH0U/T+o43jc76ufZH0bDRKkKdMyjBzlDUR72Ts8w791heN6zCRpb9jPS3hMfV89tOCq4fQmUGCg+hczannMn0z9piYD3tGi71BVlinekOB19OxqclfOW5WxEEBAQEBAQEBAQEBAQEBAQEBB5VUoYxzjqa0uPcBcryZ2ZVr2rREd75nMhcS463Xce84n5qqfRtuzyjuEeiC78xYtDI8X4mPd8b3EfNWOCP0Q4fi1u1rL+6PhDf/Y+C2q56U46UjeId8Q/4KD5zr6bmppI/wCm+SP4Hlv0VVMbTs+jYr9ulb+MRPxjd4rxmILj5Ia/ToXRk4wyOFvwv6bfUvHgp2mneuzkOO4uzqIv/uj5xy/DulIUogICAgICAgICAgICAgICAgIOc5Qq/mcnTm9i9vNN75Do4eBJ8FqzW2pKw4Xi9JqqR4Tv8OahVXO5EGHGwQh9DUNHzNHBD7LYYz4AaXyKtKRtWIfPNTk9JmvfxmZ+bcLJpRX4TNPtNLfFpuPQlBS3Kbk/msoyG3RlDZR3kaLv1NJ8VX567Xl2vB83pNLWP9u8fj6uVWlaCDtOSjKvM1xjcbNqG6H52Xcz0Lx4hb9Pba+3ipuN6f0mn7cdazv7p6/ZdKnuPEBAQEBAQEBAQEBAQEBAQEBBVfLJlS7oaYHq3mfwJBbH6GTzCh6m3SrpuAYNovmnv5R9Z+ytlFdGINrmrk/7RWwRWuHSNLvdb0nX8GkeKzx17VohF1ub0Onvfy+c8oX9LjKweyHPPyHzKs3AJKCPXjoaQ1sId5a/S6DhOWDJnOU8VS0X5p2i4/gktY/EG/Eoupryiy+4Dn7OW2Kf3RvHtj+FTKG6sQfuCZzHNew2c0hzXbnA3B817E7MbVi0TW3Ser6Gzbyu2rpo524aQ6TfYeMHt8Df0VlS/aru4DV6e2nzWxz3fOO5tFmjiAgICAgICAgICAgICAgIPCuq2wxukkNmMaXOO4AXK8mYiN5Z48dsl4pXrPJ87Zayk6pqJJ365HE6Pst1Nb4AAKstbtTMy7/T4IwYq4690f8AvzQli3iCxORzJmlNLUEYRtETD+J3Sf5NDfiUrTV3mbOf4/n2pXFHfzn2R0+/wWfR9Jz37zojubh87qY5ZKQYIQayehbNBLTSYggs46Lh0Hd4w8l5aImNpbMOW2LJXJXrE7vn2vo3QyvikFnxuLHd4OvuOB8VVzG07S+g4slctIvXpMbvBeNgg7Pkyzk+zVHMyG0M5AudUcmpruAPVP5VvwZOzO09JU3GNF6fF6Skfqr84/jr8V1BT3HiAgICAgICAgICAgICAgIKq5Wc5NJwo4jg0h0xB1nW2Pw6x/LxUPUZN/0w6fgei2j/ACLx15V+8/aPerdRXRCAATgASTgAMSSdQHFD2r8zbyX9ioI4hbnCLuttlf1vLV3NCssVOzWIcDr9T/kZ7X7ukeyOjfQRBrQ0bBZbER+0BBEq+i4SbB0Xe6dvgUFccrmb9tGsjGvRZNbyjkPo34VE1NP3Ol4Fq+untPnX7x9/irRRHSCDCC3eTXPETNbSzu+9aLRvP85oGon2wB4gX3qbgy7/AKZcnxfhvo7Tmxx+mevlP4n5LBUlRCAgICAgICAgICAgICDks/s720UehGQah46DdfNg4c44edhtI3ArTmy9iNo6rThnDp1N+1b1I6+flH38FIPeSSSSSSSXE3JJNySdpuoDtIiIjaGF49EHbclub/P1PPvH3cBBG50uto/Lg7v0VvwU7Vt56QpeNaz0WL0VZ52+nf8AHp8VuM6chPZZcDi7tHw1eanuQS0BAQYc24sdRwQa91O17H08o0muaW2PbYcPMavJeTETG0s8d7Y7RevWOiiM6Mhvoql0LrlvWjk/qMOo941HiFW3pNLbO70eqrqcUXr748J/vRqlgliDMby0gtJBBBDgbFpGIIOwo8mImJiVvZiZ+tn0YKohs2AbJqbPuG4P4bdm5TcWftcrdXJ8S4TOHfJhjevfHfH8fR3ykqMQEBAQEBAQEBAQEHJZ7Z6x0TTHHovqCMI9YjvqdJb0brPAYrTlzRTlHVacO4ZfUz2rcqePj5R+e5StZVPlkdJI4ve83c86yfoOCgTMzO8uyx4646xSkbRDxXjMQSslZPfUTMhiF3vNhuA7TjwAuT3LKtZtO0NWfNTDjnJfpH9296+smZObSU0dPDrtbS2knF8h9T5BWVKxWNocFqdRbUZZyW7/AJR3Q20MQa0NGoLJoftAQEBB4VUOkLjBzcWnjuPAoNFnTkFmUaYtPQlZcsedcb9rTvadvgdi15ccXjZO0GttpcnajnE9Y8vyoytpHwyOjlaWvYbOadh+o23VdMTE7S7jHkrkrF6TvEvFeMxBhB3eafKLJABHUh00QsBJ/NjHj1x348TqUjHnmvK3RR67gtM298X6beHdP4WtkrK0NTHpwSNe3gcWnc4a2ngVMraLRvDmM2DJht2ckbSmrJpEBAQEBAQEEetrY4WF8r2sYNb3EADzXkzERvLPHjvkt2aRvPkrLOrlMLrx0QLRiDUuHSPuNPV7zjw2qJk1G/KrpNFwOK/r1HPyj7z9o+KuHuJJJJJJJLibkk6ySdZUZ0MRERtDC8eiDLGkkAAkkgADEkk2AA3r15MxEbyurMTNdtBAZZrc+8dLbzbdkTeN7X3nuU/Di7Ebz1cZxTiH+Tfs09SOnnPj+HU0sRuXu6ztnst2NW5VJKAgICAgIItREQdNnW2t9sbu/cg5rPLNVmUIhJHZs7RZjzhpbebk4bjs8TfTlxRePNZ8N4jbS27NudJ6+XnH38VLVdK+J7o5Glj2mzmHWD9RxUCYmJ2l2ePJXJWL0neJeS8ZiAg96GtkhfpxPdG8dppIPcd44HBexMxO8NeTFTJXs3iJjzdzkblSmZZtTG2Uf1GHQf4jquPwqRXUzHXmpNRwHFbnit2fKecfn6uzyZyg0MwF5eaPsyjQt+bFvqt9c9JVGbhGqx/t39nP5dfk6KmrY5BeORjxva5rvkVtiYnor74705WiYSF6wEHjPVMYLve1o3ucGj1XkzEMq0tblWJloMpZ90MN7zh5HZiBkPdcYDxK12zUjvT8XCtVk6U29vL+XH5Y5Vnm4pYdD/UlILh+RuH6itFtTP7YW2DgFY55rb+Ufmfw4PKmVZql+nPI6Q7NI4N91owb4BR7Wm3WV5h0+LDXs46xH970NYtwgIMxsLiGtBJJADQLkk6gANZXryZiI3lb2YWZYpGipqbc9a7WGxFOD837L7L2G8zcOHs/qt1+jkuKcU9P/wDLF6vfPj/H173ZxML3B7hYDqMP9x4qQpEtAQEBAQEBAQRZoCDpx6+03Y/9jxQaLOXNmDKMePQmbg2W3TZ+F47Tf+hasmKLwn6HiGTS25c6z1j+96m8vZCmo5ObnZb2ZBiyQb2u+msKDek1naXY6bV4tTTtY59sd8e1rVgkiAgICDDRY3GB3jA+aE842SmZRmGqaYd0sg+RWXanxapw4p60j4Qy7KUx1zTHvlkP1TtT4kYMUfsj4R+EV/SN3YnecT5lYtscuUMIMoCAgIJWTMmy1EgjhYXvOwagN7jqaOJWVazadoas2fHhr28k7R/ei4c0czIqBvOykPnt1+zHfsxjfx1ngp2LDFOc9XIcQ4pfU/oryp4ePt/Dp2RF5DniwGLY/q7jwW5VJaAgICAgICAgICDwnprnSB0XDU4fIjaEEOthjmYYaqNpDth6juLT2T6ryaxaNpbMWW+K3apO0q4zm5MpGXfRkyN18w4jnG+67U4cDjxKh308xzq6XR8cpbaueNp8Y6e+Pwr+eFzHFr2uY4a2OBa4d4OIUeeXKV9W0WjtVnePLo/C8ZCAgICAgICAgIMtaSQACScAALkncANZR5M7RvLt82uTeeez6m8EevRt984e6cGfmx4KRTT2nryU2s41ixfpxfqn5fz7vis3JeT4KRnNU0YvrIGJJ9qR5+qmVpFY2hy+o1OXPbtZJ3/vcnxU2Ok86Ttnst90fVZNCSgICAgICAgICAgICD8vYCLEXB2FBG5hzP4ZuP6bvo7YggZVydTVQ0KmJt9Q0hZw914x8isbUrbrCRg1WXBO+O230+DicsclOs0s3+3ML+UjR8wVGtpv9srzBx/uzU98fj+XHZTzPrYL6cDyB24xzjf04jxAWi2K9esLfDxHTZfVvHv5fVoicbbd20eC1p3mygICAg/JcBtQ2luMm5s1c9uap5CD23N0Gd+k+w8lnXHa3SETNrtPi9e8fWfk7DJHJVI6xqZgwf04hpO+NwsPIrfXTT+6VTn4/SOWGu/nP4/l2+R8h0lFhBGDJqLuvKe9x1egUmmOtekKLU67PqJ/+luXh0j4Nrzb39Y6DfZBu497tngs0RIihDRZosEH7QEBAQEBAQEBAQEBAQEBB+XsBFiARuOKCP8AY7dRzmcNbfIoGlK3W1r+IOifI4eqCLWRQyi08Ad/5ImvHnYryaxPWGzHmyY/UtMeydmomzTyY/8AkxN90uj+RC1+hp4JleK6uv8AqT7+f1Rncn2TTqa4d07/AKuWP+NRujjerj90fCGG8nmTRrDj3zu+hCf41CeN6ue+PhCRFmhkxn8qN3vPfJ8yVlGCng1W4rq7fv8AhtH0baipqaL+BA1v/jhDfWwWcUrHSETJqMuT17TPtmU3nJDqYG8XG58h+6yaT7KT13k/hHRb6YlB7xRBos0ADgg/aAgICAgICAgICAgICAgICAgICDCDKCLWINNOvXj8Ra0G4oti8epxQEBAQEBAQEBAQEBA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TextovéPole 4"/>
          <p:cNvSpPr txBox="1"/>
          <p:nvPr/>
        </p:nvSpPr>
        <p:spPr>
          <a:xfrm>
            <a:off x="287524" y="1254819"/>
            <a:ext cx="8496944" cy="505450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Economic </a:t>
            </a:r>
            <a:r>
              <a:rPr lang="de-DE" sz="3600" dirty="0"/>
              <a:t>Institutions: </a:t>
            </a:r>
            <a:r>
              <a:rPr lang="de-DE" sz="3600" dirty="0" smtClean="0"/>
              <a:t>„Green </a:t>
            </a:r>
            <a:r>
              <a:rPr lang="de-DE" sz="3600" dirty="0"/>
              <a:t>ICT in </a:t>
            </a:r>
            <a:r>
              <a:rPr lang="de-DE" sz="3600" dirty="0" smtClean="0"/>
              <a:t>Austria“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/>
              <a:t>S</a:t>
            </a:r>
            <a:r>
              <a:rPr lang="de-DE" sz="3600" dirty="0" smtClean="0"/>
              <a:t>avings: 676 GWh/a–1229 GWh/a, 100 to 184 mio. Euro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Field test Linz AG, E-Control: 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Savings: 4.3% -  6%, 3.5%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b="1" dirty="0" smtClean="0">
                <a:solidFill>
                  <a:srgbClr val="C00000"/>
                </a:solidFill>
              </a:rPr>
              <a:t>E-Control: PricewaterhouseCoopers  cost-benefit-study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Positive overall net effect: ~ 0.3 billion euro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National economy value added increase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FEEI: Capgemini  cost-benefit-study</a:t>
            </a:r>
          </a:p>
          <a:p>
            <a:pPr marL="1028700" lvl="1" indent="-571500">
              <a:lnSpc>
                <a:spcPct val="150000"/>
              </a:lnSpc>
              <a:buFontTx/>
              <a:buChar char="-"/>
            </a:pPr>
            <a:r>
              <a:rPr lang="de-DE" sz="3600" dirty="0" smtClean="0"/>
              <a:t>Negative overall net effect: 1.7-2.4 billion euro</a:t>
            </a:r>
          </a:p>
          <a:p>
            <a:pPr marL="1943100" lvl="3" indent="-571500">
              <a:lnSpc>
                <a:spcPct val="150000"/>
              </a:lnSpc>
              <a:buFontTx/>
              <a:buChar char="-"/>
            </a:pPr>
            <a:r>
              <a:rPr lang="de-DE" sz="3600" b="1" dirty="0" smtClean="0">
                <a:solidFill>
                  <a:srgbClr val="C00000"/>
                </a:solidFill>
              </a:rPr>
              <a:t>Two studies, different methods, two results</a:t>
            </a:r>
            <a:endParaRPr lang="de-DE" sz="3600" b="1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</a:pPr>
            <a:endParaRPr lang="de-DE" sz="3600" dirty="0" smtClean="0"/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de-DE" sz="3600" dirty="0" smtClean="0"/>
          </a:p>
        </p:txBody>
      </p:sp>
      <p:sp>
        <p:nvSpPr>
          <p:cNvPr id="2" name="Right Arrow 1"/>
          <p:cNvSpPr/>
          <p:nvPr/>
        </p:nvSpPr>
        <p:spPr>
          <a:xfrm>
            <a:off x="611560" y="5949280"/>
            <a:ext cx="13681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9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On-screen Show (4:3)</PresentationFormat>
  <Paragraphs>91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Motiv sady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Adéla</dc:creator>
  <cp:lastModifiedBy>Sebastian</cp:lastModifiedBy>
  <cp:revision>89</cp:revision>
  <dcterms:created xsi:type="dcterms:W3CDTF">2013-12-09T19:31:25Z</dcterms:created>
  <dcterms:modified xsi:type="dcterms:W3CDTF">2014-06-25T11:02:43Z</dcterms:modified>
</cp:coreProperties>
</file>