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50D9B9-2FE5-48D6-BDF9-60D26F3D7A16}" type="datetimeFigureOut">
              <a:rPr lang="cs-CZ" smtClean="0"/>
              <a:pPr/>
              <a:t>18.5.2013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1A6CFE-A77F-473C-B251-843AC404999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transport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Eva Stárková</a:t>
            </a:r>
          </a:p>
          <a:p>
            <a:r>
              <a:rPr lang="cs-CZ" b="1" dirty="0" err="1" smtClean="0"/>
              <a:t>Edith</a:t>
            </a:r>
            <a:r>
              <a:rPr lang="cs-CZ" b="1" dirty="0" smtClean="0"/>
              <a:t> </a:t>
            </a:r>
            <a:r>
              <a:rPr lang="cs-CZ" b="1" dirty="0" err="1" smtClean="0"/>
              <a:t>Schroll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80919" cy="4320479"/>
        </p:xfrm>
        <a:graphic>
          <a:graphicData uri="http://schemas.openxmlformats.org/drawingml/2006/table">
            <a:tbl>
              <a:tblPr/>
              <a:tblGrid>
                <a:gridCol w="767499"/>
                <a:gridCol w="3462674"/>
                <a:gridCol w="4050746"/>
              </a:tblGrid>
              <a:tr h="3112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CA" sz="1100" kern="100" dirty="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 dirty="0" smtClean="0">
                          <a:latin typeface="Arial"/>
                          <a:ea typeface="Times New Roman"/>
                          <a:cs typeface="Arial"/>
                        </a:rPr>
                        <a:t>positive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 dirty="0" smtClean="0">
                          <a:latin typeface="Arial"/>
                          <a:ea typeface="Times New Roman"/>
                          <a:cs typeface="Arial"/>
                        </a:rPr>
                        <a:t>negative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5071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>
                          <a:latin typeface="Arial"/>
                          <a:ea typeface="Times New Roman"/>
                          <a:cs typeface="Arial"/>
                        </a:rPr>
                        <a:t>internal factors</a:t>
                      </a:r>
                      <a:endParaRPr lang="cs-CZ" sz="11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 dirty="0" smtClean="0">
                          <a:latin typeface="Arial"/>
                          <a:ea typeface="Times New Roman"/>
                          <a:cs typeface="Arial"/>
                        </a:rPr>
                        <a:t>strengths</a:t>
                      </a:r>
                      <a:endParaRPr lang="cs-CZ" sz="1100" dirty="0" smtClean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dirty="0" smtClean="0">
                          <a:latin typeface="Arial"/>
                          <a:ea typeface="Times New Roman"/>
                          <a:cs typeface="Arial"/>
                        </a:rPr>
                        <a:t>environmentally </a:t>
                      </a: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friendly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less CO</a:t>
                      </a:r>
                      <a:r>
                        <a:rPr lang="en-CA" sz="1100" baseline="-25000" dirty="0"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 emissions 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less air pollution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more efficient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dirty="0">
                          <a:latin typeface="Arial"/>
                          <a:ea typeface="Times New Roman"/>
                          <a:cs typeface="Arial"/>
                        </a:rPr>
                        <a:t>energy </a:t>
                      </a:r>
                      <a:r>
                        <a:rPr lang="en-CA" sz="1100" dirty="0" smtClean="0">
                          <a:latin typeface="Arial"/>
                          <a:ea typeface="Times New Roman"/>
                          <a:cs typeface="Arial"/>
                        </a:rPr>
                        <a:t>storage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 dirty="0" smtClean="0">
                          <a:latin typeface="Arial"/>
                          <a:ea typeface="Times New Roman"/>
                          <a:cs typeface="Arial"/>
                        </a:rPr>
                        <a:t>weaknesses</a:t>
                      </a:r>
                      <a:endParaRPr lang="cs-CZ" sz="1100" dirty="0" smtClean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 smtClean="0">
                          <a:latin typeface="Arial"/>
                          <a:ea typeface="Times New Roman"/>
                          <a:cs typeface="Arial"/>
                        </a:rPr>
                        <a:t>infrastructure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battery technology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high price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lack of charging stations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8461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>
                          <a:latin typeface="Arial"/>
                          <a:ea typeface="Times New Roman"/>
                          <a:cs typeface="Arial"/>
                        </a:rPr>
                        <a:t>external factors</a:t>
                      </a:r>
                      <a:endParaRPr lang="cs-CZ" sz="11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>
                          <a:latin typeface="Arial"/>
                          <a:ea typeface="Times New Roman"/>
                          <a:cs typeface="Arial"/>
                        </a:rPr>
                        <a:t>opportunities</a:t>
                      </a:r>
                      <a:endParaRPr lang="cs-CZ" sz="110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>
                          <a:latin typeface="Arial"/>
                          <a:ea typeface="Times New Roman"/>
                          <a:cs typeface="Arial"/>
                        </a:rPr>
                        <a:t>Connection with other transport systems (car sharing, …)</a:t>
                      </a:r>
                      <a:endParaRPr lang="cs-CZ" sz="110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>
                          <a:latin typeface="Arial"/>
                          <a:ea typeface="Times New Roman"/>
                          <a:cs typeface="Arial"/>
                        </a:rPr>
                        <a:t>hybrids</a:t>
                      </a:r>
                      <a:endParaRPr lang="cs-CZ" sz="11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100" b="1" kern="100" dirty="0">
                          <a:latin typeface="Arial"/>
                          <a:ea typeface="Times New Roman"/>
                          <a:cs typeface="Arial"/>
                        </a:rPr>
                        <a:t>threats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Mobility behaviour 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Integration in traffic system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politics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/>
                        <a:buChar char=""/>
                      </a:pPr>
                      <a:r>
                        <a:rPr lang="en-CA" sz="1100" kern="100" dirty="0">
                          <a:latin typeface="Arial"/>
                          <a:ea typeface="Times New Roman"/>
                          <a:cs typeface="Arial"/>
                        </a:rPr>
                        <a:t>oil lobby </a:t>
                      </a:r>
                      <a:endParaRPr lang="cs-CZ" sz="11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SWOT analysis of electric vehicles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Thank you for </a:t>
            </a:r>
            <a:r>
              <a:rPr lang="en-CA" smtClean="0"/>
              <a:t>your attention!</a:t>
            </a:r>
            <a:endParaRPr lang="en-CA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endParaRPr lang="cs-CZ" dirty="0" smtClean="0"/>
          </a:p>
          <a:p>
            <a:r>
              <a:rPr lang="cs-CZ" dirty="0" err="1" smtClean="0"/>
              <a:t>Situation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endParaRPr lang="cs-CZ" dirty="0" smtClean="0"/>
          </a:p>
          <a:p>
            <a:r>
              <a:rPr lang="cs-CZ" dirty="0" err="1" smtClean="0"/>
              <a:t>Situation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endParaRPr lang="cs-CZ" dirty="0" smtClean="0"/>
          </a:p>
          <a:p>
            <a:r>
              <a:rPr lang="cs-CZ" dirty="0" err="1" smtClean="0"/>
              <a:t>Comparison</a:t>
            </a:r>
            <a:endParaRPr lang="cs-CZ" dirty="0" smtClean="0"/>
          </a:p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by </a:t>
            </a:r>
            <a:r>
              <a:rPr lang="cs-CZ" dirty="0"/>
              <a:t>2050,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goals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include</a:t>
            </a:r>
            <a:r>
              <a:rPr lang="cs-CZ" dirty="0"/>
              <a:t>:</a:t>
            </a:r>
          </a:p>
          <a:p>
            <a:pPr lvl="1" fontAlgn="base"/>
            <a:r>
              <a:rPr lang="cs-CZ" dirty="0" smtClean="0"/>
              <a:t>no </a:t>
            </a:r>
            <a:r>
              <a:rPr lang="cs-CZ" dirty="0"/>
              <a:t>more </a:t>
            </a:r>
            <a:r>
              <a:rPr lang="cs-CZ" dirty="0" err="1"/>
              <a:t>conventionally</a:t>
            </a:r>
            <a:r>
              <a:rPr lang="cs-CZ" dirty="0"/>
              <a:t>-</a:t>
            </a:r>
            <a:r>
              <a:rPr lang="cs-CZ" dirty="0" err="1"/>
              <a:t>fuelled</a:t>
            </a:r>
            <a:r>
              <a:rPr lang="cs-CZ" dirty="0"/>
              <a:t> </a:t>
            </a:r>
            <a:r>
              <a:rPr lang="cs-CZ" dirty="0" err="1"/>
              <a:t>cars</a:t>
            </a:r>
            <a:r>
              <a:rPr lang="cs-CZ" dirty="0"/>
              <a:t> in </a:t>
            </a:r>
            <a:r>
              <a:rPr lang="cs-CZ" dirty="0" err="1" smtClean="0"/>
              <a:t>cities</a:t>
            </a:r>
            <a:endParaRPr lang="cs-CZ" dirty="0"/>
          </a:p>
          <a:p>
            <a:pPr lvl="1" fontAlgn="base"/>
            <a:r>
              <a:rPr lang="cs-CZ" dirty="0"/>
              <a:t>40%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sustainable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carbon</a:t>
            </a:r>
            <a:r>
              <a:rPr lang="cs-CZ" dirty="0"/>
              <a:t> </a:t>
            </a:r>
            <a:r>
              <a:rPr lang="cs-CZ" dirty="0" err="1"/>
              <a:t>fuels</a:t>
            </a:r>
            <a:r>
              <a:rPr lang="cs-CZ" dirty="0"/>
              <a:t> in </a:t>
            </a:r>
            <a:r>
              <a:rPr lang="cs-CZ" dirty="0" err="1"/>
              <a:t>aviation</a:t>
            </a:r>
            <a:r>
              <a:rPr lang="cs-CZ" dirty="0"/>
              <a:t>;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least</a:t>
            </a:r>
            <a:r>
              <a:rPr lang="cs-CZ" dirty="0"/>
              <a:t> 40% </a:t>
            </a:r>
            <a:r>
              <a:rPr lang="cs-CZ" dirty="0" err="1"/>
              <a:t>cut</a:t>
            </a:r>
            <a:r>
              <a:rPr lang="cs-CZ" dirty="0"/>
              <a:t> in </a:t>
            </a:r>
            <a:r>
              <a:rPr lang="cs-CZ" dirty="0" err="1"/>
              <a:t>shipping</a:t>
            </a:r>
            <a:r>
              <a:rPr lang="cs-CZ" dirty="0"/>
              <a:t> </a:t>
            </a:r>
            <a:r>
              <a:rPr lang="cs-CZ" dirty="0" err="1"/>
              <a:t>emissions</a:t>
            </a:r>
            <a:r>
              <a:rPr lang="cs-CZ" dirty="0"/>
              <a:t>.</a:t>
            </a:r>
          </a:p>
          <a:p>
            <a:pPr lvl="1" fontAlgn="base"/>
            <a:r>
              <a:rPr lang="cs-CZ" dirty="0" smtClean="0"/>
              <a:t>a </a:t>
            </a:r>
            <a:r>
              <a:rPr lang="cs-CZ" dirty="0"/>
              <a:t>50% </a:t>
            </a:r>
            <a:r>
              <a:rPr lang="cs-CZ" dirty="0" err="1"/>
              <a:t>shift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medium distance </a:t>
            </a:r>
            <a:r>
              <a:rPr lang="cs-CZ" dirty="0" err="1"/>
              <a:t>intercity</a:t>
            </a:r>
            <a:r>
              <a:rPr lang="cs-CZ" dirty="0"/>
              <a:t> </a:t>
            </a:r>
            <a:r>
              <a:rPr lang="cs-CZ" dirty="0" err="1"/>
              <a:t>passenger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freight</a:t>
            </a:r>
            <a:r>
              <a:rPr lang="cs-CZ" dirty="0"/>
              <a:t> </a:t>
            </a:r>
            <a:r>
              <a:rPr lang="cs-CZ" dirty="0" err="1"/>
              <a:t>journeys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road</a:t>
            </a:r>
            <a:r>
              <a:rPr lang="cs-CZ" dirty="0"/>
              <a:t> to </a:t>
            </a:r>
            <a:r>
              <a:rPr lang="cs-CZ" dirty="0" err="1"/>
              <a:t>rail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waterborne</a:t>
            </a:r>
            <a:r>
              <a:rPr lang="cs-CZ" dirty="0"/>
              <a:t> </a:t>
            </a:r>
            <a:r>
              <a:rPr lang="cs-CZ" dirty="0" smtClean="0"/>
              <a:t>transport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/>
              <a:t>paper</a:t>
            </a:r>
            <a:r>
              <a:rPr lang="cs-CZ" dirty="0"/>
              <a:t> 2011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Union’s </a:t>
            </a:r>
            <a:r>
              <a:rPr lang="cs-CZ" dirty="0" err="1"/>
              <a:t>proposal</a:t>
            </a:r>
            <a:r>
              <a:rPr lang="cs-CZ" dirty="0"/>
              <a:t> to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imported</a:t>
            </a:r>
            <a:r>
              <a:rPr lang="cs-CZ" dirty="0"/>
              <a:t> </a:t>
            </a:r>
            <a:r>
              <a:rPr lang="cs-CZ" dirty="0" err="1"/>
              <a:t>oil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recommendation</a:t>
            </a:r>
            <a:r>
              <a:rPr lang="cs-CZ" dirty="0"/>
              <a:t> to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use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alternative</a:t>
            </a:r>
            <a:r>
              <a:rPr lang="cs-CZ" dirty="0"/>
              <a:t> transport, as are </a:t>
            </a:r>
            <a:r>
              <a:rPr lang="cs-CZ" dirty="0" err="1"/>
              <a:t>electric</a:t>
            </a:r>
            <a:r>
              <a:rPr lang="cs-CZ" dirty="0"/>
              <a:t> </a:t>
            </a:r>
            <a:r>
              <a:rPr lang="cs-CZ" dirty="0" err="1"/>
              <a:t>vehicles</a:t>
            </a:r>
            <a:r>
              <a:rPr lang="cs-CZ" dirty="0"/>
              <a:t>. </a:t>
            </a:r>
            <a:r>
              <a:rPr lang="cs-CZ" dirty="0" err="1"/>
              <a:t>Electromobility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make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contribution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attainment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climate</a:t>
            </a:r>
            <a:r>
              <a:rPr lang="cs-CZ" dirty="0"/>
              <a:t> </a:t>
            </a:r>
            <a:r>
              <a:rPr lang="cs-CZ" dirty="0" err="1"/>
              <a:t>targets</a:t>
            </a:r>
            <a:r>
              <a:rPr lang="cs-CZ" dirty="0"/>
              <a:t>, </a:t>
            </a:r>
            <a:r>
              <a:rPr lang="cs-CZ" dirty="0" err="1"/>
              <a:t>but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to </a:t>
            </a:r>
            <a:r>
              <a:rPr lang="cs-CZ" dirty="0" err="1"/>
              <a:t>relieve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living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burden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air</a:t>
            </a:r>
            <a:r>
              <a:rPr lang="cs-CZ" dirty="0"/>
              <a:t> </a:t>
            </a:r>
            <a:r>
              <a:rPr lang="cs-CZ" dirty="0" err="1"/>
              <a:t>pollution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Volume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passanger</a:t>
            </a:r>
            <a:r>
              <a:rPr lang="cs-CZ" dirty="0" smtClean="0"/>
              <a:t> transport </a:t>
            </a:r>
            <a:r>
              <a:rPr lang="cs-CZ" dirty="0" err="1" smtClean="0"/>
              <a:t>relative</a:t>
            </a:r>
            <a:r>
              <a:rPr lang="cs-CZ" dirty="0" smtClean="0"/>
              <a:t> to GDP</a:t>
            </a:r>
            <a:endParaRPr lang="cs-CZ" dirty="0"/>
          </a:p>
        </p:txBody>
      </p:sp>
      <p:grpSp>
        <p:nvGrpSpPr>
          <p:cNvPr id="1026" name="Gruppieren 9"/>
          <p:cNvGrpSpPr>
            <a:grpSpLocks/>
          </p:cNvGrpSpPr>
          <p:nvPr/>
        </p:nvGrpSpPr>
        <p:grpSpPr bwMode="auto">
          <a:xfrm>
            <a:off x="1691680" y="1484784"/>
            <a:ext cx="6408712" cy="4248472"/>
            <a:chOff x="0" y="0"/>
            <a:chExt cx="6096001" cy="4286670"/>
          </a:xfrm>
        </p:grpSpPr>
        <p:pic>
          <p:nvPicPr>
            <p:cNvPr id="4" name="Diagramm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6989" y="-8476"/>
              <a:ext cx="6108213" cy="4305868"/>
            </a:xfrm>
            <a:prstGeom prst="rect">
              <a:avLst/>
            </a:prstGeom>
            <a:noFill/>
          </p:spPr>
        </p:pic>
        <p:sp>
          <p:nvSpPr>
            <p:cNvPr id="5" name="Textfeld 8"/>
            <p:cNvSpPr txBox="1">
              <a:spLocks noChangeArrowheads="1"/>
            </p:cNvSpPr>
            <p:nvPr/>
          </p:nvSpPr>
          <p:spPr bwMode="auto">
            <a:xfrm>
              <a:off x="47588" y="4012990"/>
              <a:ext cx="2635180" cy="273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Source : Eurostat, 31/10/2012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en-CA" sz="1000" dirty="0" smtClean="0"/>
              <a:t>Source : </a:t>
            </a:r>
            <a:r>
              <a:rPr lang="en-CA" sz="1000" dirty="0" err="1" smtClean="0"/>
              <a:t>Eurostat</a:t>
            </a:r>
            <a:r>
              <a:rPr lang="en-CA" sz="1000" dirty="0" smtClean="0"/>
              <a:t>, 31/10/2012</a:t>
            </a:r>
            <a:endParaRPr lang="cs-CZ" sz="10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44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Motorisation</a:t>
            </a:r>
            <a:r>
              <a:rPr lang="cs-CZ" sz="4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44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rate</a:t>
            </a:r>
            <a:r>
              <a:rPr lang="cs-CZ" sz="4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- </a:t>
            </a:r>
            <a:r>
              <a:rPr lang="cs-CZ" sz="44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Cars</a:t>
            </a:r>
            <a:r>
              <a:rPr lang="cs-CZ" sz="4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per 1000 </a:t>
            </a:r>
            <a:r>
              <a:rPr lang="cs-CZ" sz="44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inhabitants</a:t>
            </a:r>
            <a:r>
              <a:rPr lang="cs-CZ" sz="6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6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grpSp>
        <p:nvGrpSpPr>
          <p:cNvPr id="2050" name="Gruppieren 6"/>
          <p:cNvGrpSpPr>
            <a:grpSpLocks/>
          </p:cNvGrpSpPr>
          <p:nvPr/>
        </p:nvGrpSpPr>
        <p:grpSpPr bwMode="auto">
          <a:xfrm>
            <a:off x="1043608" y="1556792"/>
            <a:ext cx="6768752" cy="3660006"/>
            <a:chOff x="77203" y="-8465"/>
            <a:chExt cx="6831878" cy="4545514"/>
          </a:xfrm>
        </p:grpSpPr>
        <p:pic>
          <p:nvPicPr>
            <p:cNvPr id="4" name="Diagramm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203" y="-8465"/>
              <a:ext cx="6831878" cy="4545514"/>
            </a:xfrm>
            <a:prstGeom prst="rect">
              <a:avLst/>
            </a:prstGeom>
            <a:noFill/>
          </p:spPr>
        </p:pic>
        <p:sp>
          <p:nvSpPr>
            <p:cNvPr id="5" name="Textfeld 2"/>
            <p:cNvSpPr txBox="1">
              <a:spLocks noChangeArrowheads="1"/>
            </p:cNvSpPr>
            <p:nvPr/>
          </p:nvSpPr>
          <p:spPr bwMode="auto">
            <a:xfrm>
              <a:off x="935794" y="152548"/>
              <a:ext cx="4171645" cy="370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Motorisation</a:t>
              </a: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cs-CZ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rate</a:t>
              </a: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- </a:t>
              </a:r>
              <a:r>
                <a:rPr kumimoji="0" lang="cs-CZ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Cars</a:t>
              </a:r>
              <a:r>
                <a:rPr kumimoji="0" lang="cs-CZ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per 1000 </a:t>
              </a:r>
              <a:r>
                <a:rPr kumimoji="0" lang="cs-CZ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inhabitants</a:t>
              </a: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Stock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of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vehicles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Czech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Republic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lang="cs-CZ" sz="36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err="1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Austria</a:t>
            </a:r>
            <a:r>
              <a:rPr lang="cs-CZ" sz="6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cs-CZ" sz="6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grpSp>
        <p:nvGrpSpPr>
          <p:cNvPr id="3074" name="Gruppieren 10"/>
          <p:cNvGrpSpPr>
            <a:grpSpLocks/>
          </p:cNvGrpSpPr>
          <p:nvPr/>
        </p:nvGrpSpPr>
        <p:grpSpPr bwMode="auto">
          <a:xfrm>
            <a:off x="251520" y="1124744"/>
            <a:ext cx="8424936" cy="4896544"/>
            <a:chOff x="-59082" y="-684085"/>
            <a:chExt cx="6137094" cy="5119055"/>
          </a:xfrm>
        </p:grpSpPr>
        <p:pic>
          <p:nvPicPr>
            <p:cNvPr id="4" name="Diagramm 2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59082" y="-684085"/>
              <a:ext cx="6137094" cy="5101138"/>
            </a:xfrm>
            <a:prstGeom prst="rect">
              <a:avLst/>
            </a:prstGeom>
            <a:noFill/>
          </p:spPr>
        </p:pic>
        <p:sp>
          <p:nvSpPr>
            <p:cNvPr id="5" name="Textfeld 2"/>
            <p:cNvSpPr txBox="1">
              <a:spLocks noChangeArrowheads="1"/>
            </p:cNvSpPr>
            <p:nvPr/>
          </p:nvSpPr>
          <p:spPr bwMode="auto">
            <a:xfrm>
              <a:off x="812111" y="167079"/>
              <a:ext cx="4764015" cy="386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feld 3"/>
            <p:cNvSpPr txBox="1">
              <a:spLocks noChangeArrowheads="1"/>
            </p:cNvSpPr>
            <p:nvPr/>
          </p:nvSpPr>
          <p:spPr bwMode="auto">
            <a:xfrm>
              <a:off x="95251" y="4185926"/>
              <a:ext cx="2635180" cy="249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Source : Eurostat, 23/11/2011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feld 4"/>
            <p:cNvSpPr txBox="1">
              <a:spLocks noChangeArrowheads="1"/>
            </p:cNvSpPr>
            <p:nvPr/>
          </p:nvSpPr>
          <p:spPr bwMode="auto">
            <a:xfrm>
              <a:off x="104776" y="668189"/>
              <a:ext cx="400050" cy="281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stock of vehicles [thousands]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feld 5"/>
            <p:cNvSpPr txBox="1">
              <a:spLocks noChangeArrowheads="1"/>
            </p:cNvSpPr>
            <p:nvPr/>
          </p:nvSpPr>
          <p:spPr bwMode="auto">
            <a:xfrm>
              <a:off x="5060811" y="927853"/>
              <a:ext cx="983169" cy="319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all vehicles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Modal</a:t>
            </a:r>
            <a:r>
              <a:rPr lang="cs-CZ" dirty="0" smtClean="0"/>
              <a:t> Split in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098" name="Diagramm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91276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67544" y="1844824"/>
          <a:ext cx="7819808" cy="3370709"/>
        </p:xfrm>
        <a:graphic>
          <a:graphicData uri="http://schemas.openxmlformats.org/drawingml/2006/table">
            <a:tbl>
              <a:tblPr/>
              <a:tblGrid>
                <a:gridCol w="2310418"/>
                <a:gridCol w="1846597"/>
                <a:gridCol w="1830962"/>
                <a:gridCol w="1831831"/>
              </a:tblGrid>
              <a:tr h="997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 b="1" dirty="0">
                          <a:latin typeface="Arial"/>
                          <a:ea typeface="Batang"/>
                          <a:cs typeface="Times New Roman"/>
                        </a:rPr>
                        <a:t>Unit</a:t>
                      </a:r>
                      <a:endParaRPr lang="cs-CZ" sz="15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 b="1" dirty="0" err="1">
                          <a:latin typeface="Arial"/>
                          <a:ea typeface="Batang"/>
                          <a:cs typeface="Times New Roman"/>
                        </a:rPr>
                        <a:t>Vienna</a:t>
                      </a:r>
                      <a:endParaRPr lang="cs-CZ" sz="1500" dirty="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 b="1">
                          <a:latin typeface="Arial"/>
                          <a:ea typeface="Batang"/>
                          <a:cs typeface="Times New Roman"/>
                        </a:rPr>
                        <a:t>Prague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Area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km²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 dirty="0">
                          <a:latin typeface="Arial"/>
                          <a:ea typeface="Batang"/>
                          <a:cs typeface="Times New Roman"/>
                        </a:rPr>
                        <a:t>414.87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496.09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Inhabitants</a:t>
                      </a: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 2012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persons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1,731,236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CA" sz="1500">
                          <a:latin typeface="Arial"/>
                          <a:ea typeface="Batang"/>
                          <a:cs typeface="Times New Roman"/>
                        </a:rPr>
                        <a:t>1,272,690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population density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persons/km²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4132.0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3125.5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vehicle stock 2009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vehicle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664,000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390,800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vehicle density 2009</a:t>
                      </a:r>
                      <a:r>
                        <a:rPr lang="en-US" sz="1500" baseline="30000">
                          <a:latin typeface="Arial"/>
                          <a:ea typeface="Batang"/>
                          <a:cs typeface="Times New Roman"/>
                        </a:rPr>
                        <a:t>11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vehicle/1000 pers.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390,80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508.4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Length of road network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km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2,809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3,874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Length of metro network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km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74.2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59.1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500">
                          <a:latin typeface="Arial"/>
                          <a:ea typeface="Batang"/>
                          <a:cs typeface="Times New Roman"/>
                        </a:rPr>
                        <a:t>Length of tram network</a:t>
                      </a:r>
                      <a:endParaRPr lang="cs-CZ" sz="1500">
                        <a:latin typeface="Arial"/>
                        <a:ea typeface="Batang"/>
                        <a:cs typeface="Times New Roman"/>
                      </a:endParaRP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km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214.8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141.6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Length of bus network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km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>
                          <a:latin typeface="Arial"/>
                          <a:ea typeface="Batang"/>
                          <a:cs typeface="Times New Roman"/>
                        </a:rPr>
                        <a:t>648.4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500" dirty="0">
                          <a:latin typeface="Arial"/>
                          <a:ea typeface="Batang"/>
                          <a:cs typeface="Times New Roman"/>
                        </a:rPr>
                        <a:t>683</a:t>
                      </a:r>
                    </a:p>
                  </a:txBody>
                  <a:tcPr marL="93806" marR="938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3017838" cy="7938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303</Words>
  <Application>Microsoft Office PowerPoint</Application>
  <PresentationFormat>Předvádění na obrazovce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   Alternative ways of transport in the cities of Prague and Vienna  </vt:lpstr>
      <vt:lpstr>Content</vt:lpstr>
      <vt:lpstr>The White paper 2011</vt:lpstr>
      <vt:lpstr>Snímek 4</vt:lpstr>
      <vt:lpstr>Volume of passanger transport relative to GDP</vt:lpstr>
      <vt:lpstr>Motorisation rate - Cars per 1000 inhabitants </vt:lpstr>
      <vt:lpstr>Stock of vehicles in the Czech Republic and Austria </vt:lpstr>
      <vt:lpstr>Modal Split in Prague and Vienna </vt:lpstr>
      <vt:lpstr>Snímek 9</vt:lpstr>
      <vt:lpstr>SWOT analysis of electric vehicles </vt:lpstr>
      <vt:lpstr>Snímek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Aletrnative ways of transport in the cities of Prague an Vienna</dc:title>
  <dc:creator>Pavel</dc:creator>
  <cp:lastModifiedBy>Owner</cp:lastModifiedBy>
  <cp:revision>30</cp:revision>
  <dcterms:created xsi:type="dcterms:W3CDTF">2013-05-13T20:20:38Z</dcterms:created>
  <dcterms:modified xsi:type="dcterms:W3CDTF">2013-05-18T17:50:41Z</dcterms:modified>
</cp:coreProperties>
</file>