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4"/>
  </p:notes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76909" autoAdjust="0"/>
  </p:normalViewPr>
  <p:slideViewPr>
    <p:cSldViewPr>
      <p:cViewPr varScale="1">
        <p:scale>
          <a:sx n="63" d="100"/>
          <a:sy n="63" d="100"/>
        </p:scale>
        <p:origin x="-103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EF0DAC-8573-46F4-900B-6A12474B993F}" type="datetimeFigureOut">
              <a:rPr lang="en-GB" smtClean="0"/>
              <a:pPr/>
              <a:t>15/05/2013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BBC2D9-3886-40F5-BECE-AF4CEAB7C1B4}" type="slidenum">
              <a:rPr lang="en-GB" smtClean="0"/>
              <a:pPr/>
              <a:t>‹#›</a:t>
            </a:fld>
            <a:endParaRPr lang="en-GB"/>
          </a:p>
        </p:txBody>
      </p:sp>
    </p:spTree>
    <p:extLst>
      <p:ext uri="{BB962C8B-B14F-4D97-AF65-F5344CB8AC3E}">
        <p14:creationId xmlns:p14="http://schemas.microsoft.com/office/powerpoint/2010/main" xmlns="" val="1924033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a:buChar char="è"/>
            </a:pPr>
            <a:r>
              <a:rPr lang="en-US" sz="1200" kern="1200" dirty="0" smtClean="0">
                <a:solidFill>
                  <a:schemeClr val="tx1"/>
                </a:solidFill>
                <a:effectLst/>
                <a:latin typeface="+mn-lt"/>
                <a:ea typeface="+mn-ea"/>
                <a:cs typeface="+mn-cs"/>
              </a:rPr>
              <a:t>The design of classical electricity storage for PV panels was mainly designed for stand-alone purposes. </a:t>
            </a:r>
          </a:p>
          <a:p>
            <a:pPr marL="171450" indent="-171450">
              <a:buFont typeface="Wingdings"/>
              <a:buChar char="è"/>
            </a:pPr>
            <a:endParaRPr lang="en-US" sz="1200" kern="1200" dirty="0" smtClean="0">
              <a:solidFill>
                <a:schemeClr val="tx1"/>
              </a:solidFill>
              <a:effectLst/>
              <a:latin typeface="+mn-lt"/>
              <a:ea typeface="+mn-ea"/>
              <a:cs typeface="+mn-cs"/>
            </a:endParaRPr>
          </a:p>
          <a:p>
            <a:pPr marL="171450" indent="-171450">
              <a:buFont typeface="Wingdings"/>
              <a:buChar char="è"/>
            </a:pPr>
            <a:r>
              <a:rPr lang="en-US" sz="1200" kern="1200" dirty="0" smtClean="0">
                <a:solidFill>
                  <a:schemeClr val="tx1"/>
                </a:solidFill>
                <a:effectLst/>
                <a:latin typeface="+mn-lt"/>
                <a:ea typeface="+mn-ea"/>
                <a:cs typeface="+mn-cs"/>
              </a:rPr>
              <a:t>In this paper, we concentrate on storage of part of the solar power for near-term consumption within a day or subsequent days</a:t>
            </a:r>
          </a:p>
          <a:p>
            <a:pPr marL="171450" indent="-171450">
              <a:buFont typeface="Wingdings"/>
              <a:buChar char="è"/>
            </a:pPr>
            <a:endParaRPr lang="en-US" sz="1200" kern="1200" dirty="0" smtClean="0">
              <a:solidFill>
                <a:schemeClr val="tx1"/>
              </a:solidFill>
              <a:effectLst/>
              <a:latin typeface="+mn-lt"/>
              <a:ea typeface="+mn-ea"/>
              <a:cs typeface="+mn-cs"/>
            </a:endParaRPr>
          </a:p>
          <a:p>
            <a:pPr marL="171450" indent="-171450">
              <a:buFont typeface="Wingdings"/>
              <a:buChar char="è"/>
            </a:pPr>
            <a:r>
              <a:rPr lang="en-US" sz="1200" kern="1200" dirty="0" smtClean="0">
                <a:solidFill>
                  <a:schemeClr val="tx1"/>
                </a:solidFill>
                <a:effectLst/>
                <a:latin typeface="+mn-lt"/>
                <a:ea typeface="+mn-ea"/>
                <a:cs typeface="+mn-cs"/>
              </a:rPr>
              <a:t>This leads house owners to become more independent from the grid and does pay only for the congestion of his energy. </a:t>
            </a:r>
          </a:p>
          <a:p>
            <a:pPr marL="171450" indent="-171450">
              <a:buFont typeface="Wingdings"/>
              <a:buChar char="è"/>
            </a:pPr>
            <a:endParaRPr lang="en-US" sz="1200" kern="1200" dirty="0" smtClean="0">
              <a:solidFill>
                <a:schemeClr val="tx1"/>
              </a:solidFill>
              <a:effectLst/>
              <a:latin typeface="+mn-lt"/>
              <a:ea typeface="+mn-ea"/>
              <a:cs typeface="+mn-cs"/>
            </a:endParaRPr>
          </a:p>
          <a:p>
            <a:pPr marL="171450" indent="-171450">
              <a:buFont typeface="Wingdings"/>
              <a:buChar char="è"/>
            </a:pPr>
            <a:r>
              <a:rPr lang="en-US" sz="1200" kern="1200" dirty="0" smtClean="0">
                <a:solidFill>
                  <a:schemeClr val="tx1"/>
                </a:solidFill>
                <a:effectLst/>
                <a:latin typeface="+mn-lt"/>
                <a:ea typeface="+mn-ea"/>
                <a:cs typeface="+mn-cs"/>
              </a:rPr>
              <a:t>The electricity grid is used as a help</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how</a:t>
            </a:r>
            <a:r>
              <a:rPr lang="cs-CZ" sz="1200" kern="1200" dirty="0" smtClean="0">
                <a:solidFill>
                  <a:schemeClr val="tx1"/>
                </a:solidFill>
                <a:effectLst/>
                <a:latin typeface="+mn-lt"/>
                <a:ea typeface="+mn-ea"/>
                <a:cs typeface="+mn-cs"/>
              </a:rPr>
              <a:t> to</a:t>
            </a:r>
            <a:r>
              <a:rPr lang="en-US" sz="1200" kern="1200" dirty="0" smtClean="0">
                <a:solidFill>
                  <a:schemeClr val="tx1"/>
                </a:solidFill>
                <a:effectLst/>
                <a:latin typeface="+mn-lt"/>
                <a:ea typeface="+mn-ea"/>
                <a:cs typeface="+mn-cs"/>
              </a:rPr>
              <a:t> achieve the balance between solar energy production and the electricity consumption of the household. </a:t>
            </a:r>
          </a:p>
          <a:p>
            <a:pPr marL="171450" indent="-171450">
              <a:buFont typeface="Wingdings"/>
              <a:buChar char="è"/>
            </a:pPr>
            <a:endParaRPr lang="en-US" sz="1200" kern="1200" dirty="0" smtClean="0">
              <a:solidFill>
                <a:schemeClr val="tx1"/>
              </a:solidFill>
              <a:effectLst/>
              <a:latin typeface="+mn-lt"/>
              <a:ea typeface="+mn-ea"/>
              <a:cs typeface="+mn-cs"/>
            </a:endParaRPr>
          </a:p>
          <a:p>
            <a:pPr marL="171450" indent="-171450">
              <a:buFont typeface="Wingdings"/>
              <a:buChar char="è"/>
            </a:pPr>
            <a:r>
              <a:rPr lang="en-US" sz="1200" kern="1200" dirty="0" smtClean="0">
                <a:solidFill>
                  <a:schemeClr val="tx1"/>
                </a:solidFill>
                <a:effectLst/>
                <a:latin typeface="+mn-lt"/>
                <a:ea typeface="+mn-ea"/>
                <a:cs typeface="+mn-cs"/>
              </a:rPr>
              <a:t>The grid is used as a virtual storage, which means the overproduction during the day is supplied into the grid and a demand in the evening is covered by the electricity network</a:t>
            </a:r>
          </a:p>
          <a:p>
            <a:pPr marL="171450" indent="-171450">
              <a:buFont typeface="Wingdings"/>
              <a:buChar char="è"/>
            </a:pPr>
            <a:endParaRPr lang="en-US" sz="1200" kern="1200" dirty="0" smtClean="0">
              <a:solidFill>
                <a:schemeClr val="tx1"/>
              </a:solidFill>
              <a:effectLst/>
              <a:latin typeface="+mn-lt"/>
              <a:ea typeface="+mn-ea"/>
              <a:cs typeface="+mn-cs"/>
            </a:endParaRPr>
          </a:p>
          <a:p>
            <a:pPr marL="171450" indent="-171450">
              <a:buFont typeface="Wingdings"/>
              <a:buChar char="è"/>
            </a:pPr>
            <a:r>
              <a:rPr lang="en-US" sz="1200" kern="1200" dirty="0" smtClean="0">
                <a:solidFill>
                  <a:schemeClr val="tx1"/>
                </a:solidFill>
                <a:effectLst/>
                <a:latin typeface="+mn-lt"/>
                <a:ea typeface="+mn-ea"/>
                <a:cs typeface="+mn-cs"/>
              </a:rPr>
              <a:t>Since some years, the usage of self-consumption of PV is publicly encouraged in some European countries (e.g. Germany, Austria …) and it can be realized by electric storage. The owners are remunerated for feeding their electricity into the grid</a:t>
            </a:r>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2</a:t>
            </a:fld>
            <a:endParaRPr lang="en-GB"/>
          </a:p>
        </p:txBody>
      </p:sp>
    </p:spTree>
    <p:extLst>
      <p:ext uri="{BB962C8B-B14F-4D97-AF65-F5344CB8AC3E}">
        <p14:creationId xmlns:p14="http://schemas.microsoft.com/office/powerpoint/2010/main" xmlns="" val="5681546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Char char="•"/>
            </a:pPr>
            <a:r>
              <a:rPr lang="cs-CZ" dirty="0" smtClean="0"/>
              <a:t> </a:t>
            </a:r>
            <a:r>
              <a:rPr lang="cs-CZ" dirty="0" err="1" smtClean="0"/>
              <a:t>From</a:t>
            </a:r>
            <a:r>
              <a:rPr lang="cs-CZ" dirty="0" smtClean="0"/>
              <a:t> </a:t>
            </a:r>
            <a:r>
              <a:rPr lang="cs-CZ" dirty="0" err="1" smtClean="0"/>
              <a:t>the</a:t>
            </a:r>
            <a:r>
              <a:rPr lang="cs-CZ" dirty="0" smtClean="0"/>
              <a:t> </a:t>
            </a:r>
            <a:r>
              <a:rPr lang="cs-CZ" dirty="0" err="1" smtClean="0"/>
              <a:t>year</a:t>
            </a:r>
            <a:r>
              <a:rPr lang="cs-CZ" dirty="0" smtClean="0"/>
              <a:t> 2006 </a:t>
            </a:r>
            <a:r>
              <a:rPr lang="cs-CZ" dirty="0" err="1" smtClean="0"/>
              <a:t>we</a:t>
            </a:r>
            <a:r>
              <a:rPr lang="cs-CZ" baseline="0" dirty="0" smtClean="0"/>
              <a:t> </a:t>
            </a:r>
            <a:r>
              <a:rPr lang="cs-CZ" baseline="0" dirty="0" err="1" smtClean="0"/>
              <a:t>can</a:t>
            </a:r>
            <a:r>
              <a:rPr lang="cs-CZ" baseline="0" dirty="0" smtClean="0"/>
              <a:t> </a:t>
            </a:r>
            <a:r>
              <a:rPr lang="cs-CZ" baseline="0" dirty="0" err="1" smtClean="0"/>
              <a:t>see</a:t>
            </a:r>
            <a:r>
              <a:rPr lang="cs-CZ" baseline="0" dirty="0" smtClean="0"/>
              <a:t> </a:t>
            </a:r>
            <a:r>
              <a:rPr lang="cs-CZ" baseline="0" dirty="0" err="1" smtClean="0"/>
              <a:t>the</a:t>
            </a:r>
            <a:r>
              <a:rPr lang="cs-CZ" baseline="0" dirty="0" smtClean="0"/>
              <a:t> </a:t>
            </a:r>
            <a:r>
              <a:rPr lang="cs-CZ" baseline="0" dirty="0" err="1" smtClean="0"/>
              <a:t>slight</a:t>
            </a:r>
            <a:r>
              <a:rPr lang="cs-CZ" baseline="0" dirty="0" smtClean="0"/>
              <a:t> </a:t>
            </a:r>
            <a:r>
              <a:rPr lang="cs-CZ" baseline="0" dirty="0" err="1" smtClean="0"/>
              <a:t>decline</a:t>
            </a:r>
            <a:r>
              <a:rPr lang="cs-CZ" baseline="0" dirty="0" smtClean="0"/>
              <a:t>. </a:t>
            </a:r>
            <a:r>
              <a:rPr lang="cs-CZ" baseline="0" dirty="0" err="1" smtClean="0"/>
              <a:t>After</a:t>
            </a:r>
            <a:r>
              <a:rPr lang="cs-CZ" baseline="0" dirty="0" smtClean="0"/>
              <a:t> 2008 </a:t>
            </a:r>
            <a:r>
              <a:rPr lang="cs-CZ" baseline="0" dirty="0" err="1" smtClean="0"/>
              <a:t>came</a:t>
            </a:r>
            <a:r>
              <a:rPr lang="cs-CZ" baseline="0" dirty="0" smtClean="0"/>
              <a:t> a dive </a:t>
            </a:r>
            <a:r>
              <a:rPr lang="cs-CZ" baseline="0" dirty="0" err="1" smtClean="0"/>
              <a:t>and</a:t>
            </a:r>
            <a:r>
              <a:rPr lang="cs-CZ" baseline="0" dirty="0" smtClean="0"/>
              <a:t> </a:t>
            </a:r>
            <a:r>
              <a:rPr lang="cs-CZ" baseline="0" dirty="0" err="1" smtClean="0"/>
              <a:t>the</a:t>
            </a:r>
            <a:r>
              <a:rPr lang="cs-CZ" baseline="0" dirty="0" smtClean="0"/>
              <a:t> </a:t>
            </a:r>
            <a:r>
              <a:rPr lang="cs-CZ" baseline="0" dirty="0" err="1" smtClean="0"/>
              <a:t>cost</a:t>
            </a:r>
            <a:r>
              <a:rPr lang="cs-CZ" baseline="0" dirty="0" smtClean="0"/>
              <a:t> </a:t>
            </a:r>
            <a:r>
              <a:rPr lang="cs-CZ" baseline="0" dirty="0" err="1" smtClean="0"/>
              <a:t>started</a:t>
            </a:r>
            <a:r>
              <a:rPr lang="cs-CZ" baseline="0" dirty="0" smtClean="0"/>
              <a:t> to </a:t>
            </a:r>
            <a:r>
              <a:rPr lang="cs-CZ" baseline="0" dirty="0" err="1" smtClean="0"/>
              <a:t>decrease</a:t>
            </a:r>
            <a:r>
              <a:rPr lang="cs-CZ" baseline="0" dirty="0" smtClean="0"/>
              <a:t> more </a:t>
            </a:r>
            <a:r>
              <a:rPr lang="cs-CZ" baseline="0" dirty="0" err="1" smtClean="0"/>
              <a:t>significantly</a:t>
            </a:r>
            <a:endParaRPr lang="cs-CZ" baseline="0" dirty="0" smtClean="0"/>
          </a:p>
          <a:p>
            <a:pPr>
              <a:buFont typeface="Arial" pitchFamily="34" charset="0"/>
              <a:buChar char="•"/>
            </a:pPr>
            <a:r>
              <a:rPr lang="cs-CZ" sz="1200" kern="1200" dirty="0" smtClean="0">
                <a:solidFill>
                  <a:schemeClr val="tx1"/>
                </a:solidFill>
                <a:latin typeface="+mn-lt"/>
                <a:ea typeface="+mn-ea"/>
                <a:cs typeface="+mn-cs"/>
              </a:rPr>
              <a:t> In 2009 </a:t>
            </a:r>
            <a:r>
              <a:rPr lang="cs-CZ" sz="1200" kern="1200" dirty="0" err="1" smtClean="0">
                <a:solidFill>
                  <a:schemeClr val="tx1"/>
                </a:solidFill>
                <a:latin typeface="+mn-lt"/>
                <a:ea typeface="+mn-ea"/>
                <a:cs typeface="+mn-cs"/>
              </a:rPr>
              <a:t>typical</a:t>
            </a:r>
            <a:r>
              <a:rPr lang="cs-CZ" sz="1200" kern="1200" dirty="0" smtClean="0">
                <a:solidFill>
                  <a:schemeClr val="tx1"/>
                </a:solidFill>
                <a:latin typeface="+mn-lt"/>
                <a:ea typeface="+mn-ea"/>
                <a:cs typeface="+mn-cs"/>
              </a:rPr>
              <a:t> PV </a:t>
            </a:r>
            <a:r>
              <a:rPr lang="cs-CZ" sz="1200" kern="1200" dirty="0" err="1" smtClean="0">
                <a:solidFill>
                  <a:schemeClr val="tx1"/>
                </a:solidFill>
                <a:latin typeface="+mn-lt"/>
                <a:ea typeface="+mn-ea"/>
                <a:cs typeface="+mn-cs"/>
              </a:rPr>
              <a:t>system</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cost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were</a:t>
            </a:r>
            <a:r>
              <a:rPr lang="cs-CZ" sz="1200" kern="1200" dirty="0" smtClean="0">
                <a:solidFill>
                  <a:schemeClr val="tx1"/>
                </a:solidFill>
                <a:latin typeface="+mn-lt"/>
                <a:ea typeface="+mn-ea"/>
                <a:cs typeface="+mn-cs"/>
              </a:rPr>
              <a:t> in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range</a:t>
            </a:r>
            <a:r>
              <a:rPr lang="cs-CZ" sz="1200" kern="1200" dirty="0" smtClean="0">
                <a:solidFill>
                  <a:schemeClr val="tx1"/>
                </a:solidFill>
                <a:latin typeface="+mn-lt"/>
                <a:ea typeface="+mn-ea"/>
                <a:cs typeface="+mn-cs"/>
              </a:rPr>
              <a:t> 2950€/</a:t>
            </a:r>
            <a:r>
              <a:rPr lang="cs-CZ" sz="1200" kern="1200" dirty="0" err="1" smtClean="0">
                <a:solidFill>
                  <a:schemeClr val="tx1"/>
                </a:solidFill>
                <a:latin typeface="+mn-lt"/>
                <a:ea typeface="+mn-ea"/>
                <a:cs typeface="+mn-cs"/>
              </a:rPr>
              <a:t>kW</a:t>
            </a:r>
            <a:r>
              <a:rPr lang="cs-CZ" sz="1200" kern="1200" baseline="-25000" dirty="0" err="1" smtClean="0">
                <a:solidFill>
                  <a:schemeClr val="tx1"/>
                </a:solidFill>
                <a:latin typeface="+mn-lt"/>
                <a:ea typeface="+mn-ea"/>
                <a:cs typeface="+mn-cs"/>
              </a:rPr>
              <a:t>el</a:t>
            </a:r>
            <a:r>
              <a:rPr lang="cs-CZ" sz="1200" kern="1200" dirty="0" smtClean="0">
                <a:solidFill>
                  <a:schemeClr val="tx1"/>
                </a:solidFill>
                <a:latin typeface="+mn-lt"/>
                <a:ea typeface="+mn-ea"/>
                <a:cs typeface="+mn-cs"/>
              </a:rPr>
              <a:t> to 4750€/</a:t>
            </a:r>
            <a:r>
              <a:rPr lang="cs-CZ" sz="1200" kern="1200" dirty="0" err="1" smtClean="0">
                <a:solidFill>
                  <a:schemeClr val="tx1"/>
                </a:solidFill>
                <a:latin typeface="+mn-lt"/>
                <a:ea typeface="+mn-ea"/>
                <a:cs typeface="+mn-cs"/>
              </a:rPr>
              <a:t>kW</a:t>
            </a:r>
            <a:r>
              <a:rPr lang="cs-CZ" sz="1200" kern="1200" baseline="-25000" dirty="0" err="1" smtClean="0">
                <a:solidFill>
                  <a:schemeClr val="tx1"/>
                </a:solidFill>
                <a:latin typeface="+mn-lt"/>
                <a:ea typeface="+mn-ea"/>
                <a:cs typeface="+mn-cs"/>
              </a:rPr>
              <a:t>el</a:t>
            </a:r>
            <a:r>
              <a:rPr lang="cs-CZ"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cost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marks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important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departure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from</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trend </a:t>
            </a:r>
            <a:r>
              <a:rPr lang="cs-CZ" sz="1200" kern="1200" dirty="0" err="1" smtClean="0">
                <a:solidFill>
                  <a:schemeClr val="tx1"/>
                </a:solidFill>
                <a:latin typeface="+mn-lt"/>
                <a:ea typeface="+mn-ea"/>
                <a:cs typeface="+mn-cs"/>
              </a:rPr>
              <a:t>of</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year</a:t>
            </a:r>
            <a:r>
              <a:rPr lang="cs-CZ" sz="1200" kern="1200" dirty="0" smtClean="0">
                <a:solidFill>
                  <a:schemeClr val="tx1"/>
                </a:solidFill>
                <a:latin typeface="+mn-lt"/>
                <a:ea typeface="+mn-ea"/>
                <a:cs typeface="+mn-cs"/>
              </a:rPr>
              <a:t> 2005-2007, </a:t>
            </a:r>
            <a:r>
              <a:rPr lang="cs-CZ" sz="1200" kern="1200" dirty="0" err="1" smtClean="0">
                <a:solidFill>
                  <a:schemeClr val="tx1"/>
                </a:solidFill>
                <a:latin typeface="+mn-lt"/>
                <a:ea typeface="+mn-ea"/>
                <a:cs typeface="+mn-cs"/>
              </a:rPr>
              <a:t>during</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which</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cost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remained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flat</a:t>
            </a:r>
            <a:r>
              <a:rPr lang="cs-CZ" sz="1200" kern="1200" dirty="0" smtClean="0">
                <a:solidFill>
                  <a:schemeClr val="tx1"/>
                </a:solidFill>
                <a:latin typeface="+mn-lt"/>
                <a:ea typeface="+mn-ea"/>
                <a:cs typeface="+mn-cs"/>
              </a:rPr>
              <a:t>, as </a:t>
            </a:r>
            <a:r>
              <a:rPr lang="cs-CZ" sz="1200" kern="1200" dirty="0" err="1" smtClean="0">
                <a:solidFill>
                  <a:schemeClr val="tx1"/>
                </a:solidFill>
                <a:latin typeface="+mn-lt"/>
                <a:ea typeface="+mn-ea"/>
                <a:cs typeface="+mn-cs"/>
              </a:rPr>
              <a:t>rapidly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expanding</a:t>
            </a:r>
            <a:r>
              <a:rPr lang="cs-CZ" sz="1200" kern="1200" dirty="0" smtClean="0">
                <a:solidFill>
                  <a:schemeClr val="tx1"/>
                </a:solidFill>
                <a:latin typeface="+mn-lt"/>
                <a:ea typeface="+mn-ea"/>
                <a:cs typeface="+mn-cs"/>
              </a:rPr>
              <a:t> </a:t>
            </a:r>
            <a:r>
              <a:rPr lang="cs-CZ" sz="1200" kern="1200" baseline="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global</a:t>
            </a:r>
            <a:r>
              <a:rPr lang="cs-CZ" sz="1200" kern="1200" dirty="0" smtClean="0">
                <a:solidFill>
                  <a:schemeClr val="tx1"/>
                </a:solidFill>
                <a:latin typeface="+mn-lt"/>
                <a:ea typeface="+mn-ea"/>
                <a:cs typeface="+mn-cs"/>
              </a:rPr>
              <a:t> PV </a:t>
            </a:r>
            <a:r>
              <a:rPr lang="cs-CZ" sz="1200" kern="1200" dirty="0" err="1" smtClean="0">
                <a:solidFill>
                  <a:schemeClr val="tx1"/>
                </a:solidFill>
                <a:latin typeface="+mn-lt"/>
                <a:ea typeface="+mn-ea"/>
                <a:cs typeface="+mn-cs"/>
              </a:rPr>
              <a:t>markets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 </a:t>
            </a:r>
            <a:r>
              <a:rPr lang="cs-CZ" sz="1200" kern="1200" dirty="0" err="1" smtClean="0">
                <a:solidFill>
                  <a:schemeClr val="tx1"/>
                </a:solidFill>
                <a:latin typeface="+mn-lt"/>
                <a:ea typeface="+mn-ea"/>
                <a:cs typeface="+mn-cs"/>
              </a:rPr>
              <a:t>shortage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of</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silicon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feedstock</a:t>
            </a:r>
            <a:r>
              <a:rPr lang="cs-CZ" sz="1200" kern="1200" dirty="0" smtClean="0">
                <a:solidFill>
                  <a:schemeClr val="tx1"/>
                </a:solidFill>
                <a:latin typeface="+mn-lt"/>
                <a:ea typeface="+mn-ea"/>
                <a:cs typeface="+mn-cs"/>
              </a:rPr>
              <a:t> put </a:t>
            </a:r>
            <a:r>
              <a:rPr lang="cs-CZ" sz="1200" kern="1200" dirty="0" err="1" smtClean="0">
                <a:solidFill>
                  <a:schemeClr val="tx1"/>
                </a:solidFill>
                <a:latin typeface="+mn-lt"/>
                <a:ea typeface="+mn-ea"/>
                <a:cs typeface="+mn-cs"/>
              </a:rPr>
              <a:t>upward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pressure</a:t>
            </a:r>
            <a:r>
              <a:rPr lang="cs-CZ" sz="1200" kern="1200" dirty="0" smtClean="0">
                <a:solidFill>
                  <a:schemeClr val="tx1"/>
                </a:solidFill>
                <a:latin typeface="+mn-lt"/>
                <a:ea typeface="+mn-ea"/>
                <a:cs typeface="+mn-cs"/>
              </a:rPr>
              <a:t> on </a:t>
            </a:r>
            <a:r>
              <a:rPr lang="cs-CZ" sz="1200" kern="1200" dirty="0" err="1" smtClean="0">
                <a:solidFill>
                  <a:schemeClr val="tx1"/>
                </a:solidFill>
                <a:latin typeface="+mn-lt"/>
                <a:ea typeface="+mn-ea"/>
                <a:cs typeface="+mn-cs"/>
              </a:rPr>
              <a:t>both</a:t>
            </a:r>
            <a:r>
              <a:rPr lang="cs-CZ" sz="1200" kern="1200" dirty="0" smtClean="0">
                <a:solidFill>
                  <a:schemeClr val="tx1"/>
                </a:solidFill>
                <a:latin typeface="+mn-lt"/>
                <a:ea typeface="+mn-ea"/>
                <a:cs typeface="+mn-cs"/>
              </a:rPr>
              <a:t> module </a:t>
            </a:r>
            <a:r>
              <a:rPr lang="cs-CZ" sz="1200" kern="1200" dirty="0" err="1" smtClean="0">
                <a:solidFill>
                  <a:schemeClr val="tx1"/>
                </a:solidFill>
                <a:latin typeface="+mn-lt"/>
                <a:ea typeface="+mn-ea"/>
                <a:cs typeface="+mn-cs"/>
              </a:rPr>
              <a:t>prices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non-module </a:t>
            </a:r>
            <a:r>
              <a:rPr lang="cs-CZ" sz="1200" kern="1200" dirty="0" err="1" smtClean="0">
                <a:solidFill>
                  <a:schemeClr val="tx1"/>
                </a:solidFill>
                <a:latin typeface="+mn-lt"/>
                <a:ea typeface="+mn-ea"/>
                <a:cs typeface="+mn-cs"/>
              </a:rPr>
              <a:t>costs</a:t>
            </a:r>
            <a:r>
              <a:rPr lang="cs-CZ"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cost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decrease</a:t>
            </a:r>
            <a:r>
              <a:rPr lang="cs-CZ" sz="1200" kern="1200" dirty="0" smtClean="0">
                <a:solidFill>
                  <a:schemeClr val="tx1"/>
                </a:solidFill>
                <a:latin typeface="+mn-lt"/>
                <a:ea typeface="+mn-ea"/>
                <a:cs typeface="+mn-cs"/>
              </a:rPr>
              <a:t> has </a:t>
            </a:r>
            <a:r>
              <a:rPr lang="cs-CZ" sz="1200" kern="1200" dirty="0" err="1" smtClean="0">
                <a:solidFill>
                  <a:schemeClr val="tx1"/>
                </a:solidFill>
                <a:latin typeface="+mn-lt"/>
                <a:ea typeface="+mn-ea"/>
                <a:cs typeface="+mn-cs"/>
              </a:rPr>
              <a:t>been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stimulated</a:t>
            </a:r>
            <a:r>
              <a:rPr lang="cs-CZ" sz="1200" kern="1200" dirty="0" smtClean="0">
                <a:solidFill>
                  <a:schemeClr val="tx1"/>
                </a:solidFill>
                <a:latin typeface="+mn-lt"/>
                <a:ea typeface="+mn-ea"/>
                <a:cs typeface="+mn-cs"/>
              </a:rPr>
              <a:t> by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increasing</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globalization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of</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PV market, </a:t>
            </a:r>
            <a:r>
              <a:rPr lang="cs-CZ" sz="1200" kern="1200" dirty="0" err="1" smtClean="0">
                <a:solidFill>
                  <a:schemeClr val="tx1"/>
                </a:solidFill>
                <a:latin typeface="+mn-lt"/>
                <a:ea typeface="+mn-ea"/>
                <a:cs typeface="+mn-cs"/>
              </a:rPr>
              <a:t>especially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stronger</a:t>
            </a:r>
            <a:r>
              <a:rPr lang="cs-CZ" sz="1200" kern="1200" dirty="0" smtClean="0">
                <a:solidFill>
                  <a:schemeClr val="tx1"/>
                </a:solidFill>
                <a:latin typeface="+mn-lt"/>
                <a:ea typeface="+mn-ea"/>
                <a:cs typeface="+mn-cs"/>
              </a:rPr>
              <a:t> market </a:t>
            </a:r>
            <a:r>
              <a:rPr lang="cs-CZ" sz="1200" kern="1200" dirty="0" err="1" smtClean="0">
                <a:solidFill>
                  <a:schemeClr val="tx1"/>
                </a:solidFill>
                <a:latin typeface="+mn-lt"/>
                <a:ea typeface="+mn-ea"/>
                <a:cs typeface="+mn-cs"/>
              </a:rPr>
              <a:t>appearance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of</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Asian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manufacturers</a:t>
            </a:r>
            <a:r>
              <a:rPr lang="cs-CZ"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cs-CZ" sz="1200" kern="1200" dirty="0" smtClean="0">
              <a:solidFill>
                <a:schemeClr val="tx1"/>
              </a:solidFill>
              <a:latin typeface="+mn-lt"/>
              <a:ea typeface="+mn-ea"/>
              <a:cs typeface="+mn-cs"/>
            </a:endParaRPr>
          </a:p>
          <a:p>
            <a:pPr>
              <a:buFont typeface="Arial" pitchFamily="34" charset="0"/>
              <a:buChar char="•"/>
            </a:pPr>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14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Char char="•"/>
            </a:pP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Grietus</a:t>
            </a: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Mulder</a:t>
            </a: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Fjo</a:t>
            </a:r>
            <a:r>
              <a:rPr lang="en-GB" sz="1200" kern="1200" dirty="0" smtClean="0">
                <a:solidFill>
                  <a:schemeClr val="tx1"/>
                </a:solidFill>
                <a:latin typeface="+mn-lt"/>
                <a:ea typeface="+mn-ea"/>
                <a:cs typeface="+mn-cs"/>
              </a:rPr>
              <a:t> De </a:t>
            </a:r>
            <a:r>
              <a:rPr lang="en-GB" sz="1200" kern="1200" dirty="0" err="1" smtClean="0">
                <a:solidFill>
                  <a:schemeClr val="tx1"/>
                </a:solidFill>
                <a:latin typeface="+mn-lt"/>
                <a:ea typeface="+mn-ea"/>
                <a:cs typeface="+mn-cs"/>
              </a:rPr>
              <a:t>Ridder</a:t>
            </a:r>
            <a:r>
              <a:rPr lang="en-GB" sz="1200" kern="1200" dirty="0" smtClean="0">
                <a:solidFill>
                  <a:schemeClr val="tx1"/>
                </a:solidFill>
                <a:latin typeface="+mn-lt"/>
                <a:ea typeface="+mn-ea"/>
                <a:cs typeface="+mn-cs"/>
              </a:rPr>
              <a:t>, </a:t>
            </a:r>
            <a:r>
              <a:rPr lang="en-GB" sz="1200" kern="1200" dirty="0" err="1" smtClean="0">
                <a:solidFill>
                  <a:schemeClr val="tx1"/>
                </a:solidFill>
                <a:latin typeface="+mn-lt"/>
                <a:ea typeface="+mn-ea"/>
                <a:cs typeface="+mn-cs"/>
              </a:rPr>
              <a:t>Daan</a:t>
            </a:r>
            <a:r>
              <a:rPr lang="en-GB" sz="1200" kern="1200" dirty="0" smtClean="0">
                <a:solidFill>
                  <a:schemeClr val="tx1"/>
                </a:solidFill>
                <a:latin typeface="+mn-lt"/>
                <a:ea typeface="+mn-ea"/>
                <a:cs typeface="+mn-cs"/>
              </a:rPr>
              <a:t> Six, 2010</a:t>
            </a:r>
            <a:r>
              <a:rPr lang="cs-CZ" sz="1200" kern="1200" dirty="0" smtClean="0">
                <a:solidFill>
                  <a:schemeClr val="tx1"/>
                </a:solidFill>
                <a:latin typeface="+mn-lt"/>
                <a:ea typeface="+mn-ea"/>
                <a:cs typeface="+mn-cs"/>
              </a:rPr>
              <a:t>)</a:t>
            </a:r>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15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ROI value is 9,7, which means it takes about 10 years for returning the investment. After that the unit will generate the net profit. The lifetime of PV is about 20 years so the net profit</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18</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OeMAG</a:t>
            </a:r>
            <a:r>
              <a:rPr lang="cs-CZ" dirty="0" smtClean="0"/>
              <a:t> = </a:t>
            </a:r>
            <a:r>
              <a:rPr lang="cs-CZ" dirty="0" err="1" smtClean="0"/>
              <a:t>Abwicklungsstelle</a:t>
            </a:r>
            <a:r>
              <a:rPr lang="cs-CZ" dirty="0" smtClean="0"/>
              <a:t> </a:t>
            </a:r>
            <a:r>
              <a:rPr lang="cs-CZ" dirty="0" err="1" smtClean="0"/>
              <a:t>für</a:t>
            </a:r>
            <a:r>
              <a:rPr lang="cs-CZ" dirty="0" smtClean="0"/>
              <a:t> </a:t>
            </a:r>
            <a:r>
              <a:rPr lang="cs-CZ" dirty="0" err="1" smtClean="0"/>
              <a:t>Ökostrom</a:t>
            </a:r>
            <a:r>
              <a:rPr lang="cs-CZ" dirty="0" smtClean="0"/>
              <a:t> AG</a:t>
            </a:r>
          </a:p>
          <a:p>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20</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dirty="0" err="1" smtClean="0">
                <a:solidFill>
                  <a:schemeClr val="tx1"/>
                </a:solidFill>
                <a:latin typeface="+mn-lt"/>
                <a:ea typeface="+mn-ea"/>
                <a:cs typeface="+mn-cs"/>
              </a:rPr>
              <a:t>Considering</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participation</a:t>
            </a:r>
            <a:r>
              <a:rPr lang="cs-CZ" sz="1200" kern="1200" dirty="0" smtClean="0">
                <a:solidFill>
                  <a:schemeClr val="tx1"/>
                </a:solidFill>
                <a:latin typeface="+mn-lt"/>
                <a:ea typeface="+mn-ea"/>
                <a:cs typeface="+mn-cs"/>
              </a:rPr>
              <a:t> in </a:t>
            </a:r>
            <a:r>
              <a:rPr lang="en-US" sz="1200" i="1" kern="1200" dirty="0" smtClean="0">
                <a:solidFill>
                  <a:schemeClr val="tx1"/>
                </a:solidFill>
                <a:latin typeface="+mn-lt"/>
                <a:ea typeface="+mn-ea"/>
                <a:cs typeface="+mn-cs"/>
              </a:rPr>
              <a:t>Climate Energy Fund program</a:t>
            </a:r>
            <a:endParaRPr lang="cs-CZ" sz="1200" i="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also have to deduct the own need of electricity for consumption from the income again. So the result is </a:t>
            </a:r>
            <a:r>
              <a:rPr lang="en-US" sz="1200" i="1" kern="1200" dirty="0" smtClean="0">
                <a:solidFill>
                  <a:schemeClr val="tx1"/>
                </a:solidFill>
                <a:latin typeface="+mn-lt"/>
                <a:ea typeface="+mn-ea"/>
                <a:cs typeface="+mn-cs"/>
              </a:rPr>
              <a:t>1242,75€ - (2890kWh * </a:t>
            </a:r>
            <a:r>
              <a:rPr lang="cs-CZ" sz="1200" kern="1200" dirty="0" smtClean="0">
                <a:solidFill>
                  <a:schemeClr val="tx1"/>
                </a:solidFill>
                <a:latin typeface="+mn-lt"/>
                <a:ea typeface="+mn-ea"/>
                <a:cs typeface="+mn-cs"/>
              </a:rPr>
              <a:t>0,20103</a:t>
            </a:r>
            <a:r>
              <a:rPr lang="en-US" sz="1200" i="1" kern="1200" dirty="0" smtClean="0">
                <a:solidFill>
                  <a:schemeClr val="tx1"/>
                </a:solidFill>
                <a:latin typeface="+mn-lt"/>
                <a:ea typeface="+mn-ea"/>
                <a:cs typeface="+mn-cs"/>
              </a:rPr>
              <a:t>€/kWh) = </a:t>
            </a:r>
            <a:r>
              <a:rPr lang="en-US" sz="1200" kern="1200" dirty="0" smtClean="0">
                <a:solidFill>
                  <a:schemeClr val="tx1"/>
                </a:solidFill>
                <a:latin typeface="+mn-lt"/>
                <a:ea typeface="+mn-ea"/>
                <a:cs typeface="+mn-cs"/>
              </a:rPr>
              <a:t>662€ </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In</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the</a:t>
            </a:r>
            <a:r>
              <a:rPr lang="cs-CZ"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Czech Republic the amount </a:t>
            </a:r>
            <a:r>
              <a:rPr lang="cs-CZ" sz="1200" kern="1200" dirty="0" err="1" smtClean="0">
                <a:solidFill>
                  <a:schemeClr val="tx1"/>
                </a:solidFill>
                <a:latin typeface="+mn-lt"/>
                <a:ea typeface="+mn-ea"/>
                <a:cs typeface="+mn-cs"/>
              </a:rPr>
              <a:t>of</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saved</a:t>
            </a:r>
            <a:r>
              <a:rPr lang="cs-CZ" sz="1200" kern="1200" baseline="0" dirty="0" smtClean="0">
                <a:solidFill>
                  <a:schemeClr val="tx1"/>
                </a:solidFill>
                <a:latin typeface="+mn-lt"/>
                <a:ea typeface="+mn-ea"/>
                <a:cs typeface="+mn-cs"/>
              </a:rPr>
              <a:t> money </a:t>
            </a:r>
            <a:r>
              <a:rPr lang="en-US" sz="1200" kern="1200" dirty="0" smtClean="0">
                <a:solidFill>
                  <a:schemeClr val="tx1"/>
                </a:solidFill>
                <a:latin typeface="+mn-lt"/>
                <a:ea typeface="+mn-ea"/>
                <a:cs typeface="+mn-cs"/>
              </a:rPr>
              <a:t>was almost five times higher</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21</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22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shows </a:t>
            </a:r>
            <a:r>
              <a:rPr lang="cs-CZ" sz="1200" kern="1200" dirty="0" smtClean="0">
                <a:solidFill>
                  <a:schemeClr val="tx1"/>
                </a:solidFill>
                <a:effectLst/>
                <a:latin typeface="+mn-lt"/>
                <a:ea typeface="+mn-ea"/>
                <a:cs typeface="+mn-cs"/>
              </a:rPr>
              <a:t>a </a:t>
            </a:r>
            <a:r>
              <a:rPr lang="en-CA" sz="1200" kern="1200" dirty="0" smtClean="0">
                <a:solidFill>
                  <a:schemeClr val="tx1"/>
                </a:solidFill>
                <a:effectLst/>
                <a:latin typeface="+mn-lt"/>
                <a:ea typeface="+mn-ea"/>
                <a:cs typeface="+mn-cs"/>
              </a:rPr>
              <a:t>production profile of solar </a:t>
            </a:r>
            <a:r>
              <a:rPr lang="cs-CZ" sz="1200" kern="1200" dirty="0" smtClean="0">
                <a:solidFill>
                  <a:schemeClr val="tx1"/>
                </a:solidFill>
                <a:effectLst/>
                <a:latin typeface="+mn-lt"/>
                <a:ea typeface="+mn-ea"/>
                <a:cs typeface="+mn-cs"/>
              </a:rPr>
              <a:t>cell</a:t>
            </a:r>
            <a:r>
              <a:rPr lang="en-CA" sz="1200" kern="1200" dirty="0" smtClean="0">
                <a:solidFill>
                  <a:schemeClr val="tx1"/>
                </a:solidFill>
                <a:effectLst/>
                <a:latin typeface="+mn-lt"/>
                <a:ea typeface="+mn-ea"/>
                <a:cs typeface="+mn-cs"/>
              </a:rPr>
              <a:t>s on a day in October and the consumption profile of the household on the same day.</a:t>
            </a:r>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3</a:t>
            </a:fld>
            <a:endParaRPr lang="en-GB"/>
          </a:p>
        </p:txBody>
      </p:sp>
    </p:spTree>
    <p:extLst>
      <p:ext uri="{BB962C8B-B14F-4D97-AF65-F5344CB8AC3E}">
        <p14:creationId xmlns:p14="http://schemas.microsoft.com/office/powerpoint/2010/main" xmlns="" val="2748073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de-AT" sz="1200" b="1" kern="1200" dirty="0" smtClean="0">
                <a:solidFill>
                  <a:schemeClr val="tx1"/>
                </a:solidFill>
                <a:effectLst/>
                <a:latin typeface="+mn-lt"/>
                <a:ea typeface="+mn-ea"/>
                <a:cs typeface="+mn-cs"/>
                <a:sym typeface="Wingdings" pitchFamily="2" charset="2"/>
              </a:rPr>
              <a:t> </a:t>
            </a:r>
            <a:r>
              <a:rPr lang="en-CA" sz="1200" kern="1200" dirty="0" smtClean="0">
                <a:solidFill>
                  <a:schemeClr val="tx1"/>
                </a:solidFill>
                <a:effectLst/>
                <a:latin typeface="+mn-lt"/>
                <a:ea typeface="+mn-ea"/>
                <a:cs typeface="+mn-cs"/>
              </a:rPr>
              <a:t>It can be identified, that the production is not sufficient the whole day long.</a:t>
            </a:r>
            <a:endParaRPr lang="en-GB" sz="1200" b="1" kern="1200" dirty="0" smtClean="0">
              <a:solidFill>
                <a:schemeClr val="tx1"/>
              </a:solidFill>
              <a:effectLst/>
              <a:latin typeface="+mn-lt"/>
              <a:ea typeface="+mn-ea"/>
              <a:cs typeface="+mn-cs"/>
            </a:endParaRPr>
          </a:p>
          <a:p>
            <a:pPr lvl="0"/>
            <a:endParaRPr lang="de-AT" sz="1200" b="1" kern="1200" dirty="0" smtClean="0">
              <a:solidFill>
                <a:schemeClr val="tx1"/>
              </a:solidFill>
              <a:effectLst/>
              <a:latin typeface="+mn-lt"/>
              <a:ea typeface="+mn-ea"/>
              <a:cs typeface="+mn-cs"/>
            </a:endParaRPr>
          </a:p>
          <a:p>
            <a:pPr marL="171450" lvl="0" indent="-171450">
              <a:buFont typeface="Wingdings"/>
              <a:buChar char="è"/>
            </a:pPr>
            <a:r>
              <a:rPr lang="en-CA" sz="1200" kern="1200" dirty="0" smtClean="0">
                <a:solidFill>
                  <a:schemeClr val="tx1"/>
                </a:solidFill>
                <a:effectLst/>
                <a:latin typeface="+mn-lt"/>
                <a:ea typeface="+mn-ea"/>
                <a:cs typeface="+mn-cs"/>
              </a:rPr>
              <a:t>Intra-day storage could solve this problem.</a:t>
            </a:r>
          </a:p>
          <a:p>
            <a:pPr marL="171450" lvl="0" indent="-171450">
              <a:buFont typeface="Wingdings"/>
              <a:buChar char="è"/>
            </a:pPr>
            <a:endParaRPr lang="en-CA"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a:buChar char="è"/>
              <a:tabLst/>
              <a:defRPr/>
            </a:pPr>
            <a:r>
              <a:rPr lang="en-CA" sz="1200" kern="1200" dirty="0" smtClean="0">
                <a:solidFill>
                  <a:schemeClr val="tx1"/>
                </a:solidFill>
                <a:effectLst/>
                <a:latin typeface="+mn-lt"/>
                <a:ea typeface="+mn-ea"/>
                <a:cs typeface="+mn-cs"/>
              </a:rPr>
              <a:t> Following two criteria are important for storage systems:</a:t>
            </a:r>
          </a:p>
          <a:p>
            <a:pPr marL="171450" marR="0" lvl="0" indent="-171450" algn="l" defTabSz="914400" rtl="0" eaLnBrk="1" fontAlgn="auto" latinLnBrk="0" hangingPunct="1">
              <a:lnSpc>
                <a:spcPct val="100000"/>
              </a:lnSpc>
              <a:spcBef>
                <a:spcPts val="0"/>
              </a:spcBef>
              <a:spcAft>
                <a:spcPts val="0"/>
              </a:spcAft>
              <a:buClrTx/>
              <a:buSzTx/>
              <a:buFont typeface="Wingdings"/>
              <a:buChar char="è"/>
              <a:tabLst/>
              <a:defRPr/>
            </a:pPr>
            <a:endParaRPr lang="en-GB" sz="1200" b="1" kern="1200" dirty="0" smtClean="0">
              <a:solidFill>
                <a:schemeClr val="tx1"/>
              </a:solidFill>
              <a:effectLst/>
              <a:latin typeface="+mn-lt"/>
              <a:ea typeface="+mn-ea"/>
              <a:cs typeface="+mn-cs"/>
            </a:endParaRPr>
          </a:p>
          <a:p>
            <a:pPr lvl="0"/>
            <a:r>
              <a:rPr lang="en-GB" sz="1200" b="0" kern="1200" dirty="0" smtClean="0">
                <a:solidFill>
                  <a:schemeClr val="tx1"/>
                </a:solidFill>
                <a:effectLst/>
                <a:latin typeface="+mn-lt"/>
                <a:ea typeface="+mn-ea"/>
                <a:cs typeface="+mn-cs"/>
              </a:rPr>
              <a:t>	</a:t>
            </a:r>
            <a:r>
              <a:rPr lang="en-GB" sz="1200" b="0" u="sng" kern="1200" dirty="0" smtClean="0">
                <a:solidFill>
                  <a:schemeClr val="tx1"/>
                </a:solidFill>
                <a:effectLst/>
                <a:latin typeface="+mn-lt"/>
                <a:ea typeface="+mn-ea"/>
                <a:cs typeface="+mn-cs"/>
              </a:rPr>
              <a:t>1)	Power need for charge and discharge current </a:t>
            </a:r>
          </a:p>
          <a:p>
            <a:r>
              <a:rPr lang="en-GB" sz="1200" b="0" kern="1200" dirty="0" smtClean="0">
                <a:solidFill>
                  <a:schemeClr val="tx1"/>
                </a:solidFill>
                <a:effectLst/>
                <a:latin typeface="+mn-lt"/>
                <a:ea typeface="+mn-ea"/>
                <a:cs typeface="+mn-cs"/>
              </a:rPr>
              <a:t>	The power change occurs within some seconds. As shown in the figure, the power can decrease and be at full power again some seconds later. 	Therefore the system must respond drastically. </a:t>
            </a:r>
          </a:p>
          <a:p>
            <a:endParaRPr lang="en-GB" sz="1200" b="0" kern="1200" dirty="0" smtClean="0">
              <a:solidFill>
                <a:schemeClr val="tx1"/>
              </a:solidFill>
              <a:effectLst/>
              <a:latin typeface="+mn-lt"/>
              <a:ea typeface="+mn-ea"/>
              <a:cs typeface="+mn-cs"/>
            </a:endParaRPr>
          </a:p>
          <a:p>
            <a:pPr lvl="0"/>
            <a:r>
              <a:rPr lang="en-GB" sz="1200" b="0" kern="1200" dirty="0" smtClean="0">
                <a:solidFill>
                  <a:schemeClr val="tx1"/>
                </a:solidFill>
                <a:effectLst/>
                <a:latin typeface="+mn-lt"/>
                <a:ea typeface="+mn-ea"/>
                <a:cs typeface="+mn-cs"/>
              </a:rPr>
              <a:t>	</a:t>
            </a:r>
            <a:r>
              <a:rPr lang="en-GB" sz="1200" b="0" u="sng" kern="1200" dirty="0" smtClean="0">
                <a:solidFill>
                  <a:schemeClr val="tx1"/>
                </a:solidFill>
                <a:effectLst/>
                <a:latin typeface="+mn-lt"/>
                <a:ea typeface="+mn-ea"/>
                <a:cs typeface="+mn-cs"/>
              </a:rPr>
              <a:t>2)	Storage capacity</a:t>
            </a:r>
          </a:p>
          <a:p>
            <a:r>
              <a:rPr lang="en-GB" sz="1200" b="0" kern="1200" dirty="0" smtClean="0">
                <a:solidFill>
                  <a:schemeClr val="tx1"/>
                </a:solidFill>
                <a:effectLst/>
                <a:latin typeface="+mn-lt"/>
                <a:ea typeface="+mn-ea"/>
                <a:cs typeface="+mn-cs"/>
              </a:rPr>
              <a:t>	This criteria need not to be precise as the first criteria. According the figure</a:t>
            </a:r>
            <a:r>
              <a:rPr lang="cs-CZ" sz="1200" b="0" kern="1200" dirty="0" smtClean="0">
                <a:solidFill>
                  <a:schemeClr val="tx1"/>
                </a:solidFill>
                <a:effectLst/>
                <a:latin typeface="+mn-lt"/>
                <a:ea typeface="+mn-ea"/>
                <a:cs typeface="+mn-cs"/>
              </a:rPr>
              <a:t>, </a:t>
            </a:r>
            <a:r>
              <a:rPr lang="en-GB" sz="1200" b="0" kern="1200" dirty="0" smtClean="0">
                <a:solidFill>
                  <a:schemeClr val="tx1"/>
                </a:solidFill>
                <a:effectLst/>
                <a:latin typeface="+mn-lt"/>
                <a:ea typeface="+mn-ea"/>
                <a:cs typeface="+mn-cs"/>
              </a:rPr>
              <a:t>the consumption can be nearly zero. Therefore the system must 	absorb the full power of the PV panel.</a:t>
            </a:r>
          </a:p>
          <a:p>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4</a:t>
            </a:fld>
            <a:endParaRPr lang="en-GB"/>
          </a:p>
        </p:txBody>
      </p:sp>
    </p:spTree>
    <p:extLst>
      <p:ext uri="{BB962C8B-B14F-4D97-AF65-F5344CB8AC3E}">
        <p14:creationId xmlns:p14="http://schemas.microsoft.com/office/powerpoint/2010/main" xmlns="" val="2414759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a:buChar char="è"/>
            </a:pPr>
            <a:r>
              <a:rPr lang="en-GB" sz="1200" kern="1200" dirty="0" smtClean="0">
                <a:solidFill>
                  <a:schemeClr val="tx1"/>
                </a:solidFill>
                <a:effectLst/>
                <a:latin typeface="+mn-lt"/>
                <a:ea typeface="+mn-ea"/>
                <a:cs typeface="+mn-cs"/>
              </a:rPr>
              <a:t>shows measurements of power fluxes in seven houses with PV panels</a:t>
            </a:r>
          </a:p>
          <a:p>
            <a:pPr marL="171450" indent="-171450">
              <a:buFont typeface="Wingdings"/>
              <a:buChar char="è"/>
            </a:pPr>
            <a:endParaRPr lang="de-AT" sz="1200" kern="1200" dirty="0" smtClean="0">
              <a:solidFill>
                <a:schemeClr val="tx1"/>
              </a:solidFill>
              <a:effectLst/>
              <a:latin typeface="+mn-lt"/>
              <a:ea typeface="+mn-ea"/>
              <a:cs typeface="+mn-cs"/>
            </a:endParaRPr>
          </a:p>
          <a:p>
            <a:pPr marL="171450" indent="-171450">
              <a:buFont typeface="Wingdings"/>
              <a:buChar char="è"/>
            </a:pPr>
            <a:r>
              <a:rPr lang="en-GB" sz="1200" kern="1200" dirty="0" smtClean="0">
                <a:solidFill>
                  <a:schemeClr val="tx1"/>
                </a:solidFill>
                <a:effectLst/>
                <a:latin typeface="+mn-lt"/>
                <a:ea typeface="+mn-ea"/>
                <a:cs typeface="+mn-cs"/>
              </a:rPr>
              <a:t>those houses have been measured mainly during a complete year</a:t>
            </a:r>
          </a:p>
          <a:p>
            <a:pPr marL="171450" indent="-171450">
              <a:buFont typeface="Wingdings"/>
              <a:buChar char="è"/>
            </a:pPr>
            <a:endParaRPr lang="de-A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sym typeface="Wingdings" pitchFamily="2" charset="2"/>
              </a:rPr>
              <a:t> </a:t>
            </a:r>
            <a:r>
              <a:rPr lang="en-GB" sz="1200" kern="1200" dirty="0" smtClean="0">
                <a:solidFill>
                  <a:schemeClr val="tx1"/>
                </a:solidFill>
                <a:effectLst/>
                <a:latin typeface="+mn-lt"/>
                <a:ea typeface="+mn-ea"/>
                <a:cs typeface="+mn-cs"/>
              </a:rPr>
              <a:t>Following data have been considered to calculate the dwellings consumption:</a:t>
            </a:r>
          </a:p>
          <a:p>
            <a:pPr lvl="0"/>
            <a:r>
              <a:rPr lang="en-GB" sz="1200" kern="1200" dirty="0" smtClean="0">
                <a:solidFill>
                  <a:schemeClr val="tx1"/>
                </a:solidFill>
                <a:effectLst/>
                <a:latin typeface="+mn-lt"/>
                <a:ea typeface="+mn-ea"/>
                <a:cs typeface="+mn-cs"/>
              </a:rPr>
              <a:t>	- measured</a:t>
            </a:r>
            <a:r>
              <a:rPr lang="cs-CZ" sz="1200" kern="1200" dirty="0" smtClean="0">
                <a:solidFill>
                  <a:schemeClr val="tx1"/>
                </a:solidFill>
                <a:effectLst/>
                <a:latin typeface="+mn-lt"/>
                <a:ea typeface="+mn-ea"/>
                <a:cs typeface="+mn-cs"/>
              </a:rPr>
              <a:t> AC</a:t>
            </a:r>
            <a:r>
              <a:rPr lang="en-AU" sz="1200" kern="1200" dirty="0" smtClean="0">
                <a:solidFill>
                  <a:schemeClr val="tx1"/>
                </a:solidFill>
                <a:effectLst/>
                <a:latin typeface="+mn-lt"/>
                <a:ea typeface="+mn-ea"/>
                <a:cs typeface="+mn-cs"/>
              </a:rPr>
              <a:t> power out</a:t>
            </a:r>
            <a:r>
              <a:rPr lang="cs-CZ" sz="1200" kern="1200" dirty="0" smtClean="0">
                <a:solidFill>
                  <a:schemeClr val="tx1"/>
                </a:solidFill>
                <a:effectLst/>
                <a:latin typeface="+mn-lt"/>
                <a:ea typeface="+mn-ea"/>
                <a:cs typeface="+mn-cs"/>
              </a:rPr>
              <a:t> of</a:t>
            </a:r>
            <a:r>
              <a:rPr lang="en-AU" sz="1200" kern="1200" dirty="0" smtClean="0">
                <a:solidFill>
                  <a:schemeClr val="tx1"/>
                </a:solidFill>
                <a:effectLst/>
                <a:latin typeface="+mn-lt"/>
                <a:ea typeface="+mn-ea"/>
                <a:cs typeface="+mn-cs"/>
              </a:rPr>
              <a:t> the inverter</a:t>
            </a:r>
            <a:endParaRPr lang="en-GB"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	- power</a:t>
            </a:r>
            <a:r>
              <a:rPr lang="cs-CZ" sz="1200" kern="1200" dirty="0" smtClean="0">
                <a:solidFill>
                  <a:schemeClr val="tx1"/>
                </a:solidFill>
                <a:effectLst/>
                <a:latin typeface="+mn-lt"/>
                <a:ea typeface="+mn-ea"/>
                <a:cs typeface="+mn-cs"/>
              </a:rPr>
              <a:t> to</a:t>
            </a:r>
            <a:r>
              <a:rPr lang="en-AU" sz="1200" kern="1200" dirty="0" smtClean="0">
                <a:solidFill>
                  <a:schemeClr val="tx1"/>
                </a:solidFill>
                <a:effectLst/>
                <a:latin typeface="+mn-lt"/>
                <a:ea typeface="+mn-ea"/>
                <a:cs typeface="+mn-cs"/>
              </a:rPr>
              <a:t> the grid</a:t>
            </a:r>
            <a:endParaRPr lang="en-GB"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	- power drawn from the grid</a:t>
            </a:r>
            <a:endParaRPr lang="en-GB" sz="1200" kern="1200" dirty="0" smtClean="0">
              <a:solidFill>
                <a:schemeClr val="tx1"/>
              </a:solidFill>
              <a:effectLst/>
              <a:latin typeface="+mn-lt"/>
              <a:ea typeface="+mn-ea"/>
              <a:cs typeface="+mn-cs"/>
            </a:endParaRPr>
          </a:p>
          <a:p>
            <a:pPr marL="171450" indent="-171450">
              <a:buFont typeface="Wingdings"/>
              <a:buChar char="è"/>
            </a:pPr>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5</a:t>
            </a:fld>
            <a:endParaRPr lang="en-GB"/>
          </a:p>
        </p:txBody>
      </p:sp>
    </p:spTree>
    <p:extLst>
      <p:ext uri="{BB962C8B-B14F-4D97-AF65-F5344CB8AC3E}">
        <p14:creationId xmlns:p14="http://schemas.microsoft.com/office/powerpoint/2010/main" xmlns="" val="2093856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a:buChar char="è"/>
              <a:tabLst/>
              <a:defRPr/>
            </a:pPr>
            <a:r>
              <a:rPr lang="en-AU" sz="1200" kern="1200" dirty="0" smtClean="0">
                <a:solidFill>
                  <a:schemeClr val="tx1"/>
                </a:solidFill>
                <a:effectLst/>
                <a:latin typeface="+mn-lt"/>
                <a:ea typeface="+mn-ea"/>
                <a:cs typeface="+mn-cs"/>
                <a:sym typeface="Wingdings" pitchFamily="2" charset="2"/>
              </a:rPr>
              <a:t>t</a:t>
            </a:r>
            <a:r>
              <a:rPr lang="en-AU" sz="1200" kern="1200" dirty="0" smtClean="0">
                <a:solidFill>
                  <a:schemeClr val="tx1"/>
                </a:solidFill>
                <a:effectLst/>
                <a:latin typeface="+mn-lt"/>
                <a:ea typeface="+mn-ea"/>
                <a:cs typeface="+mn-cs"/>
              </a:rPr>
              <a:t>ypical consumption</a:t>
            </a:r>
            <a:r>
              <a:rPr lang="cs-CZ" sz="1200" kern="1200" dirty="0" smtClean="0">
                <a:solidFill>
                  <a:schemeClr val="tx1"/>
                </a:solidFill>
                <a:effectLst/>
                <a:latin typeface="+mn-lt"/>
                <a:ea typeface="+mn-ea"/>
                <a:cs typeface="+mn-cs"/>
              </a:rPr>
              <a:t> and</a:t>
            </a:r>
            <a:r>
              <a:rPr lang="en-AU" sz="1200" kern="1200" dirty="0" smtClean="0">
                <a:solidFill>
                  <a:schemeClr val="tx1"/>
                </a:solidFill>
                <a:effectLst/>
                <a:latin typeface="+mn-lt"/>
                <a:ea typeface="+mn-ea"/>
                <a:cs typeface="+mn-cs"/>
              </a:rPr>
              <a:t> production</a:t>
            </a:r>
            <a:r>
              <a:rPr lang="cs-CZ" sz="1200" kern="1200" dirty="0" smtClean="0">
                <a:solidFill>
                  <a:schemeClr val="tx1"/>
                </a:solidFill>
                <a:effectLst/>
                <a:latin typeface="+mn-lt"/>
                <a:ea typeface="+mn-ea"/>
                <a:cs typeface="+mn-cs"/>
              </a:rPr>
              <a:t> profile on</a:t>
            </a:r>
            <a:r>
              <a:rPr lang="en-AU" sz="1200" kern="1200" dirty="0" smtClean="0">
                <a:solidFill>
                  <a:schemeClr val="tx1"/>
                </a:solidFill>
                <a:effectLst/>
                <a:latin typeface="+mn-lt"/>
                <a:ea typeface="+mn-ea"/>
                <a:cs typeface="+mn-cs"/>
              </a:rPr>
              <a:t> monthly</a:t>
            </a:r>
            <a:r>
              <a:rPr lang="cs-CZ" sz="1200" kern="1200" dirty="0" smtClean="0">
                <a:solidFill>
                  <a:schemeClr val="tx1"/>
                </a:solidFill>
                <a:effectLst/>
                <a:latin typeface="+mn-lt"/>
                <a:ea typeface="+mn-ea"/>
                <a:cs typeface="+mn-cs"/>
              </a:rPr>
              <a:t> base</a:t>
            </a:r>
            <a:r>
              <a:rPr lang="en-AU" sz="1200" kern="1200" dirty="0" smtClean="0">
                <a:solidFill>
                  <a:schemeClr val="tx1"/>
                </a:solidFill>
                <a:effectLst/>
                <a:latin typeface="+mn-lt"/>
                <a:ea typeface="+mn-ea"/>
                <a:cs typeface="+mn-cs"/>
              </a:rPr>
              <a:t> during</a:t>
            </a:r>
            <a:r>
              <a:rPr lang="cs-CZ" sz="1200" kern="1200" dirty="0" smtClean="0">
                <a:solidFill>
                  <a:schemeClr val="tx1"/>
                </a:solidFill>
                <a:effectLst/>
                <a:latin typeface="+mn-lt"/>
                <a:ea typeface="+mn-ea"/>
                <a:cs typeface="+mn-cs"/>
              </a:rPr>
              <a:t> a</a:t>
            </a:r>
            <a:r>
              <a:rPr lang="en-AU" sz="1200" kern="1200" dirty="0" smtClean="0">
                <a:solidFill>
                  <a:schemeClr val="tx1"/>
                </a:solidFill>
                <a:effectLst/>
                <a:latin typeface="+mn-lt"/>
                <a:ea typeface="+mn-ea"/>
                <a:cs typeface="+mn-cs"/>
              </a:rPr>
              <a:t> year is shown</a:t>
            </a:r>
            <a:r>
              <a:rPr lang="cs-CZ" sz="1200" kern="1200" dirty="0" smtClean="0">
                <a:solidFill>
                  <a:schemeClr val="tx1"/>
                </a:solidFill>
                <a:effectLst/>
                <a:latin typeface="+mn-lt"/>
                <a:ea typeface="+mn-ea"/>
                <a:cs typeface="+mn-cs"/>
              </a:rPr>
              <a:t>. </a:t>
            </a:r>
            <a:endParaRPr lang="de-AT"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a:buChar char="è"/>
              <a:tabLst/>
              <a:defRPr/>
            </a:pPr>
            <a:endParaRPr lang="de-AT"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a:buChar char="è"/>
              <a:tabLst/>
              <a:defRPr/>
            </a:pPr>
            <a:r>
              <a:rPr lang="en-AU" sz="1200" kern="1200" dirty="0" smtClean="0">
                <a:solidFill>
                  <a:schemeClr val="tx1"/>
                </a:solidFill>
                <a:effectLst/>
                <a:latin typeface="+mn-lt"/>
                <a:ea typeface="+mn-ea"/>
                <a:cs typeface="+mn-cs"/>
              </a:rPr>
              <a:t>the decrease</a:t>
            </a:r>
            <a:r>
              <a:rPr lang="cs-CZ" sz="1200" kern="1200" dirty="0" smtClean="0">
                <a:solidFill>
                  <a:schemeClr val="tx1"/>
                </a:solidFill>
                <a:effectLst/>
                <a:latin typeface="+mn-lt"/>
                <a:ea typeface="+mn-ea"/>
                <a:cs typeface="+mn-cs"/>
              </a:rPr>
              <a:t> of</a:t>
            </a:r>
            <a:r>
              <a:rPr lang="en-AU" sz="1200" kern="1200" dirty="0" smtClean="0">
                <a:solidFill>
                  <a:schemeClr val="tx1"/>
                </a:solidFill>
                <a:effectLst/>
                <a:latin typeface="+mn-lt"/>
                <a:ea typeface="+mn-ea"/>
                <a:cs typeface="+mn-cs"/>
              </a:rPr>
              <a:t> energy production</a:t>
            </a:r>
            <a:r>
              <a:rPr lang="cs-CZ" sz="1200" kern="1200" dirty="0" smtClean="0">
                <a:solidFill>
                  <a:schemeClr val="tx1"/>
                </a:solidFill>
                <a:effectLst/>
                <a:latin typeface="+mn-lt"/>
                <a:ea typeface="+mn-ea"/>
                <a:cs typeface="+mn-cs"/>
              </a:rPr>
              <a:t> and</a:t>
            </a:r>
            <a:r>
              <a:rPr lang="en-AU" sz="1200" kern="1200" dirty="0" smtClean="0">
                <a:solidFill>
                  <a:schemeClr val="tx1"/>
                </a:solidFill>
                <a:effectLst/>
                <a:latin typeface="+mn-lt"/>
                <a:ea typeface="+mn-ea"/>
                <a:cs typeface="+mn-cs"/>
              </a:rPr>
              <a:t> the increase</a:t>
            </a:r>
            <a:r>
              <a:rPr lang="cs-CZ" sz="1200" kern="1200" dirty="0" smtClean="0">
                <a:solidFill>
                  <a:schemeClr val="tx1"/>
                </a:solidFill>
                <a:effectLst/>
                <a:latin typeface="+mn-lt"/>
                <a:ea typeface="+mn-ea"/>
                <a:cs typeface="+mn-cs"/>
              </a:rPr>
              <a:t> of</a:t>
            </a:r>
            <a:r>
              <a:rPr lang="en-AU" sz="1200" kern="1200" dirty="0" smtClean="0">
                <a:solidFill>
                  <a:schemeClr val="tx1"/>
                </a:solidFill>
                <a:effectLst/>
                <a:latin typeface="+mn-lt"/>
                <a:ea typeface="+mn-ea"/>
                <a:cs typeface="+mn-cs"/>
              </a:rPr>
              <a:t> the consumption</a:t>
            </a:r>
            <a:r>
              <a:rPr lang="cs-CZ" sz="1200" kern="1200" dirty="0" smtClean="0">
                <a:solidFill>
                  <a:schemeClr val="tx1"/>
                </a:solidFill>
                <a:effectLst/>
                <a:latin typeface="+mn-lt"/>
                <a:ea typeface="+mn-ea"/>
                <a:cs typeface="+mn-cs"/>
              </a:rPr>
              <a:t> in</a:t>
            </a:r>
            <a:r>
              <a:rPr lang="en-AU" sz="1200" kern="1200" dirty="0" smtClean="0">
                <a:solidFill>
                  <a:schemeClr val="tx1"/>
                </a:solidFill>
                <a:effectLst/>
                <a:latin typeface="+mn-lt"/>
                <a:ea typeface="+mn-ea"/>
                <a:cs typeface="+mn-cs"/>
              </a:rPr>
              <a:t> the winter months can be seen easily</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6</a:t>
            </a:fld>
            <a:endParaRPr lang="en-GB"/>
          </a:p>
        </p:txBody>
      </p:sp>
    </p:spTree>
    <p:extLst>
      <p:ext uri="{BB962C8B-B14F-4D97-AF65-F5344CB8AC3E}">
        <p14:creationId xmlns:p14="http://schemas.microsoft.com/office/powerpoint/2010/main" xmlns="" val="1261422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a:buChar char="è"/>
            </a:pPr>
            <a:r>
              <a:rPr lang="de-AT" sz="1200" kern="1200" dirty="0" err="1" smtClean="0">
                <a:solidFill>
                  <a:schemeClr val="tx1"/>
                </a:solidFill>
                <a:effectLst/>
                <a:latin typeface="+mn-lt"/>
                <a:ea typeface="+mn-ea"/>
                <a:cs typeface="+mn-cs"/>
                <a:sym typeface="Wingdings" pitchFamily="2" charset="2"/>
              </a:rPr>
              <a:t>it</a:t>
            </a:r>
            <a:r>
              <a:rPr lang="de-AT" sz="1200" kern="1200" dirty="0" smtClean="0">
                <a:solidFill>
                  <a:schemeClr val="tx1"/>
                </a:solidFill>
                <a:effectLst/>
                <a:latin typeface="+mn-lt"/>
                <a:ea typeface="+mn-ea"/>
                <a:cs typeface="+mn-cs"/>
                <a:sym typeface="Wingdings" pitchFamily="2" charset="2"/>
              </a:rPr>
              <a:t> </a:t>
            </a:r>
            <a:r>
              <a:rPr lang="de-AT" sz="1200" kern="1200" dirty="0" err="1" smtClean="0">
                <a:solidFill>
                  <a:schemeClr val="tx1"/>
                </a:solidFill>
                <a:effectLst/>
                <a:latin typeface="+mn-lt"/>
                <a:ea typeface="+mn-ea"/>
                <a:cs typeface="+mn-cs"/>
                <a:sym typeface="Wingdings" pitchFamily="2" charset="2"/>
              </a:rPr>
              <a:t>can</a:t>
            </a:r>
            <a:r>
              <a:rPr lang="de-AT" sz="1200" kern="1200" dirty="0" smtClean="0">
                <a:solidFill>
                  <a:schemeClr val="tx1"/>
                </a:solidFill>
                <a:effectLst/>
                <a:latin typeface="+mn-lt"/>
                <a:ea typeface="+mn-ea"/>
                <a:cs typeface="+mn-cs"/>
                <a:sym typeface="Wingdings" pitchFamily="2" charset="2"/>
              </a:rPr>
              <a:t> </a:t>
            </a:r>
            <a:r>
              <a:rPr lang="de-AT" sz="1200" kern="1200" dirty="0" err="1" smtClean="0">
                <a:solidFill>
                  <a:schemeClr val="tx1"/>
                </a:solidFill>
                <a:effectLst/>
                <a:latin typeface="+mn-lt"/>
                <a:ea typeface="+mn-ea"/>
                <a:cs typeface="+mn-cs"/>
                <a:sym typeface="Wingdings" pitchFamily="2" charset="2"/>
              </a:rPr>
              <a:t>be</a:t>
            </a:r>
            <a:r>
              <a:rPr lang="de-AT" sz="1200" kern="1200" dirty="0" smtClean="0">
                <a:solidFill>
                  <a:schemeClr val="tx1"/>
                </a:solidFill>
                <a:effectLst/>
                <a:latin typeface="+mn-lt"/>
                <a:ea typeface="+mn-ea"/>
                <a:cs typeface="+mn-cs"/>
                <a:sym typeface="Wingdings" pitchFamily="2" charset="2"/>
              </a:rPr>
              <a:t> </a:t>
            </a:r>
            <a:r>
              <a:rPr lang="de-AT" sz="1200" kern="1200" dirty="0" err="1" smtClean="0">
                <a:solidFill>
                  <a:schemeClr val="tx1"/>
                </a:solidFill>
                <a:effectLst/>
                <a:latin typeface="+mn-lt"/>
                <a:ea typeface="+mn-ea"/>
                <a:cs typeface="+mn-cs"/>
                <a:sym typeface="Wingdings" pitchFamily="2" charset="2"/>
              </a:rPr>
              <a:t>noticed</a:t>
            </a:r>
            <a:r>
              <a:rPr lang="de-AT" sz="1200" kern="1200" dirty="0" smtClean="0">
                <a:solidFill>
                  <a:schemeClr val="tx1"/>
                </a:solidFill>
                <a:effectLst/>
                <a:latin typeface="+mn-lt"/>
                <a:ea typeface="+mn-ea"/>
                <a:cs typeface="+mn-cs"/>
                <a:sym typeface="Wingdings" pitchFamily="2" charset="2"/>
              </a:rPr>
              <a:t>, </a:t>
            </a:r>
            <a:r>
              <a:rPr lang="cs-CZ" sz="1200" kern="1200" dirty="0" err="1" smtClean="0">
                <a:solidFill>
                  <a:schemeClr val="tx1"/>
                </a:solidFill>
                <a:effectLst/>
                <a:latin typeface="+mn-lt"/>
                <a:ea typeface="+mn-ea"/>
                <a:cs typeface="+mn-cs"/>
              </a:rPr>
              <a:t>that</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production</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for</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none</a:t>
            </a:r>
            <a:r>
              <a:rPr lang="cs-CZ" sz="1200" kern="1200" dirty="0" smtClean="0">
                <a:solidFill>
                  <a:schemeClr val="tx1"/>
                </a:solidFill>
                <a:effectLst/>
                <a:latin typeface="+mn-lt"/>
                <a:ea typeface="+mn-ea"/>
                <a:cs typeface="+mn-cs"/>
              </a:rPr>
              <a:t> of </a:t>
            </a:r>
            <a:r>
              <a:rPr lang="cs-CZ" sz="1200" kern="1200" dirty="0" err="1" smtClean="0">
                <a:solidFill>
                  <a:schemeClr val="tx1"/>
                </a:solidFill>
                <a:effectLst/>
                <a:latin typeface="+mn-lt"/>
                <a:ea typeface="+mn-ea"/>
                <a:cs typeface="+mn-cs"/>
              </a:rPr>
              <a:t>the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houses</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is</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sufficent</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for</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the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consumption</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for</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every</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time</a:t>
            </a:r>
            <a:r>
              <a:rPr lang="cs-CZ" sz="1200" kern="1200" dirty="0" smtClean="0">
                <a:solidFill>
                  <a:schemeClr val="tx1"/>
                </a:solidFill>
                <a:effectLst/>
                <a:latin typeface="+mn-lt"/>
                <a:ea typeface="+mn-ea"/>
                <a:cs typeface="+mn-cs"/>
              </a:rPr>
              <a:t> step </a:t>
            </a:r>
            <a:r>
              <a:rPr lang="cs-CZ" sz="1200" kern="1200" dirty="0" err="1" smtClean="0">
                <a:solidFill>
                  <a:schemeClr val="tx1"/>
                </a:solidFill>
                <a:effectLst/>
                <a:latin typeface="+mn-lt"/>
                <a:ea typeface="+mn-ea"/>
                <a:cs typeface="+mn-cs"/>
              </a:rPr>
              <a:t>or</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even</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month</a:t>
            </a:r>
            <a:endParaRPr lang="de-AT" sz="1200" kern="1200" dirty="0" smtClean="0">
              <a:solidFill>
                <a:schemeClr val="tx1"/>
              </a:solidFill>
              <a:effectLst/>
              <a:latin typeface="+mn-lt"/>
              <a:ea typeface="+mn-ea"/>
              <a:cs typeface="+mn-cs"/>
            </a:endParaRPr>
          </a:p>
          <a:p>
            <a:pPr marL="171450" indent="-171450">
              <a:buFont typeface="Wingdings"/>
              <a:buChar char="è"/>
            </a:pPr>
            <a:endParaRPr lang="de-AT"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a:buChar char="è"/>
              <a:tabLst/>
              <a:defRPr/>
            </a:pPr>
            <a:r>
              <a:rPr lang="cs-CZ" sz="1200" kern="1200" dirty="0" err="1" smtClean="0">
                <a:solidFill>
                  <a:schemeClr val="tx1"/>
                </a:solidFill>
                <a:effectLst/>
                <a:latin typeface="+mn-lt"/>
                <a:ea typeface="+mn-ea"/>
                <a:cs typeface="+mn-cs"/>
              </a:rPr>
              <a:t>The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production-consumption</a:t>
            </a:r>
            <a:r>
              <a:rPr lang="cs-CZ" sz="1200" kern="1200" dirty="0" smtClean="0">
                <a:solidFill>
                  <a:schemeClr val="tx1"/>
                </a:solidFill>
                <a:effectLst/>
                <a:latin typeface="+mn-lt"/>
                <a:ea typeface="+mn-ea"/>
                <a:cs typeface="+mn-cs"/>
              </a:rPr>
              <a:t> ratio </a:t>
            </a:r>
            <a:r>
              <a:rPr lang="cs-CZ" sz="1200" kern="1200" dirty="0" err="1" smtClean="0">
                <a:solidFill>
                  <a:schemeClr val="tx1"/>
                </a:solidFill>
                <a:effectLst/>
                <a:latin typeface="+mn-lt"/>
                <a:ea typeface="+mn-ea"/>
                <a:cs typeface="+mn-cs"/>
              </a:rPr>
              <a:t>can</a:t>
            </a:r>
            <a:r>
              <a:rPr lang="cs-CZ" sz="1200" kern="1200" dirty="0" smtClean="0">
                <a:solidFill>
                  <a:schemeClr val="tx1"/>
                </a:solidFill>
                <a:effectLst/>
                <a:latin typeface="+mn-lt"/>
                <a:ea typeface="+mn-ea"/>
                <a:cs typeface="+mn-cs"/>
              </a:rPr>
              <a:t> vary </a:t>
            </a:r>
            <a:r>
              <a:rPr lang="cs-CZ" sz="1200" kern="1200" dirty="0" err="1" smtClean="0">
                <a:solidFill>
                  <a:schemeClr val="tx1"/>
                </a:solidFill>
                <a:effectLst/>
                <a:latin typeface="+mn-lt"/>
                <a:ea typeface="+mn-ea"/>
                <a:cs typeface="+mn-cs"/>
              </a:rPr>
              <a:t>between</a:t>
            </a:r>
            <a:r>
              <a:rPr lang="cs-CZ" sz="1200" kern="1200" dirty="0" smtClean="0">
                <a:solidFill>
                  <a:schemeClr val="tx1"/>
                </a:solidFill>
                <a:effectLst/>
                <a:latin typeface="+mn-lt"/>
                <a:ea typeface="+mn-ea"/>
                <a:cs typeface="+mn-cs"/>
              </a:rPr>
              <a:t> 30% and 80% on a </a:t>
            </a:r>
            <a:r>
              <a:rPr lang="en-AU" sz="1200" kern="1200" dirty="0" smtClean="0">
                <a:solidFill>
                  <a:schemeClr val="tx1"/>
                </a:solidFill>
                <a:effectLst/>
                <a:latin typeface="+mn-lt"/>
                <a:ea typeface="+mn-ea"/>
                <a:cs typeface="+mn-cs"/>
              </a:rPr>
              <a:t>monthly</a:t>
            </a:r>
            <a:r>
              <a:rPr lang="cs-CZ" sz="1200" kern="1200" dirty="0" smtClean="0">
                <a:solidFill>
                  <a:schemeClr val="tx1"/>
                </a:solidFill>
                <a:effectLst/>
                <a:latin typeface="+mn-lt"/>
                <a:ea typeface="+mn-ea"/>
                <a:cs typeface="+mn-cs"/>
              </a:rPr>
              <a:t> base. </a:t>
            </a:r>
            <a:r>
              <a:rPr lang="cs-CZ" sz="1200" kern="1200" dirty="0" err="1" smtClean="0">
                <a:solidFill>
                  <a:schemeClr val="tx1"/>
                </a:solidFill>
                <a:effectLst/>
                <a:latin typeface="+mn-lt"/>
                <a:ea typeface="+mn-ea"/>
                <a:cs typeface="+mn-cs"/>
              </a:rPr>
              <a:t>e.g</a:t>
            </a:r>
            <a:r>
              <a:rPr lang="cs-CZ" sz="1200" kern="1200" dirty="0" smtClean="0">
                <a:solidFill>
                  <a:schemeClr val="tx1"/>
                </a:solidFill>
                <a:effectLst/>
                <a:latin typeface="+mn-lt"/>
                <a:ea typeface="+mn-ea"/>
                <a:cs typeface="+mn-cs"/>
              </a:rPr>
              <a:t>. in </a:t>
            </a:r>
            <a:r>
              <a:rPr lang="en-AU" sz="1200" kern="1200" dirty="0" smtClean="0">
                <a:solidFill>
                  <a:schemeClr val="tx1"/>
                </a:solidFill>
                <a:effectLst/>
                <a:latin typeface="+mn-lt"/>
                <a:ea typeface="+mn-ea"/>
                <a:cs typeface="+mn-cs"/>
              </a:rPr>
              <a:t>the month </a:t>
            </a:r>
            <a:r>
              <a:rPr lang="en-AU" sz="1200" kern="1200" dirty="0" err="1" smtClean="0">
                <a:solidFill>
                  <a:schemeClr val="tx1"/>
                </a:solidFill>
                <a:effectLst/>
                <a:latin typeface="+mn-lt"/>
                <a:ea typeface="+mn-ea"/>
                <a:cs typeface="+mn-cs"/>
              </a:rPr>
              <a:t>december</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appr</a:t>
            </a:r>
            <a:r>
              <a:rPr lang="cs-CZ" sz="1200" kern="1200" dirty="0" smtClean="0">
                <a:solidFill>
                  <a:schemeClr val="tx1"/>
                </a:solidFill>
                <a:effectLst/>
                <a:latin typeface="+mn-lt"/>
                <a:ea typeface="+mn-ea"/>
                <a:cs typeface="+mn-cs"/>
              </a:rPr>
              <a:t>. 50 kWh </a:t>
            </a:r>
            <a:r>
              <a:rPr lang="cs-CZ" sz="1200" kern="1200" dirty="0" err="1" smtClean="0">
                <a:solidFill>
                  <a:schemeClr val="tx1"/>
                </a:solidFill>
                <a:effectLst/>
                <a:latin typeface="+mn-lt"/>
                <a:ea typeface="+mn-ea"/>
                <a:cs typeface="+mn-cs"/>
              </a:rPr>
              <a:t>is</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produced</a:t>
            </a:r>
            <a:r>
              <a:rPr lang="cs-CZ" sz="1200" kern="1200" dirty="0" smtClean="0">
                <a:solidFill>
                  <a:schemeClr val="tx1"/>
                </a:solidFill>
                <a:effectLst/>
                <a:latin typeface="+mn-lt"/>
                <a:ea typeface="+mn-ea"/>
                <a:cs typeface="+mn-cs"/>
              </a:rPr>
              <a:t> but more </a:t>
            </a:r>
            <a:r>
              <a:rPr lang="cs-CZ" sz="1200" kern="1200" dirty="0" err="1" smtClean="0">
                <a:solidFill>
                  <a:schemeClr val="tx1"/>
                </a:solidFill>
                <a:effectLst/>
                <a:latin typeface="+mn-lt"/>
                <a:ea typeface="+mn-ea"/>
                <a:cs typeface="+mn-cs"/>
              </a:rPr>
              <a:t>than</a:t>
            </a:r>
            <a:r>
              <a:rPr lang="cs-CZ" sz="1200" kern="1200" dirty="0" smtClean="0">
                <a:solidFill>
                  <a:schemeClr val="tx1"/>
                </a:solidFill>
                <a:effectLst/>
                <a:latin typeface="+mn-lt"/>
                <a:ea typeface="+mn-ea"/>
                <a:cs typeface="+mn-cs"/>
              </a:rPr>
              <a:t> 300 kWh </a:t>
            </a:r>
            <a:r>
              <a:rPr lang="cs-CZ" sz="1200" kern="1200" dirty="0" err="1" smtClean="0">
                <a:solidFill>
                  <a:schemeClr val="tx1"/>
                </a:solidFill>
                <a:effectLst/>
                <a:latin typeface="+mn-lt"/>
                <a:ea typeface="+mn-ea"/>
                <a:cs typeface="+mn-cs"/>
              </a:rPr>
              <a:t>consumed</a:t>
            </a:r>
            <a:r>
              <a:rPr lang="cs-C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171450" indent="-171450">
              <a:buFont typeface="Wingdings"/>
              <a:buChar char="è"/>
            </a:pPr>
            <a:endParaRPr lang="de-AT" dirty="0" smtClean="0"/>
          </a:p>
          <a:p>
            <a:pPr marL="171450" indent="-171450">
              <a:buFont typeface="Wingdings"/>
              <a:buChar char="è"/>
            </a:pPr>
            <a:r>
              <a:rPr lang="en-GB" sz="1200" kern="1200" dirty="0" smtClean="0">
                <a:solidFill>
                  <a:schemeClr val="tx1"/>
                </a:solidFill>
                <a:effectLst/>
                <a:latin typeface="+mn-lt"/>
                <a:ea typeface="+mn-ea"/>
                <a:cs typeface="+mn-cs"/>
              </a:rPr>
              <a:t>Since the measured houses do not include any storage systems, the following figure shows the influence of storage</a:t>
            </a:r>
            <a:endParaRPr lang="en-GB" dirty="0"/>
          </a:p>
        </p:txBody>
      </p:sp>
      <p:sp>
        <p:nvSpPr>
          <p:cNvPr id="4" name="Slide Number Placeholder 3"/>
          <p:cNvSpPr>
            <a:spLocks noGrp="1"/>
          </p:cNvSpPr>
          <p:nvPr>
            <p:ph type="sldNum" sz="quarter" idx="10"/>
          </p:nvPr>
        </p:nvSpPr>
        <p:spPr/>
        <p:txBody>
          <a:bodyPr/>
          <a:lstStyle/>
          <a:p>
            <a:fld id="{42BBC2D9-3886-40F5-BECE-AF4CEAB7C1B4}" type="slidenum">
              <a:rPr lang="en-GB" smtClean="0"/>
              <a:pPr/>
              <a:t>7</a:t>
            </a:fld>
            <a:endParaRPr lang="en-GB"/>
          </a:p>
        </p:txBody>
      </p:sp>
    </p:spTree>
    <p:extLst>
      <p:ext uri="{BB962C8B-B14F-4D97-AF65-F5344CB8AC3E}">
        <p14:creationId xmlns:p14="http://schemas.microsoft.com/office/powerpoint/2010/main" xmlns="" val="1840390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Char char="•"/>
            </a:pP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price</a:t>
            </a:r>
            <a:r>
              <a:rPr lang="cs-CZ" sz="1200" kern="1200" dirty="0" smtClean="0">
                <a:solidFill>
                  <a:schemeClr val="tx1"/>
                </a:solidFill>
                <a:latin typeface="+mn-lt"/>
                <a:ea typeface="+mn-ea"/>
                <a:cs typeface="+mn-cs"/>
              </a:rPr>
              <a:t> in FIT </a:t>
            </a:r>
            <a:r>
              <a:rPr lang="cs-CZ" sz="1200" kern="1200" dirty="0" err="1" smtClean="0">
                <a:solidFill>
                  <a:schemeClr val="tx1"/>
                </a:solidFill>
                <a:latin typeface="+mn-lt"/>
                <a:ea typeface="+mn-ea"/>
                <a:cs typeface="+mn-cs"/>
              </a:rPr>
              <a:t>is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currently</a:t>
            </a:r>
            <a:r>
              <a:rPr lang="cs-CZ" sz="1200" kern="1200" dirty="0" smtClean="0">
                <a:solidFill>
                  <a:schemeClr val="tx1"/>
                </a:solidFill>
                <a:latin typeface="+mn-lt"/>
                <a:ea typeface="+mn-ea"/>
                <a:cs typeface="+mn-cs"/>
              </a:rPr>
              <a:t> 18,12 </a:t>
            </a:r>
            <a:r>
              <a:rPr lang="cs-CZ" sz="1200" kern="1200" dirty="0" err="1" smtClean="0">
                <a:solidFill>
                  <a:schemeClr val="tx1"/>
                </a:solidFill>
                <a:latin typeface="+mn-lt"/>
                <a:ea typeface="+mn-ea"/>
                <a:cs typeface="+mn-cs"/>
              </a:rPr>
              <a:t>eurocent</a:t>
            </a:r>
            <a:r>
              <a:rPr lang="cs-CZ" sz="1200" kern="1200" dirty="0" smtClean="0">
                <a:solidFill>
                  <a:schemeClr val="tx1"/>
                </a:solidFill>
                <a:latin typeface="+mn-lt"/>
                <a:ea typeface="+mn-ea"/>
                <a:cs typeface="+mn-cs"/>
              </a:rPr>
              <a:t>.</a:t>
            </a:r>
            <a:endParaRPr lang="cs-CZ" sz="1200" kern="1200" dirty="0" smtClean="0">
              <a:solidFill>
                <a:schemeClr val="tx1"/>
              </a:solidFill>
              <a:latin typeface="+mn-lt"/>
              <a:ea typeface="+mn-ea"/>
              <a:cs typeface="+mn-cs"/>
            </a:endParaRPr>
          </a:p>
          <a:p>
            <a:pPr>
              <a:buFont typeface="Arial" pitchFamily="34" charset="0"/>
              <a:buChar char="•"/>
            </a:pP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smtClean="0">
                <a:solidFill>
                  <a:schemeClr val="tx1"/>
                </a:solidFill>
                <a:latin typeface="+mn-lt"/>
                <a:ea typeface="+mn-ea"/>
                <a:cs typeface="+mn-cs"/>
              </a:rPr>
              <a:t>FIT </a:t>
            </a:r>
            <a:r>
              <a:rPr lang="cs-CZ" sz="1200" kern="1200" dirty="0" smtClean="0">
                <a:solidFill>
                  <a:schemeClr val="tx1"/>
                </a:solidFill>
                <a:latin typeface="+mn-lt"/>
                <a:ea typeface="+mn-ea"/>
                <a:cs typeface="+mn-cs"/>
              </a:rPr>
              <a:t>by </a:t>
            </a:r>
            <a:r>
              <a:rPr lang="cs-CZ" sz="1200" kern="1200" dirty="0" err="1" smtClean="0">
                <a:solidFill>
                  <a:schemeClr val="tx1"/>
                </a:solidFill>
                <a:latin typeface="+mn-lt"/>
                <a:ea typeface="+mn-ea"/>
                <a:cs typeface="+mn-cs"/>
              </a:rPr>
              <a:t>OeMAG</a:t>
            </a:r>
            <a:r>
              <a:rPr lang="cs-CZ" sz="1200" kern="1200" dirty="0" smtClean="0">
                <a:solidFill>
                  <a:schemeClr val="tx1"/>
                </a:solidFill>
                <a:latin typeface="+mn-lt"/>
                <a:ea typeface="+mn-ea"/>
                <a:cs typeface="+mn-cs"/>
              </a:rPr>
              <a:t> are </a:t>
            </a:r>
            <a:r>
              <a:rPr lang="cs-CZ" sz="1200" kern="1200" dirty="0" err="1" smtClean="0">
                <a:solidFill>
                  <a:schemeClr val="tx1"/>
                </a:solidFill>
                <a:latin typeface="+mn-lt"/>
                <a:ea typeface="+mn-ea"/>
                <a:cs typeface="+mn-cs"/>
              </a:rPr>
              <a:t>sett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only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for</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devices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with</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capacity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over</a:t>
            </a:r>
            <a:r>
              <a:rPr lang="cs-CZ" sz="1200" kern="1200" dirty="0" smtClean="0">
                <a:solidFill>
                  <a:schemeClr val="tx1"/>
                </a:solidFill>
                <a:latin typeface="+mn-lt"/>
                <a:ea typeface="+mn-ea"/>
                <a:cs typeface="+mn-cs"/>
              </a:rPr>
              <a:t> 5kWp</a:t>
            </a:r>
          </a:p>
          <a:p>
            <a:pPr>
              <a:buFont typeface="Arial" pitchFamily="34" charset="0"/>
              <a:buChar char="•"/>
            </a:pP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S</a:t>
            </a:r>
            <a:r>
              <a:rPr lang="cs-CZ" sz="1200" kern="1200" dirty="0" err="1" smtClean="0">
                <a:solidFill>
                  <a:schemeClr val="tx1"/>
                </a:solidFill>
                <a:latin typeface="+mn-lt"/>
                <a:ea typeface="+mn-ea"/>
                <a:cs typeface="+mn-cs"/>
              </a:rPr>
              <a:t>ubsidy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or</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low</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cost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loan</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is</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available</a:t>
            </a:r>
            <a:r>
              <a:rPr lang="cs-CZ" sz="1200" kern="1200" baseline="0" dirty="0" smtClean="0">
                <a:solidFill>
                  <a:schemeClr val="tx1"/>
                </a:solidFill>
                <a:latin typeface="+mn-lt"/>
                <a:ea typeface="+mn-ea"/>
                <a:cs typeface="+mn-cs"/>
              </a:rPr>
              <a: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But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when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producer</a:t>
            </a:r>
            <a:r>
              <a:rPr lang="cs-CZ" sz="1200" kern="1200" dirty="0" smtClean="0">
                <a:solidFill>
                  <a:schemeClr val="tx1"/>
                </a:solidFill>
                <a:latin typeface="+mn-lt"/>
                <a:ea typeface="+mn-ea"/>
                <a:cs typeface="+mn-cs"/>
              </a:rPr>
              <a:t> use </a:t>
            </a:r>
            <a:r>
              <a:rPr lang="cs-CZ" sz="1200" kern="1200" dirty="0" err="1" smtClean="0">
                <a:solidFill>
                  <a:schemeClr val="tx1"/>
                </a:solidFill>
                <a:latin typeface="+mn-lt"/>
                <a:ea typeface="+mn-ea"/>
                <a:cs typeface="+mn-cs"/>
              </a:rPr>
              <a:t>this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grants</a:t>
            </a:r>
            <a:r>
              <a:rPr lang="cs-CZ" sz="1200" kern="1200" dirty="0" smtClean="0">
                <a:solidFill>
                  <a:schemeClr val="tx1"/>
                </a:solidFill>
                <a:latin typeface="+mn-lt"/>
                <a:ea typeface="+mn-ea"/>
                <a:cs typeface="+mn-cs"/>
              </a:rPr>
              <a:t>, he </a:t>
            </a:r>
            <a:r>
              <a:rPr lang="cs-CZ" sz="1200" kern="1200" dirty="0" err="1" smtClean="0">
                <a:solidFill>
                  <a:schemeClr val="tx1"/>
                </a:solidFill>
                <a:latin typeface="+mn-lt"/>
                <a:ea typeface="+mn-ea"/>
                <a:cs typeface="+mn-cs"/>
              </a:rPr>
              <a:t>can</a:t>
            </a:r>
            <a:r>
              <a:rPr lang="cs-CZ" sz="1200" kern="1200" dirty="0" smtClean="0">
                <a:solidFill>
                  <a:schemeClr val="tx1"/>
                </a:solidFill>
                <a:latin typeface="+mn-lt"/>
                <a:ea typeface="+mn-ea"/>
                <a:cs typeface="+mn-cs"/>
              </a:rPr>
              <a:t> not use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FIT</a:t>
            </a:r>
          </a:p>
          <a:p>
            <a:pPr>
              <a:buFont typeface="Arial" pitchFamily="34" charset="0"/>
              <a:buChar char="•"/>
            </a:pPr>
            <a:endParaRPr lang="cs-CZ" sz="1200" kern="1200" dirty="0" smtClean="0">
              <a:solidFill>
                <a:schemeClr val="tx1"/>
              </a:solidFill>
              <a:latin typeface="+mn-lt"/>
              <a:ea typeface="+mn-ea"/>
              <a:cs typeface="+mn-cs"/>
            </a:endParaRPr>
          </a:p>
          <a:p>
            <a:pPr>
              <a:buFont typeface="Arial" pitchFamily="34" charset="0"/>
              <a:buChar char="•"/>
            </a:pP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price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varying</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between</a:t>
            </a:r>
            <a:r>
              <a:rPr lang="cs-CZ" sz="1200" kern="1200" dirty="0" smtClean="0">
                <a:solidFill>
                  <a:schemeClr val="tx1"/>
                </a:solidFill>
                <a:latin typeface="+mn-lt"/>
                <a:ea typeface="+mn-ea"/>
                <a:cs typeface="+mn-cs"/>
              </a:rPr>
              <a:t> 4 - 12 cent/kWh.</a:t>
            </a:r>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Char char="•"/>
            </a:pP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Adopted</a:t>
            </a:r>
            <a:r>
              <a:rPr lang="cs-CZ" sz="1200" b="0" i="0" kern="1200" baseline="0" dirty="0" smtClean="0">
                <a:solidFill>
                  <a:schemeClr val="tx1"/>
                </a:solidFill>
                <a:latin typeface="+mn-lt"/>
                <a:ea typeface="+mn-ea"/>
                <a:cs typeface="+mn-cs"/>
              </a:rPr>
              <a:t> in </a:t>
            </a:r>
            <a:r>
              <a:rPr lang="cs-CZ" sz="1200" b="0" i="0" kern="1200" baseline="0" dirty="0" err="1" smtClean="0">
                <a:solidFill>
                  <a:schemeClr val="tx1"/>
                </a:solidFill>
                <a:latin typeface="+mn-lt"/>
                <a:ea typeface="+mn-ea"/>
                <a:cs typeface="+mn-cs"/>
              </a:rPr>
              <a:t>April</a:t>
            </a:r>
            <a:r>
              <a:rPr lang="cs-CZ" sz="1200" b="0" i="0" kern="1200" baseline="0" dirty="0" smtClean="0">
                <a:solidFill>
                  <a:schemeClr val="tx1"/>
                </a:solidFill>
                <a:latin typeface="+mn-lt"/>
                <a:ea typeface="+mn-ea"/>
                <a:cs typeface="+mn-cs"/>
              </a:rPr>
              <a:t> 2013</a:t>
            </a:r>
          </a:p>
          <a:p>
            <a:pPr>
              <a:buFont typeface="Arial" pitchFamily="34" charset="0"/>
              <a:buNone/>
            </a:pPr>
            <a:r>
              <a:rPr lang="cs-CZ" sz="1200" b="0" i="0" kern="1200" dirty="0" smtClean="0">
                <a:solidFill>
                  <a:schemeClr val="tx1"/>
                </a:solidFill>
                <a:latin typeface="+mn-lt"/>
                <a:ea typeface="+mn-ea"/>
                <a:cs typeface="+mn-cs"/>
              </a:rPr>
              <a:t> </a:t>
            </a:r>
          </a:p>
          <a:p>
            <a:pPr>
              <a:buFont typeface="Arial" pitchFamily="34" charset="0"/>
              <a:buChar char="•"/>
            </a:pPr>
            <a:r>
              <a:rPr lang="cs-CZ" sz="1200" b="0" i="0" kern="1200" dirty="0" err="1" smtClean="0">
                <a:solidFill>
                  <a:schemeClr val="tx1"/>
                </a:solidFill>
                <a:latin typeface="+mn-lt"/>
                <a:ea typeface="+mn-ea"/>
                <a:cs typeface="+mn-cs"/>
              </a:rPr>
              <a:t>Only</a:t>
            </a: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for</a:t>
            </a:r>
            <a:r>
              <a:rPr lang="cs-CZ"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PV plants with a maximum capacity of 5 kW</a:t>
            </a:r>
            <a:br>
              <a:rPr lang="en-US" sz="1200" b="0" i="0" kern="1200" dirty="0" smtClean="0">
                <a:solidFill>
                  <a:schemeClr val="tx1"/>
                </a:solidFill>
                <a:latin typeface="+mn-lt"/>
                <a:ea typeface="+mn-ea"/>
                <a:cs typeface="+mn-cs"/>
              </a:rPr>
            </a:br>
            <a:endParaRPr lang="cs-CZ" sz="1200" b="0" i="0" kern="1200" dirty="0" smtClean="0">
              <a:solidFill>
                <a:schemeClr val="tx1"/>
              </a:solidFill>
              <a:latin typeface="+mn-lt"/>
              <a:ea typeface="+mn-ea"/>
              <a:cs typeface="+mn-cs"/>
            </a:endParaRPr>
          </a:p>
          <a:p>
            <a:pPr>
              <a:buFont typeface="Arial" pitchFamily="34" charset="0"/>
              <a:buChar char="•"/>
            </a:pP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Subsidy</a:t>
            </a: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of</a:t>
            </a:r>
            <a:r>
              <a:rPr lang="cs-CZ" sz="1200" b="0" i="0" kern="1200" dirty="0" smtClean="0">
                <a:solidFill>
                  <a:schemeClr val="tx1"/>
                </a:solidFill>
                <a:latin typeface="+mn-lt"/>
                <a:ea typeface="+mn-ea"/>
                <a:cs typeface="+mn-cs"/>
              </a:rPr>
              <a:t> €400/</a:t>
            </a:r>
            <a:r>
              <a:rPr lang="cs-CZ" sz="1200" b="0" i="0" kern="1200" dirty="0" err="1" smtClean="0">
                <a:solidFill>
                  <a:schemeClr val="tx1"/>
                </a:solidFill>
                <a:latin typeface="+mn-lt"/>
                <a:ea typeface="+mn-ea"/>
                <a:cs typeface="+mn-cs"/>
              </a:rPr>
              <a:t>kWp</a:t>
            </a: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for</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building</a:t>
            </a:r>
            <a:r>
              <a:rPr lang="cs-CZ" sz="1200" b="0" i="0" kern="1200" baseline="0" dirty="0" smtClean="0">
                <a:solidFill>
                  <a:schemeClr val="tx1"/>
                </a:solidFill>
                <a:latin typeface="+mn-lt"/>
                <a:ea typeface="+mn-ea"/>
                <a:cs typeface="+mn-cs"/>
              </a:rPr>
              <a:t>-</a:t>
            </a:r>
            <a:r>
              <a:rPr lang="cs-CZ" sz="1200" b="0" i="0" kern="1200" baseline="0" dirty="0" err="1" smtClean="0">
                <a:solidFill>
                  <a:schemeClr val="tx1"/>
                </a:solidFill>
                <a:latin typeface="+mn-lt"/>
                <a:ea typeface="+mn-ea"/>
                <a:cs typeface="+mn-cs"/>
              </a:rPr>
              <a:t>integrated</a:t>
            </a:r>
            <a:r>
              <a:rPr lang="cs-CZ" sz="1200" b="0" i="0" kern="1200" baseline="0" dirty="0" smtClean="0">
                <a:solidFill>
                  <a:schemeClr val="tx1"/>
                </a:solidFill>
                <a:latin typeface="+mn-lt"/>
                <a:ea typeface="+mn-ea"/>
                <a:cs typeface="+mn-cs"/>
              </a:rPr>
              <a:t> PV</a:t>
            </a:r>
          </a:p>
          <a:p>
            <a:pPr>
              <a:buFont typeface="Arial" pitchFamily="34" charset="0"/>
              <a:buChar char="•"/>
            </a:pPr>
            <a:endParaRPr lang="cs-CZ" sz="1200" b="0" i="0" kern="1200" baseline="0" dirty="0" smtClean="0">
              <a:solidFill>
                <a:schemeClr val="tx1"/>
              </a:solidFill>
              <a:latin typeface="+mn-lt"/>
              <a:ea typeface="+mn-ea"/>
              <a:cs typeface="+mn-cs"/>
            </a:endParaRPr>
          </a:p>
          <a:p>
            <a:pPr>
              <a:buFont typeface="Arial" pitchFamily="34" charset="0"/>
              <a:buChar char="•"/>
            </a:pPr>
            <a:r>
              <a:rPr lang="en-US" sz="1200" b="0" i="0" kern="1200" dirty="0" smtClean="0">
                <a:solidFill>
                  <a:schemeClr val="tx1"/>
                </a:solidFill>
                <a:latin typeface="+mn-lt"/>
                <a:ea typeface="+mn-ea"/>
                <a:cs typeface="+mn-cs"/>
              </a:rPr>
              <a:t>framework of the climate and energy funds.</a:t>
            </a:r>
            <a:endParaRPr lang="cs-CZ" sz="1200" b="0" i="0" kern="1200" dirty="0" smtClean="0">
              <a:solidFill>
                <a:schemeClr val="tx1"/>
              </a:solidFill>
              <a:latin typeface="+mn-lt"/>
              <a:ea typeface="+mn-ea"/>
              <a:cs typeface="+mn-cs"/>
            </a:endParaRPr>
          </a:p>
          <a:p>
            <a:pPr>
              <a:buFont typeface="Arial" pitchFamily="34" charset="0"/>
              <a:buChar char="•"/>
            </a:pPr>
            <a:endParaRPr lang="cs-CZ" sz="1200" b="0" i="0" kern="1200" dirty="0" smtClean="0">
              <a:solidFill>
                <a:schemeClr val="tx1"/>
              </a:solidFill>
              <a:latin typeface="+mn-lt"/>
              <a:ea typeface="+mn-ea"/>
              <a:cs typeface="+mn-cs"/>
            </a:endParaRPr>
          </a:p>
          <a:p>
            <a:pPr>
              <a:buFont typeface="Arial" pitchFamily="34" charset="0"/>
              <a:buChar char="•"/>
            </a:pP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Condicions</a:t>
            </a:r>
            <a:r>
              <a:rPr lang="cs-CZ" sz="1200" b="0" i="0" kern="1200" baseline="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Registration</a:t>
            </a: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till</a:t>
            </a:r>
            <a:r>
              <a:rPr lang="cs-CZ" sz="1200" b="0" i="0" kern="1200" dirty="0" smtClean="0">
                <a:solidFill>
                  <a:schemeClr val="tx1"/>
                </a:solidFill>
                <a:latin typeface="+mn-lt"/>
                <a:ea typeface="+mn-ea"/>
                <a:cs typeface="+mn-cs"/>
              </a:rPr>
              <a:t> </a:t>
            </a:r>
            <a:r>
              <a:rPr lang="cs-CZ" sz="1200" b="0" i="0" kern="1200" dirty="0" err="1" smtClean="0">
                <a:solidFill>
                  <a:schemeClr val="tx1"/>
                </a:solidFill>
                <a:latin typeface="+mn-lt"/>
                <a:ea typeface="+mn-ea"/>
                <a:cs typeface="+mn-cs"/>
              </a:rPr>
              <a:t>November</a:t>
            </a:r>
            <a:r>
              <a:rPr lang="cs-CZ" sz="1200" b="0" i="0" kern="1200" baseline="0" dirty="0" smtClean="0">
                <a:solidFill>
                  <a:schemeClr val="tx1"/>
                </a:solidFill>
                <a:latin typeface="+mn-lt"/>
                <a:ea typeface="+mn-ea"/>
                <a:cs typeface="+mn-cs"/>
              </a:rPr>
              <a:t> 30 </a:t>
            </a:r>
            <a:r>
              <a:rPr lang="cs-CZ" sz="1200" b="0" i="0" kern="1200" baseline="0" dirty="0" err="1" smtClean="0">
                <a:solidFill>
                  <a:schemeClr val="tx1"/>
                </a:solidFill>
                <a:latin typeface="+mn-lt"/>
                <a:ea typeface="+mn-ea"/>
                <a:cs typeface="+mn-cs"/>
              </a:rPr>
              <a:t>and</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finishing</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the</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power</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plant</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withing</a:t>
            </a:r>
            <a:r>
              <a:rPr lang="cs-CZ" sz="1200" b="0" i="0" kern="1200" baseline="0" dirty="0" smtClean="0">
                <a:solidFill>
                  <a:schemeClr val="tx1"/>
                </a:solidFill>
                <a:latin typeface="+mn-lt"/>
                <a:ea typeface="+mn-ea"/>
                <a:cs typeface="+mn-cs"/>
              </a:rPr>
              <a:t> 12 </a:t>
            </a:r>
            <a:r>
              <a:rPr lang="cs-CZ" sz="1200" b="0" i="0" kern="1200" baseline="0" dirty="0" err="1" smtClean="0">
                <a:solidFill>
                  <a:schemeClr val="tx1"/>
                </a:solidFill>
                <a:latin typeface="+mn-lt"/>
                <a:ea typeface="+mn-ea"/>
                <a:cs typeface="+mn-cs"/>
              </a:rPr>
              <a:t>mounths</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after</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the</a:t>
            </a:r>
            <a:r>
              <a:rPr lang="cs-CZ" sz="1200" b="0" i="0" kern="1200" baseline="0" dirty="0" smtClean="0">
                <a:solidFill>
                  <a:schemeClr val="tx1"/>
                </a:solidFill>
                <a:latin typeface="+mn-lt"/>
                <a:ea typeface="+mn-ea"/>
                <a:cs typeface="+mn-cs"/>
              </a:rPr>
              <a:t> </a:t>
            </a:r>
            <a:r>
              <a:rPr lang="cs-CZ" sz="1200" b="0" i="0" kern="1200" baseline="0" dirty="0" err="1" smtClean="0">
                <a:solidFill>
                  <a:schemeClr val="tx1"/>
                </a:solidFill>
                <a:latin typeface="+mn-lt"/>
                <a:ea typeface="+mn-ea"/>
                <a:cs typeface="+mn-cs"/>
              </a:rPr>
              <a:t>registration</a:t>
            </a:r>
            <a:endParaRPr lang="cs-CZ" dirty="0"/>
          </a:p>
        </p:txBody>
      </p:sp>
      <p:sp>
        <p:nvSpPr>
          <p:cNvPr id="4" name="Zástupný symbol pro číslo snímku 3"/>
          <p:cNvSpPr>
            <a:spLocks noGrp="1"/>
          </p:cNvSpPr>
          <p:nvPr>
            <p:ph type="sldNum" sz="quarter" idx="10"/>
          </p:nvPr>
        </p:nvSpPr>
        <p:spPr/>
        <p:txBody>
          <a:bodyPr/>
          <a:lstStyle/>
          <a:p>
            <a:fld id="{42BBC2D9-3886-40F5-BECE-AF4CEAB7C1B4}"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D60DC8E-7A78-4A7F-AB0C-3561A17B8DD5}" type="datetime1">
              <a:rPr lang="en-GB" smtClean="0"/>
              <a:pPr/>
              <a:t>15/05/2013</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GB" smtClean="0"/>
              <a:t>1</a:t>
            </a:r>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8C24DBB-CF29-4635-B86A-993E93C3CBE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14D245E-BF65-4A1E-B49C-F60253CC1555}" type="datetime1">
              <a:rPr lang="en-GB" smtClean="0"/>
              <a:pPr/>
              <a:t>15/05/2013</a:t>
            </a:fld>
            <a:endParaRPr lang="en-GB"/>
          </a:p>
        </p:txBody>
      </p:sp>
      <p:sp>
        <p:nvSpPr>
          <p:cNvPr id="5" name="Footer Placeholder 4"/>
          <p:cNvSpPr>
            <a:spLocks noGrp="1"/>
          </p:cNvSpPr>
          <p:nvPr>
            <p:ph type="ftr" sz="quarter" idx="11"/>
          </p:nvPr>
        </p:nvSpPr>
        <p:spPr/>
        <p:txBody>
          <a:bodyPr/>
          <a:lstStyle>
            <a:extLst/>
          </a:lstStyle>
          <a:p>
            <a:r>
              <a:rPr lang="en-GB" smtClean="0"/>
              <a:t>1</a:t>
            </a:r>
            <a:endParaRPr lang="en-GB"/>
          </a:p>
        </p:txBody>
      </p:sp>
      <p:sp>
        <p:nvSpPr>
          <p:cNvPr id="6" name="Slide Number Placeholder 5"/>
          <p:cNvSpPr>
            <a:spLocks noGrp="1"/>
          </p:cNvSpPr>
          <p:nvPr>
            <p:ph type="sldNum" sz="quarter" idx="12"/>
          </p:nvPr>
        </p:nvSpPr>
        <p:spPr/>
        <p:txBody>
          <a:bodyPr/>
          <a:lstStyle>
            <a:extLst/>
          </a:lstStyle>
          <a:p>
            <a:fld id="{88C24DBB-CF29-4635-B86A-993E93C3CBE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8D79F6-AEAC-4F5F-BFEB-E876C188EA62}" type="datetime1">
              <a:rPr lang="en-GB" smtClean="0"/>
              <a:pPr/>
              <a:t>15/05/2013</a:t>
            </a:fld>
            <a:endParaRPr lang="en-GB"/>
          </a:p>
        </p:txBody>
      </p:sp>
      <p:sp>
        <p:nvSpPr>
          <p:cNvPr id="5" name="Footer Placeholder 4"/>
          <p:cNvSpPr>
            <a:spLocks noGrp="1"/>
          </p:cNvSpPr>
          <p:nvPr>
            <p:ph type="ftr" sz="quarter" idx="11"/>
          </p:nvPr>
        </p:nvSpPr>
        <p:spPr/>
        <p:txBody>
          <a:bodyPr/>
          <a:lstStyle>
            <a:extLst/>
          </a:lstStyle>
          <a:p>
            <a:r>
              <a:rPr lang="en-GB" smtClean="0"/>
              <a:t>1</a:t>
            </a:r>
            <a:endParaRPr lang="en-GB"/>
          </a:p>
        </p:txBody>
      </p:sp>
      <p:sp>
        <p:nvSpPr>
          <p:cNvPr id="6" name="Slide Number Placeholder 5"/>
          <p:cNvSpPr>
            <a:spLocks noGrp="1"/>
          </p:cNvSpPr>
          <p:nvPr>
            <p:ph type="sldNum" sz="quarter" idx="12"/>
          </p:nvPr>
        </p:nvSpPr>
        <p:spPr/>
        <p:txBody>
          <a:bodyPr/>
          <a:lstStyle>
            <a:extLst/>
          </a:lstStyle>
          <a:p>
            <a:fld id="{88C24DBB-CF29-4635-B86A-993E93C3CBE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BE26DB-AE35-4BAC-8618-1BE6C2C68736}" type="datetime1">
              <a:rPr lang="en-GB" smtClean="0"/>
              <a:pPr/>
              <a:t>15/05/2013</a:t>
            </a:fld>
            <a:endParaRPr lang="en-GB"/>
          </a:p>
        </p:txBody>
      </p:sp>
      <p:sp>
        <p:nvSpPr>
          <p:cNvPr id="5" name="Footer Placeholder 4"/>
          <p:cNvSpPr>
            <a:spLocks noGrp="1"/>
          </p:cNvSpPr>
          <p:nvPr>
            <p:ph type="ftr" sz="quarter" idx="11"/>
          </p:nvPr>
        </p:nvSpPr>
        <p:spPr/>
        <p:txBody>
          <a:bodyPr/>
          <a:lstStyle>
            <a:extLst/>
          </a:lstStyle>
          <a:p>
            <a:r>
              <a:rPr lang="en-GB" smtClean="0"/>
              <a:t>1</a:t>
            </a:r>
            <a:endParaRPr lang="en-GB"/>
          </a:p>
        </p:txBody>
      </p:sp>
      <p:sp>
        <p:nvSpPr>
          <p:cNvPr id="6" name="Slide Number Placeholder 5"/>
          <p:cNvSpPr>
            <a:spLocks noGrp="1"/>
          </p:cNvSpPr>
          <p:nvPr>
            <p:ph type="sldNum" sz="quarter" idx="12"/>
          </p:nvPr>
        </p:nvSpPr>
        <p:spPr/>
        <p:txBody>
          <a:bodyPr/>
          <a:lstStyle>
            <a:extLst/>
          </a:lstStyle>
          <a:p>
            <a:fld id="{88C24DBB-CF29-4635-B86A-993E93C3CBE1}"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8AC4E5-4BF0-497B-8327-1B2D57A61BD4}" type="datetime1">
              <a:rPr lang="en-GB" smtClean="0"/>
              <a:pPr/>
              <a:t>15/05/2013</a:t>
            </a:fld>
            <a:endParaRPr lang="en-GB"/>
          </a:p>
        </p:txBody>
      </p:sp>
      <p:sp>
        <p:nvSpPr>
          <p:cNvPr id="5" name="Footer Placeholder 4"/>
          <p:cNvSpPr>
            <a:spLocks noGrp="1"/>
          </p:cNvSpPr>
          <p:nvPr>
            <p:ph type="ftr" sz="quarter" idx="11"/>
          </p:nvPr>
        </p:nvSpPr>
        <p:spPr/>
        <p:txBody>
          <a:bodyPr/>
          <a:lstStyle>
            <a:extLst/>
          </a:lstStyle>
          <a:p>
            <a:r>
              <a:rPr lang="en-GB" smtClean="0"/>
              <a:t>1</a:t>
            </a:r>
            <a:endParaRPr lang="en-GB"/>
          </a:p>
        </p:txBody>
      </p:sp>
      <p:sp>
        <p:nvSpPr>
          <p:cNvPr id="6" name="Slide Number Placeholder 5"/>
          <p:cNvSpPr>
            <a:spLocks noGrp="1"/>
          </p:cNvSpPr>
          <p:nvPr>
            <p:ph type="sldNum" sz="quarter" idx="12"/>
          </p:nvPr>
        </p:nvSpPr>
        <p:spPr/>
        <p:txBody>
          <a:bodyPr/>
          <a:lstStyle>
            <a:extLst/>
          </a:lstStyle>
          <a:p>
            <a:fld id="{88C24DBB-CF29-4635-B86A-993E93C3CBE1}"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B1C8EE-A449-4D80-9244-ACFA5AC7990F}" type="datetime1">
              <a:rPr lang="en-GB" smtClean="0"/>
              <a:pPr/>
              <a:t>15/05/2013</a:t>
            </a:fld>
            <a:endParaRPr lang="en-GB"/>
          </a:p>
        </p:txBody>
      </p:sp>
      <p:sp>
        <p:nvSpPr>
          <p:cNvPr id="6" name="Footer Placeholder 5"/>
          <p:cNvSpPr>
            <a:spLocks noGrp="1"/>
          </p:cNvSpPr>
          <p:nvPr>
            <p:ph type="ftr" sz="quarter" idx="11"/>
          </p:nvPr>
        </p:nvSpPr>
        <p:spPr/>
        <p:txBody>
          <a:bodyPr/>
          <a:lstStyle>
            <a:extLst/>
          </a:lstStyle>
          <a:p>
            <a:r>
              <a:rPr lang="en-GB" smtClean="0"/>
              <a:t>1</a:t>
            </a:r>
            <a:endParaRPr lang="en-GB"/>
          </a:p>
        </p:txBody>
      </p:sp>
      <p:sp>
        <p:nvSpPr>
          <p:cNvPr id="7" name="Slide Number Placeholder 6"/>
          <p:cNvSpPr>
            <a:spLocks noGrp="1"/>
          </p:cNvSpPr>
          <p:nvPr>
            <p:ph type="sldNum" sz="quarter" idx="12"/>
          </p:nvPr>
        </p:nvSpPr>
        <p:spPr/>
        <p:txBody>
          <a:bodyPr/>
          <a:lstStyle>
            <a:extLst/>
          </a:lstStyle>
          <a:p>
            <a:fld id="{88C24DBB-CF29-4635-B86A-993E93C3CBE1}"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4BF44A9-B988-4EEB-979A-6034269C1049}" type="datetime1">
              <a:rPr lang="en-GB" smtClean="0"/>
              <a:pPr/>
              <a:t>15/05/2013</a:t>
            </a:fld>
            <a:endParaRPr lang="en-GB"/>
          </a:p>
        </p:txBody>
      </p:sp>
      <p:sp>
        <p:nvSpPr>
          <p:cNvPr id="8" name="Footer Placeholder 7"/>
          <p:cNvSpPr>
            <a:spLocks noGrp="1"/>
          </p:cNvSpPr>
          <p:nvPr>
            <p:ph type="ftr" sz="quarter" idx="11"/>
          </p:nvPr>
        </p:nvSpPr>
        <p:spPr/>
        <p:txBody>
          <a:bodyPr/>
          <a:lstStyle>
            <a:extLst/>
          </a:lstStyle>
          <a:p>
            <a:r>
              <a:rPr lang="en-GB" smtClean="0"/>
              <a:t>1</a:t>
            </a:r>
            <a:endParaRPr lang="en-GB"/>
          </a:p>
        </p:txBody>
      </p:sp>
      <p:sp>
        <p:nvSpPr>
          <p:cNvPr id="9" name="Slide Number Placeholder 8"/>
          <p:cNvSpPr>
            <a:spLocks noGrp="1"/>
          </p:cNvSpPr>
          <p:nvPr>
            <p:ph type="sldNum" sz="quarter" idx="12"/>
          </p:nvPr>
        </p:nvSpPr>
        <p:spPr/>
        <p:txBody>
          <a:bodyPr/>
          <a:lstStyle>
            <a:extLst/>
          </a:lstStyle>
          <a:p>
            <a:fld id="{88C24DBB-CF29-4635-B86A-993E93C3CBE1}"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B11B676-8F85-4C9D-9A51-9D033ACD67DE}" type="datetime1">
              <a:rPr lang="en-GB" smtClean="0"/>
              <a:pPr/>
              <a:t>15/05/2013</a:t>
            </a:fld>
            <a:endParaRPr lang="en-GB"/>
          </a:p>
        </p:txBody>
      </p:sp>
      <p:sp>
        <p:nvSpPr>
          <p:cNvPr id="4" name="Footer Placeholder 3"/>
          <p:cNvSpPr>
            <a:spLocks noGrp="1"/>
          </p:cNvSpPr>
          <p:nvPr>
            <p:ph type="ftr" sz="quarter" idx="11"/>
          </p:nvPr>
        </p:nvSpPr>
        <p:spPr/>
        <p:txBody>
          <a:bodyPr/>
          <a:lstStyle>
            <a:extLst/>
          </a:lstStyle>
          <a:p>
            <a:r>
              <a:rPr lang="en-GB" smtClean="0"/>
              <a:t>1</a:t>
            </a:r>
            <a:endParaRPr lang="en-GB"/>
          </a:p>
        </p:txBody>
      </p:sp>
      <p:sp>
        <p:nvSpPr>
          <p:cNvPr id="5" name="Slide Number Placeholder 4"/>
          <p:cNvSpPr>
            <a:spLocks noGrp="1"/>
          </p:cNvSpPr>
          <p:nvPr>
            <p:ph type="sldNum" sz="quarter" idx="12"/>
          </p:nvPr>
        </p:nvSpPr>
        <p:spPr/>
        <p:txBody>
          <a:bodyPr/>
          <a:lstStyle>
            <a:extLst/>
          </a:lstStyle>
          <a:p>
            <a:fld id="{88C24DBB-CF29-4635-B86A-993E93C3CBE1}"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892EC33-FCE1-4717-8FB0-4C696DF3C27F}" type="datetime1">
              <a:rPr lang="en-GB" smtClean="0"/>
              <a:pPr/>
              <a:t>15/05/2013</a:t>
            </a:fld>
            <a:endParaRPr lang="en-GB"/>
          </a:p>
        </p:txBody>
      </p:sp>
      <p:sp>
        <p:nvSpPr>
          <p:cNvPr id="3" name="Footer Placeholder 2"/>
          <p:cNvSpPr>
            <a:spLocks noGrp="1"/>
          </p:cNvSpPr>
          <p:nvPr>
            <p:ph type="ftr" sz="quarter" idx="11"/>
          </p:nvPr>
        </p:nvSpPr>
        <p:spPr/>
        <p:txBody>
          <a:bodyPr/>
          <a:lstStyle>
            <a:extLst/>
          </a:lstStyle>
          <a:p>
            <a:r>
              <a:rPr lang="en-GB" smtClean="0"/>
              <a:t>1</a:t>
            </a:r>
            <a:endParaRPr lang="en-GB"/>
          </a:p>
        </p:txBody>
      </p:sp>
      <p:sp>
        <p:nvSpPr>
          <p:cNvPr id="4" name="Slide Number Placeholder 3"/>
          <p:cNvSpPr>
            <a:spLocks noGrp="1"/>
          </p:cNvSpPr>
          <p:nvPr>
            <p:ph type="sldNum" sz="quarter" idx="12"/>
          </p:nvPr>
        </p:nvSpPr>
        <p:spPr/>
        <p:txBody>
          <a:bodyPr/>
          <a:lstStyle>
            <a:extLst/>
          </a:lstStyle>
          <a:p>
            <a:fld id="{88C24DBB-CF29-4635-B86A-993E93C3CBE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A62FEFC-9EAB-4F20-AE69-2A30D6C9FD6A}" type="datetime1">
              <a:rPr lang="en-GB" smtClean="0"/>
              <a:pPr/>
              <a:t>15/05/2013</a:t>
            </a:fld>
            <a:endParaRPr lang="en-GB"/>
          </a:p>
        </p:txBody>
      </p:sp>
      <p:sp>
        <p:nvSpPr>
          <p:cNvPr id="6" name="Footer Placeholder 5"/>
          <p:cNvSpPr>
            <a:spLocks noGrp="1"/>
          </p:cNvSpPr>
          <p:nvPr>
            <p:ph type="ftr" sz="quarter" idx="11"/>
          </p:nvPr>
        </p:nvSpPr>
        <p:spPr/>
        <p:txBody>
          <a:bodyPr/>
          <a:lstStyle>
            <a:extLst/>
          </a:lstStyle>
          <a:p>
            <a:r>
              <a:rPr lang="en-GB" smtClean="0"/>
              <a:t>1</a:t>
            </a:r>
            <a:endParaRPr lang="en-GB"/>
          </a:p>
        </p:txBody>
      </p:sp>
      <p:sp>
        <p:nvSpPr>
          <p:cNvPr id="7" name="Slide Number Placeholder 6"/>
          <p:cNvSpPr>
            <a:spLocks noGrp="1"/>
          </p:cNvSpPr>
          <p:nvPr>
            <p:ph type="sldNum" sz="quarter" idx="12"/>
          </p:nvPr>
        </p:nvSpPr>
        <p:spPr/>
        <p:txBody>
          <a:bodyPr/>
          <a:lstStyle>
            <a:extLst/>
          </a:lstStyle>
          <a:p>
            <a:fld id="{88C24DBB-CF29-4635-B86A-993E93C3CBE1}"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FD18170-8A08-48F6-8F2F-C4633FF79579}" type="datetime1">
              <a:rPr lang="en-GB" smtClean="0"/>
              <a:pPr/>
              <a:t>15/05/2013</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GB" smtClean="0"/>
              <a:t>1</a:t>
            </a:r>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8C24DBB-CF29-4635-B86A-993E93C3CBE1}"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BE831A-253B-4F4D-A3C1-0CB1AEC0795B}" type="datetime1">
              <a:rPr lang="en-GB" smtClean="0"/>
              <a:pPr/>
              <a:t>15/05/2013</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smtClean="0"/>
              <a:t>1</a:t>
            </a:r>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8C24DBB-CF29-4635-B86A-993E93C3CBE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effectLst/>
              </a:rPr>
              <a:t>Achievement of energy efficiency in the households by using </a:t>
            </a:r>
            <a:r>
              <a:rPr lang="en-US" b="1" dirty="0" smtClean="0">
                <a:effectLst/>
              </a:rPr>
              <a:t>PV</a:t>
            </a:r>
            <a:endParaRPr lang="en-GB" dirty="0"/>
          </a:p>
        </p:txBody>
      </p:sp>
      <p:sp>
        <p:nvSpPr>
          <p:cNvPr id="3" name="Subtitle 2"/>
          <p:cNvSpPr>
            <a:spLocks noGrp="1"/>
          </p:cNvSpPr>
          <p:nvPr>
            <p:ph type="subTitle" idx="1"/>
          </p:nvPr>
        </p:nvSpPr>
        <p:spPr/>
        <p:txBody>
          <a:bodyPr/>
          <a:lstStyle/>
          <a:p>
            <a:r>
              <a:rPr lang="de-AT" dirty="0" smtClean="0"/>
              <a:t>Seminarpaper</a:t>
            </a:r>
          </a:p>
          <a:p>
            <a:r>
              <a:rPr lang="de-AT" dirty="0" smtClean="0"/>
              <a:t>Veronika Gruberova &amp; Gürkan Saglampinar</a:t>
            </a:r>
            <a:endParaRPr lang="en-GB" dirty="0"/>
          </a:p>
        </p:txBody>
      </p:sp>
      <p:grpSp>
        <p:nvGrpSpPr>
          <p:cNvPr id="4" name="Group 3"/>
          <p:cNvGrpSpPr>
            <a:grpSpLocks noChangeAspect="1"/>
          </p:cNvGrpSpPr>
          <p:nvPr/>
        </p:nvGrpSpPr>
        <p:grpSpPr bwMode="auto">
          <a:xfrm>
            <a:off x="1230300" y="476672"/>
            <a:ext cx="6483351" cy="730885"/>
            <a:chOff x="3098" y="9309"/>
            <a:chExt cx="5704" cy="643"/>
          </a:xfrm>
        </p:grpSpPr>
        <p:pic>
          <p:nvPicPr>
            <p:cNvPr id="5"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59" y="9362"/>
              <a:ext cx="743" cy="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6" name="rg_hi" descr="https://encrypted-tbn2.gstatic.com/images?q=tbn:ANd9GcQG-ipGy7VZtkHuMs5_LUd0UXRO5t8bZR9dMv3ez8w1oV9zZrpSt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0" y="9338"/>
              <a:ext cx="563"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862" y="9365"/>
              <a:ext cx="715" cy="5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8" name="Picture 7"/>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613" y="9309"/>
              <a:ext cx="793" cy="5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9" name="Obrázek 10" descr="logo3.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098" y="9338"/>
              <a:ext cx="1969"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rg_hi" descr="https://encrypted-tbn1.gstatic.com/images?q=tbn:ANd9GcQLLLh-giuY_dUkCsrGTZuWzFHeayrg0ZC5Xs7XBx5fh3PCR-Z4m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161" y="9356"/>
              <a:ext cx="579" cy="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xmlns="" val="3553001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a:xfrm>
            <a:off x="683568" y="1124744"/>
            <a:ext cx="8229600" cy="1008112"/>
          </a:xfrm>
        </p:spPr>
        <p:txBody>
          <a:bodyPr>
            <a:normAutofit fontScale="90000"/>
          </a:bodyPr>
          <a:lstStyle/>
          <a:p>
            <a:pPr algn="ctr"/>
            <a:r>
              <a:rPr lang="cs-CZ" dirty="0" err="1" smtClean="0"/>
              <a:t>Scheme</a:t>
            </a:r>
            <a:r>
              <a:rPr lang="cs-CZ" dirty="0" smtClean="0"/>
              <a:t> </a:t>
            </a:r>
            <a:r>
              <a:rPr lang="cs-CZ" dirty="0" err="1" smtClean="0"/>
              <a:t>of</a:t>
            </a:r>
            <a:r>
              <a:rPr lang="cs-CZ" dirty="0" smtClean="0"/>
              <a:t> </a:t>
            </a:r>
            <a:r>
              <a:rPr lang="cs-CZ" dirty="0" err="1" smtClean="0"/>
              <a:t>operation</a:t>
            </a:r>
            <a:r>
              <a:rPr lang="cs-CZ" dirty="0" smtClean="0"/>
              <a:t> </a:t>
            </a:r>
            <a:r>
              <a:rPr lang="cs-CZ" dirty="0" err="1" smtClean="0"/>
              <a:t>of</a:t>
            </a:r>
            <a:r>
              <a:rPr lang="cs-CZ" dirty="0" smtClean="0"/>
              <a:t> </a:t>
            </a:r>
            <a:r>
              <a:rPr lang="cs-CZ" dirty="0" err="1" smtClean="0"/>
              <a:t>solar</a:t>
            </a:r>
            <a:r>
              <a:rPr lang="cs-CZ" dirty="0" smtClean="0"/>
              <a:t> </a:t>
            </a:r>
            <a:r>
              <a:rPr lang="cs-CZ" dirty="0" err="1" smtClean="0"/>
              <a:t>power</a:t>
            </a:r>
            <a:r>
              <a:rPr lang="cs-CZ" dirty="0" smtClean="0"/>
              <a:t> station in </a:t>
            </a:r>
            <a:r>
              <a:rPr lang="cs-CZ" dirty="0" err="1" smtClean="0"/>
              <a:t>the</a:t>
            </a:r>
            <a:r>
              <a:rPr lang="cs-CZ" dirty="0" smtClean="0"/>
              <a:t> mode </a:t>
            </a:r>
            <a:r>
              <a:rPr lang="cs-CZ" dirty="0" err="1" smtClean="0"/>
              <a:t>of</a:t>
            </a:r>
            <a:r>
              <a:rPr lang="cs-CZ" dirty="0" smtClean="0"/>
              <a:t> </a:t>
            </a:r>
            <a:r>
              <a:rPr lang="cs-CZ" dirty="0" err="1" smtClean="0"/>
              <a:t>Feed</a:t>
            </a:r>
            <a:r>
              <a:rPr lang="cs-CZ" dirty="0" smtClean="0"/>
              <a:t>-in </a:t>
            </a:r>
            <a:r>
              <a:rPr lang="cs-CZ" dirty="0" err="1" smtClean="0"/>
              <a:t>tariff</a:t>
            </a:r>
            <a:r>
              <a:rPr lang="cs-CZ" dirty="0" smtClean="0"/>
              <a:t/>
            </a:r>
            <a:br>
              <a:rPr lang="cs-CZ" dirty="0" smtClean="0"/>
            </a:br>
            <a:endParaRPr lang="cs-CZ" dirty="0"/>
          </a:p>
        </p:txBody>
      </p:sp>
      <p:pic>
        <p:nvPicPr>
          <p:cNvPr id="4" name="Obrázek 3" descr="http://fotovoltaika.ekowatt.cz/img/schema2.gif"/>
          <p:cNvPicPr/>
          <p:nvPr/>
        </p:nvPicPr>
        <p:blipFill>
          <a:blip r:embed="rId2" cstate="print"/>
          <a:srcRect/>
          <a:stretch>
            <a:fillRect/>
          </a:stretch>
        </p:blipFill>
        <p:spPr bwMode="auto">
          <a:xfrm>
            <a:off x="1547664" y="2492896"/>
            <a:ext cx="6120680" cy="2160240"/>
          </a:xfrm>
          <a:prstGeom prst="rect">
            <a:avLst/>
          </a:prstGeom>
          <a:noFill/>
          <a:ln w="9525">
            <a:noFill/>
            <a:miter lim="800000"/>
            <a:headEnd/>
            <a:tailEnd/>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lnSpc>
                <a:spcPct val="115000"/>
              </a:lnSpc>
              <a:spcBef>
                <a:spcPts val="600"/>
              </a:spcBef>
              <a:spcAft>
                <a:spcPts val="600"/>
              </a:spcAft>
              <a:buNone/>
            </a:pPr>
            <a:endParaRPr lang="cs-CZ" dirty="0" smtClean="0">
              <a:latin typeface="Arial"/>
              <a:ea typeface="Batang"/>
              <a:cs typeface="Times New Roman"/>
            </a:endParaRPr>
          </a:p>
          <a:p>
            <a:pPr algn="just">
              <a:lnSpc>
                <a:spcPct val="115000"/>
              </a:lnSpc>
              <a:spcBef>
                <a:spcPts val="600"/>
              </a:spcBef>
              <a:spcAft>
                <a:spcPts val="600"/>
              </a:spcAft>
              <a:buNone/>
            </a:pPr>
            <a:endParaRPr lang="cs-CZ" dirty="0" smtClean="0">
              <a:latin typeface="Arial"/>
              <a:ea typeface="Batang"/>
              <a:cs typeface="Times New Roman"/>
            </a:endParaRPr>
          </a:p>
          <a:p>
            <a:endParaRPr lang="cs-CZ" dirty="0"/>
          </a:p>
        </p:txBody>
      </p:sp>
      <p:sp>
        <p:nvSpPr>
          <p:cNvPr id="3" name="Nadpis 2"/>
          <p:cNvSpPr>
            <a:spLocks noGrp="1"/>
          </p:cNvSpPr>
          <p:nvPr>
            <p:ph type="title"/>
          </p:nvPr>
        </p:nvSpPr>
        <p:spPr>
          <a:xfrm>
            <a:off x="611560" y="980728"/>
            <a:ext cx="8229600" cy="1143000"/>
          </a:xfrm>
        </p:spPr>
        <p:txBody>
          <a:bodyPr>
            <a:normAutofit fontScale="90000"/>
          </a:bodyPr>
          <a:lstStyle/>
          <a:p>
            <a:pPr algn="ctr"/>
            <a:r>
              <a:rPr lang="cs-CZ" dirty="0" err="1" smtClean="0">
                <a:ea typeface="Batang"/>
                <a:cs typeface="Times New Roman"/>
              </a:rPr>
              <a:t>Scheme</a:t>
            </a:r>
            <a:r>
              <a:rPr lang="cs-CZ" dirty="0" smtClean="0">
                <a:ea typeface="Batang"/>
                <a:cs typeface="Times New Roman"/>
              </a:rPr>
              <a:t> </a:t>
            </a:r>
            <a:r>
              <a:rPr lang="cs-CZ" dirty="0" err="1" smtClean="0">
                <a:ea typeface="Batang"/>
                <a:cs typeface="Times New Roman"/>
              </a:rPr>
              <a:t>of</a:t>
            </a:r>
            <a:r>
              <a:rPr lang="cs-CZ" dirty="0" smtClean="0">
                <a:ea typeface="Batang"/>
                <a:cs typeface="Times New Roman"/>
              </a:rPr>
              <a:t> </a:t>
            </a:r>
            <a:r>
              <a:rPr lang="cs-CZ" dirty="0" err="1" smtClean="0">
                <a:ea typeface="Batang"/>
                <a:cs typeface="Times New Roman"/>
              </a:rPr>
              <a:t>operation</a:t>
            </a:r>
            <a:r>
              <a:rPr lang="cs-CZ" dirty="0" smtClean="0">
                <a:ea typeface="Batang"/>
                <a:cs typeface="Times New Roman"/>
              </a:rPr>
              <a:t> </a:t>
            </a:r>
            <a:r>
              <a:rPr lang="cs-CZ" dirty="0" err="1" smtClean="0">
                <a:ea typeface="Batang"/>
                <a:cs typeface="Times New Roman"/>
              </a:rPr>
              <a:t>of</a:t>
            </a:r>
            <a:r>
              <a:rPr lang="cs-CZ" dirty="0" smtClean="0">
                <a:ea typeface="Batang"/>
                <a:cs typeface="Times New Roman"/>
              </a:rPr>
              <a:t> </a:t>
            </a:r>
            <a:r>
              <a:rPr lang="cs-CZ" dirty="0" err="1" smtClean="0">
                <a:ea typeface="Batang"/>
                <a:cs typeface="Times New Roman"/>
              </a:rPr>
              <a:t>solar</a:t>
            </a:r>
            <a:r>
              <a:rPr lang="cs-CZ" dirty="0" smtClean="0">
                <a:ea typeface="Batang"/>
                <a:cs typeface="Times New Roman"/>
              </a:rPr>
              <a:t> </a:t>
            </a:r>
            <a:r>
              <a:rPr lang="cs-CZ" dirty="0" err="1" smtClean="0">
                <a:ea typeface="Batang"/>
                <a:cs typeface="Times New Roman"/>
              </a:rPr>
              <a:t>power</a:t>
            </a:r>
            <a:r>
              <a:rPr lang="cs-CZ" dirty="0" smtClean="0">
                <a:ea typeface="Batang"/>
                <a:cs typeface="Times New Roman"/>
              </a:rPr>
              <a:t> station in </a:t>
            </a:r>
            <a:r>
              <a:rPr lang="cs-CZ" dirty="0" err="1" smtClean="0">
                <a:ea typeface="Batang"/>
                <a:cs typeface="Times New Roman"/>
              </a:rPr>
              <a:t>the</a:t>
            </a:r>
            <a:r>
              <a:rPr lang="cs-CZ" dirty="0" smtClean="0">
                <a:ea typeface="Batang"/>
                <a:cs typeface="Times New Roman"/>
              </a:rPr>
              <a:t> mode </a:t>
            </a:r>
            <a:r>
              <a:rPr lang="cs-CZ" dirty="0" err="1" smtClean="0">
                <a:ea typeface="Batang"/>
                <a:cs typeface="Times New Roman"/>
              </a:rPr>
              <a:t>of</a:t>
            </a:r>
            <a:r>
              <a:rPr lang="cs-CZ" dirty="0" smtClean="0">
                <a:ea typeface="Batang"/>
                <a:cs typeface="Times New Roman"/>
              </a:rPr>
              <a:t> </a:t>
            </a:r>
            <a:r>
              <a:rPr lang="cs-CZ" dirty="0" err="1" smtClean="0">
                <a:ea typeface="Batang"/>
                <a:cs typeface="Times New Roman"/>
              </a:rPr>
              <a:t>Feed</a:t>
            </a:r>
            <a:r>
              <a:rPr lang="cs-CZ" dirty="0" smtClean="0">
                <a:ea typeface="Batang"/>
                <a:cs typeface="Times New Roman"/>
              </a:rPr>
              <a:t>-in </a:t>
            </a:r>
            <a:r>
              <a:rPr lang="cs-CZ" dirty="0" err="1" smtClean="0">
                <a:ea typeface="Batang"/>
                <a:cs typeface="Times New Roman"/>
              </a:rPr>
              <a:t>premium</a:t>
            </a:r>
            <a:r>
              <a:rPr lang="cs-CZ" dirty="0" smtClean="0">
                <a:latin typeface="Arial"/>
                <a:ea typeface="Batang"/>
                <a:cs typeface="Times New Roman"/>
              </a:rPr>
              <a:t/>
            </a:r>
            <a:br>
              <a:rPr lang="cs-CZ" dirty="0" smtClean="0">
                <a:latin typeface="Arial"/>
                <a:ea typeface="Batang"/>
                <a:cs typeface="Times New Roman"/>
              </a:rPr>
            </a:br>
            <a:endParaRPr lang="cs-CZ" dirty="0"/>
          </a:p>
        </p:txBody>
      </p:sp>
      <p:pic>
        <p:nvPicPr>
          <p:cNvPr id="4" name="Obrázek 3" descr="http://fotovoltaika.ekowatt.cz/img/schema1.gif"/>
          <p:cNvPicPr/>
          <p:nvPr/>
        </p:nvPicPr>
        <p:blipFill>
          <a:blip r:embed="rId2" cstate="print"/>
          <a:srcRect/>
          <a:stretch>
            <a:fillRect/>
          </a:stretch>
        </p:blipFill>
        <p:spPr bwMode="auto">
          <a:xfrm>
            <a:off x="1691680" y="2492896"/>
            <a:ext cx="5937451" cy="2304256"/>
          </a:xfrm>
          <a:prstGeom prst="rect">
            <a:avLst/>
          </a:prstGeom>
          <a:noFill/>
          <a:ln w="9525">
            <a:noFill/>
            <a:miter lim="800000"/>
            <a:headEnd/>
            <a:tailEnd/>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628800"/>
            <a:ext cx="8229600" cy="4608512"/>
          </a:xfrm>
        </p:spPr>
        <p:txBody>
          <a:bodyPr>
            <a:normAutofit fontScale="92500" lnSpcReduction="10000"/>
          </a:bodyPr>
          <a:lstStyle/>
          <a:p>
            <a:r>
              <a:rPr lang="cs-CZ" dirty="0" smtClean="0"/>
              <a:t>Green </a:t>
            </a:r>
            <a:r>
              <a:rPr lang="cs-CZ" dirty="0" err="1" smtClean="0"/>
              <a:t>Electricity</a:t>
            </a:r>
            <a:r>
              <a:rPr lang="cs-CZ" dirty="0" smtClean="0"/>
              <a:t> </a:t>
            </a:r>
            <a:r>
              <a:rPr lang="cs-CZ" dirty="0" err="1" smtClean="0"/>
              <a:t>Act</a:t>
            </a:r>
            <a:r>
              <a:rPr lang="cs-CZ" dirty="0" smtClean="0"/>
              <a:t> (</a:t>
            </a:r>
            <a:r>
              <a:rPr lang="cs-CZ" dirty="0" err="1" smtClean="0"/>
              <a:t>Ökostromgesetz</a:t>
            </a:r>
            <a:r>
              <a:rPr lang="cs-CZ" dirty="0" smtClean="0"/>
              <a:t>)</a:t>
            </a:r>
          </a:p>
          <a:p>
            <a:endParaRPr lang="cs-CZ" dirty="0" smtClean="0"/>
          </a:p>
          <a:p>
            <a:r>
              <a:rPr lang="cs-CZ" dirty="0" err="1" smtClean="0"/>
              <a:t>Feed</a:t>
            </a:r>
            <a:r>
              <a:rPr lang="cs-CZ" dirty="0" smtClean="0"/>
              <a:t>-in </a:t>
            </a:r>
            <a:r>
              <a:rPr lang="cs-CZ" dirty="0" err="1" smtClean="0"/>
              <a:t>tariff</a:t>
            </a:r>
            <a:r>
              <a:rPr lang="cs-CZ" dirty="0" smtClean="0"/>
              <a:t> </a:t>
            </a:r>
            <a:r>
              <a:rPr lang="cs-CZ" dirty="0" err="1" smtClean="0"/>
              <a:t>system</a:t>
            </a:r>
            <a:endParaRPr lang="cs-CZ" dirty="0" smtClean="0"/>
          </a:p>
          <a:p>
            <a:pPr lvl="1"/>
            <a:r>
              <a:rPr lang="cs-CZ" dirty="0" err="1" smtClean="0"/>
              <a:t>Only</a:t>
            </a:r>
            <a:r>
              <a:rPr lang="cs-CZ" dirty="0" smtClean="0"/>
              <a:t> </a:t>
            </a:r>
            <a:r>
              <a:rPr lang="cs-CZ" dirty="0" err="1" smtClean="0"/>
              <a:t>capacity</a:t>
            </a:r>
            <a:r>
              <a:rPr lang="cs-CZ" dirty="0" smtClean="0"/>
              <a:t> &gt; 5kWp</a:t>
            </a:r>
          </a:p>
          <a:p>
            <a:pPr lvl="1"/>
            <a:r>
              <a:rPr lang="cs-CZ" dirty="0" err="1" smtClean="0"/>
              <a:t>Fixed</a:t>
            </a:r>
            <a:r>
              <a:rPr lang="cs-CZ" dirty="0" smtClean="0"/>
              <a:t> </a:t>
            </a:r>
            <a:r>
              <a:rPr lang="cs-CZ" dirty="0" err="1" smtClean="0"/>
              <a:t>price</a:t>
            </a:r>
            <a:r>
              <a:rPr lang="cs-CZ" dirty="0" smtClean="0"/>
              <a:t> </a:t>
            </a:r>
            <a:r>
              <a:rPr lang="cs-CZ" dirty="0" err="1" smtClean="0"/>
              <a:t>for</a:t>
            </a:r>
            <a:r>
              <a:rPr lang="cs-CZ" dirty="0" smtClean="0"/>
              <a:t> 13 </a:t>
            </a:r>
            <a:r>
              <a:rPr lang="cs-CZ" dirty="0" err="1" smtClean="0"/>
              <a:t>years</a:t>
            </a:r>
            <a:endParaRPr lang="cs-CZ" dirty="0" smtClean="0"/>
          </a:p>
          <a:p>
            <a:pPr lvl="1"/>
            <a:endParaRPr lang="cs-CZ" dirty="0" smtClean="0"/>
          </a:p>
          <a:p>
            <a:r>
              <a:rPr lang="cs-CZ" dirty="0" err="1" smtClean="0"/>
              <a:t>Local</a:t>
            </a:r>
            <a:r>
              <a:rPr lang="cs-CZ" dirty="0" smtClean="0"/>
              <a:t> </a:t>
            </a:r>
            <a:r>
              <a:rPr lang="cs-CZ" dirty="0" err="1" smtClean="0"/>
              <a:t>providers</a:t>
            </a:r>
            <a:endParaRPr lang="cs-CZ" dirty="0" smtClean="0"/>
          </a:p>
          <a:p>
            <a:pPr lvl="1"/>
            <a:r>
              <a:rPr lang="cs-CZ" dirty="0" err="1" smtClean="0"/>
              <a:t>Capacity</a:t>
            </a:r>
            <a:r>
              <a:rPr lang="cs-CZ" dirty="0" smtClean="0"/>
              <a:t> &gt;5kWp</a:t>
            </a:r>
          </a:p>
          <a:p>
            <a:pPr lvl="1"/>
            <a:r>
              <a:rPr lang="cs-CZ" dirty="0" err="1" smtClean="0"/>
              <a:t>OeMAG</a:t>
            </a:r>
            <a:r>
              <a:rPr lang="cs-CZ" dirty="0" smtClean="0"/>
              <a:t>, AAE, </a:t>
            </a:r>
            <a:r>
              <a:rPr lang="cs-CZ" dirty="0" err="1" smtClean="0"/>
              <a:t>Stadtwerke</a:t>
            </a:r>
            <a:r>
              <a:rPr lang="cs-CZ" dirty="0" smtClean="0"/>
              <a:t> </a:t>
            </a:r>
            <a:r>
              <a:rPr lang="cs-CZ" dirty="0" err="1" smtClean="0"/>
              <a:t>Hartberg</a:t>
            </a:r>
            <a:r>
              <a:rPr lang="cs-CZ" dirty="0" smtClean="0"/>
              <a:t> </a:t>
            </a:r>
          </a:p>
          <a:p>
            <a:pPr lvl="1"/>
            <a:endParaRPr lang="cs-CZ" dirty="0" smtClean="0"/>
          </a:p>
          <a:p>
            <a:pPr lvl="1"/>
            <a:endParaRPr lang="cs-CZ" dirty="0" smtClean="0"/>
          </a:p>
          <a:p>
            <a:r>
              <a:rPr lang="cs-CZ" dirty="0" err="1" smtClean="0"/>
              <a:t>Investment</a:t>
            </a:r>
            <a:r>
              <a:rPr lang="cs-CZ" dirty="0" smtClean="0"/>
              <a:t> </a:t>
            </a:r>
            <a:r>
              <a:rPr lang="cs-CZ" dirty="0" err="1" smtClean="0"/>
              <a:t>subsidy</a:t>
            </a:r>
            <a:endParaRPr lang="cs-CZ" dirty="0" smtClean="0"/>
          </a:p>
          <a:p>
            <a:pPr>
              <a:buNone/>
            </a:pPr>
            <a:endParaRPr lang="cs-CZ" dirty="0" smtClean="0"/>
          </a:p>
          <a:p>
            <a:endParaRPr lang="cs-CZ" dirty="0" smtClean="0"/>
          </a:p>
          <a:p>
            <a:endParaRPr lang="cs-CZ" dirty="0" smtClean="0"/>
          </a:p>
        </p:txBody>
      </p:sp>
      <p:sp>
        <p:nvSpPr>
          <p:cNvPr id="3" name="Nadpis 2"/>
          <p:cNvSpPr>
            <a:spLocks noGrp="1"/>
          </p:cNvSpPr>
          <p:nvPr>
            <p:ph type="title"/>
          </p:nvPr>
        </p:nvSpPr>
        <p:spPr/>
        <p:txBody>
          <a:bodyPr>
            <a:normAutofit fontScale="90000"/>
          </a:bodyPr>
          <a:lstStyle/>
          <a:p>
            <a:pPr algn="ctr"/>
            <a:r>
              <a:rPr lang="cs-CZ" dirty="0" err="1" smtClean="0"/>
              <a:t>The</a:t>
            </a:r>
            <a:r>
              <a:rPr lang="cs-CZ" dirty="0" smtClean="0"/>
              <a:t> Support </a:t>
            </a:r>
            <a:r>
              <a:rPr lang="cs-CZ" dirty="0" err="1" smtClean="0"/>
              <a:t>Policy</a:t>
            </a:r>
            <a:r>
              <a:rPr lang="cs-CZ" dirty="0" smtClean="0"/>
              <a:t> </a:t>
            </a:r>
            <a:r>
              <a:rPr lang="cs-CZ" dirty="0" err="1" smtClean="0"/>
              <a:t>for</a:t>
            </a:r>
            <a:r>
              <a:rPr lang="cs-CZ" dirty="0" smtClean="0"/>
              <a:t> </a:t>
            </a:r>
            <a:r>
              <a:rPr lang="cs-CZ" dirty="0" err="1" smtClean="0"/>
              <a:t>residentials</a:t>
            </a:r>
            <a:r>
              <a:rPr lang="cs-CZ" dirty="0" smtClean="0"/>
              <a:t> in </a:t>
            </a:r>
            <a:r>
              <a:rPr lang="cs-CZ" dirty="0" err="1" smtClean="0"/>
              <a:t>Austria</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556792"/>
            <a:ext cx="8229600" cy="5102027"/>
          </a:xfrm>
        </p:spPr>
        <p:txBody>
          <a:bodyPr/>
          <a:lstStyle/>
          <a:p>
            <a:r>
              <a:rPr lang="cs-CZ" dirty="0" err="1" smtClean="0"/>
              <a:t>Financed</a:t>
            </a:r>
            <a:r>
              <a:rPr lang="cs-CZ" dirty="0" smtClean="0"/>
              <a:t> by </a:t>
            </a:r>
            <a:r>
              <a:rPr lang="en-US" dirty="0" smtClean="0"/>
              <a:t>Climate Energy Fund</a:t>
            </a:r>
            <a:endParaRPr lang="cs-CZ" dirty="0" smtClean="0"/>
          </a:p>
          <a:p>
            <a:endParaRPr lang="cs-CZ" dirty="0" smtClean="0"/>
          </a:p>
          <a:p>
            <a:r>
              <a:rPr lang="cs-CZ" dirty="0" smtClean="0"/>
              <a:t>budget </a:t>
            </a:r>
            <a:r>
              <a:rPr lang="cs-CZ" dirty="0" err="1" smtClean="0"/>
              <a:t>of</a:t>
            </a:r>
            <a:r>
              <a:rPr lang="cs-CZ" dirty="0" smtClean="0"/>
              <a:t> €36 </a:t>
            </a:r>
            <a:r>
              <a:rPr lang="cs-CZ" dirty="0" err="1" smtClean="0"/>
              <a:t>million</a:t>
            </a:r>
            <a:endParaRPr lang="cs-CZ" dirty="0" smtClean="0"/>
          </a:p>
          <a:p>
            <a:endParaRPr lang="cs-CZ" dirty="0" smtClean="0"/>
          </a:p>
          <a:p>
            <a:r>
              <a:rPr lang="en-US" dirty="0" smtClean="0"/>
              <a:t>more than 24,000 power plants</a:t>
            </a:r>
            <a:endParaRPr lang="cs-CZ" dirty="0" smtClean="0"/>
          </a:p>
          <a:p>
            <a:endParaRPr lang="cs-CZ" dirty="0" smtClean="0"/>
          </a:p>
          <a:p>
            <a:r>
              <a:rPr lang="cs-CZ" dirty="0" err="1" smtClean="0"/>
              <a:t>capacity</a:t>
            </a:r>
            <a:r>
              <a:rPr lang="cs-CZ" dirty="0" smtClean="0"/>
              <a:t> </a:t>
            </a:r>
            <a:r>
              <a:rPr lang="cs-CZ" dirty="0" err="1" smtClean="0"/>
              <a:t>of</a:t>
            </a:r>
            <a:r>
              <a:rPr lang="cs-CZ" dirty="0" smtClean="0"/>
              <a:t> 115 MW</a:t>
            </a:r>
          </a:p>
          <a:p>
            <a:endParaRPr lang="cs-CZ" dirty="0" smtClean="0"/>
          </a:p>
          <a:p>
            <a:r>
              <a:rPr lang="cs-CZ" dirty="0" smtClean="0"/>
              <a:t>€300/</a:t>
            </a:r>
            <a:r>
              <a:rPr lang="cs-CZ" dirty="0" err="1" smtClean="0"/>
              <a:t>kWp</a:t>
            </a:r>
            <a:r>
              <a:rPr lang="cs-CZ" dirty="0" smtClean="0"/>
              <a:t>  </a:t>
            </a:r>
            <a:r>
              <a:rPr lang="cs-CZ" dirty="0" err="1" smtClean="0"/>
              <a:t>for</a:t>
            </a:r>
            <a:r>
              <a:rPr lang="cs-CZ" dirty="0" smtClean="0"/>
              <a:t> </a:t>
            </a:r>
            <a:r>
              <a:rPr lang="cs-CZ" dirty="0" err="1" smtClean="0"/>
              <a:t>rooftop</a:t>
            </a:r>
            <a:r>
              <a:rPr lang="cs-CZ" dirty="0" smtClean="0"/>
              <a:t>/</a:t>
            </a:r>
            <a:r>
              <a:rPr lang="cs-CZ" dirty="0" err="1" smtClean="0"/>
              <a:t>groundmounted</a:t>
            </a:r>
            <a:endParaRPr lang="cs-CZ" dirty="0"/>
          </a:p>
        </p:txBody>
      </p:sp>
      <p:sp>
        <p:nvSpPr>
          <p:cNvPr id="3" name="Nadpis 2"/>
          <p:cNvSpPr>
            <a:spLocks noGrp="1"/>
          </p:cNvSpPr>
          <p:nvPr>
            <p:ph type="title"/>
          </p:nvPr>
        </p:nvSpPr>
        <p:spPr/>
        <p:txBody>
          <a:bodyPr>
            <a:normAutofit/>
          </a:bodyPr>
          <a:lstStyle/>
          <a:p>
            <a:r>
              <a:rPr lang="cs-CZ" dirty="0" smtClean="0"/>
              <a:t>New </a:t>
            </a:r>
            <a:r>
              <a:rPr lang="cs-CZ" dirty="0" err="1" smtClean="0"/>
              <a:t>subsidy</a:t>
            </a:r>
            <a:r>
              <a:rPr lang="cs-CZ" dirty="0" smtClean="0"/>
              <a:t> </a:t>
            </a:r>
            <a:r>
              <a:rPr lang="cs-CZ" dirty="0" err="1" smtClean="0"/>
              <a:t>system</a:t>
            </a:r>
            <a:r>
              <a:rPr lang="cs-CZ" dirty="0" smtClean="0"/>
              <a:t> in </a:t>
            </a:r>
            <a:r>
              <a:rPr lang="cs-CZ" dirty="0" err="1" smtClean="0"/>
              <a:t>Austria</a:t>
            </a:r>
            <a:endParaRPr lang="cs-CZ" dirty="0"/>
          </a:p>
        </p:txBody>
      </p:sp>
      <p:sp>
        <p:nvSpPr>
          <p:cNvPr id="4" name="Zástupný symbol pro číslo snímku 3"/>
          <p:cNvSpPr>
            <a:spLocks noGrp="1"/>
          </p:cNvSpPr>
          <p:nvPr>
            <p:ph type="sldNum" sz="quarter" idx="12"/>
          </p:nvPr>
        </p:nvSpPr>
        <p:spPr/>
        <p:txBody>
          <a:bodyPr/>
          <a:lstStyle/>
          <a:p>
            <a:fld id="{88C24DBB-CF29-4635-B86A-993E93C3CBE1}"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a:p>
        </p:txBody>
      </p:sp>
      <p:sp>
        <p:nvSpPr>
          <p:cNvPr id="3" name="Nadpis 2"/>
          <p:cNvSpPr>
            <a:spLocks noGrp="1"/>
          </p:cNvSpPr>
          <p:nvPr>
            <p:ph type="title"/>
          </p:nvPr>
        </p:nvSpPr>
        <p:spPr/>
        <p:txBody>
          <a:bodyPr>
            <a:normAutofit fontScale="90000"/>
          </a:bodyPr>
          <a:lstStyle/>
          <a:p>
            <a:r>
              <a:rPr lang="cs-CZ" dirty="0" err="1" smtClean="0"/>
              <a:t>Annual</a:t>
            </a:r>
            <a:r>
              <a:rPr lang="cs-CZ" dirty="0" smtClean="0"/>
              <a:t> </a:t>
            </a:r>
            <a:r>
              <a:rPr lang="cs-CZ" dirty="0" err="1" smtClean="0"/>
              <a:t>cost</a:t>
            </a:r>
            <a:r>
              <a:rPr lang="cs-CZ" dirty="0" smtClean="0"/>
              <a:t> on </a:t>
            </a:r>
            <a:r>
              <a:rPr lang="cs-CZ" dirty="0" err="1" smtClean="0"/>
              <a:t>complete</a:t>
            </a:r>
            <a:r>
              <a:rPr lang="cs-CZ" dirty="0" smtClean="0"/>
              <a:t> </a:t>
            </a:r>
            <a:r>
              <a:rPr lang="cs-CZ" dirty="0" err="1" smtClean="0"/>
              <a:t>installation</a:t>
            </a:r>
            <a:r>
              <a:rPr lang="cs-CZ" dirty="0" smtClean="0"/>
              <a:t> </a:t>
            </a:r>
            <a:r>
              <a:rPr lang="cs-CZ" dirty="0" err="1" smtClean="0"/>
              <a:t>of</a:t>
            </a:r>
            <a:r>
              <a:rPr lang="cs-CZ" dirty="0" smtClean="0"/>
              <a:t> PV </a:t>
            </a:r>
            <a:r>
              <a:rPr lang="cs-CZ" dirty="0" err="1" smtClean="0"/>
              <a:t>for</a:t>
            </a:r>
            <a:r>
              <a:rPr lang="cs-CZ" dirty="0" smtClean="0"/>
              <a:t> </a:t>
            </a:r>
            <a:r>
              <a:rPr lang="cs-CZ" dirty="0" err="1" smtClean="0"/>
              <a:t>households</a:t>
            </a:r>
            <a:endParaRPr lang="cs-CZ" dirty="0"/>
          </a:p>
        </p:txBody>
      </p:sp>
      <p:pic>
        <p:nvPicPr>
          <p:cNvPr id="4" name="Obrázek 3" descr="E:\Škola\Energy and Society\Graf nakladu na PV.jpg"/>
          <p:cNvPicPr/>
          <p:nvPr/>
        </p:nvPicPr>
        <p:blipFill>
          <a:blip r:embed="rId3" cstate="print"/>
          <a:srcRect/>
          <a:stretch>
            <a:fillRect/>
          </a:stretch>
        </p:blipFill>
        <p:spPr bwMode="auto">
          <a:xfrm>
            <a:off x="467544" y="1556792"/>
            <a:ext cx="7992888" cy="4896544"/>
          </a:xfrm>
          <a:prstGeom prst="rect">
            <a:avLst/>
          </a:prstGeom>
          <a:noFill/>
          <a:ln w="9525">
            <a:noFill/>
            <a:miter lim="800000"/>
            <a:headEnd/>
            <a:tailEnd/>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628800"/>
            <a:ext cx="8229600" cy="4680520"/>
          </a:xfrm>
        </p:spPr>
        <p:txBody>
          <a:bodyPr>
            <a:normAutofit/>
          </a:bodyPr>
          <a:lstStyle/>
          <a:p>
            <a:endParaRPr lang="cs-CZ" dirty="0" smtClean="0"/>
          </a:p>
          <a:p>
            <a:pPr>
              <a:buNone/>
            </a:pPr>
            <a:r>
              <a:rPr lang="cs-CZ" b="1" dirty="0" smtClean="0"/>
              <a:t>Model house</a:t>
            </a:r>
          </a:p>
          <a:p>
            <a:pPr>
              <a:buNone/>
            </a:pPr>
            <a:endParaRPr lang="cs-CZ" dirty="0" smtClean="0"/>
          </a:p>
          <a:p>
            <a:r>
              <a:rPr lang="cs-CZ" b="1" dirty="0" smtClean="0"/>
              <a:t>Panel </a:t>
            </a:r>
            <a:r>
              <a:rPr lang="cs-CZ" b="1" dirty="0" err="1" smtClean="0"/>
              <a:t>surface</a:t>
            </a:r>
            <a:r>
              <a:rPr lang="cs-CZ" b="1" dirty="0" smtClean="0"/>
              <a:t> (m2)………………………</a:t>
            </a:r>
            <a:r>
              <a:rPr lang="cs-CZ" dirty="0" smtClean="0"/>
              <a:t>16.7</a:t>
            </a:r>
          </a:p>
          <a:p>
            <a:r>
              <a:rPr lang="cs-CZ" b="1" dirty="0" err="1" smtClean="0"/>
              <a:t>Installed</a:t>
            </a:r>
            <a:r>
              <a:rPr lang="cs-CZ" b="1" dirty="0" smtClean="0"/>
              <a:t> </a:t>
            </a:r>
            <a:r>
              <a:rPr lang="cs-CZ" b="1" dirty="0" err="1" smtClean="0"/>
              <a:t>power</a:t>
            </a:r>
            <a:r>
              <a:rPr lang="cs-CZ" b="1" dirty="0" smtClean="0"/>
              <a:t> (</a:t>
            </a:r>
            <a:r>
              <a:rPr lang="cs-CZ" b="1" dirty="0" err="1" smtClean="0"/>
              <a:t>kWp</a:t>
            </a:r>
            <a:r>
              <a:rPr lang="cs-CZ" b="1" dirty="0" smtClean="0"/>
              <a:t>)…………………	</a:t>
            </a:r>
            <a:r>
              <a:rPr lang="cs-CZ" dirty="0" smtClean="0"/>
              <a:t>2.2</a:t>
            </a:r>
          </a:p>
          <a:p>
            <a:r>
              <a:rPr lang="cs-CZ" b="1" dirty="0" err="1" smtClean="0"/>
              <a:t>Annual</a:t>
            </a:r>
            <a:r>
              <a:rPr lang="cs-CZ" b="1" dirty="0" smtClean="0"/>
              <a:t> </a:t>
            </a:r>
            <a:r>
              <a:rPr lang="cs-CZ" b="1" dirty="0" err="1" smtClean="0"/>
              <a:t>solar</a:t>
            </a:r>
            <a:r>
              <a:rPr lang="cs-CZ" b="1" dirty="0" smtClean="0"/>
              <a:t> </a:t>
            </a:r>
            <a:r>
              <a:rPr lang="cs-CZ" b="1" dirty="0" err="1" smtClean="0"/>
              <a:t>production</a:t>
            </a:r>
            <a:r>
              <a:rPr lang="cs-CZ" b="1" dirty="0" smtClean="0"/>
              <a:t> (kWh)</a:t>
            </a:r>
            <a:r>
              <a:rPr lang="cs-CZ" dirty="0" smtClean="0"/>
              <a:t>	………2107</a:t>
            </a:r>
          </a:p>
          <a:p>
            <a:r>
              <a:rPr lang="cs-CZ" b="1" dirty="0" err="1" smtClean="0"/>
              <a:t>Annual</a:t>
            </a:r>
            <a:r>
              <a:rPr lang="cs-CZ" b="1" dirty="0" smtClean="0"/>
              <a:t> </a:t>
            </a:r>
            <a:r>
              <a:rPr lang="cs-CZ" b="1" dirty="0" err="1" smtClean="0"/>
              <a:t>consumption</a:t>
            </a:r>
            <a:r>
              <a:rPr lang="cs-CZ" b="1" dirty="0" smtClean="0"/>
              <a:t> (kWh)……………</a:t>
            </a:r>
            <a:r>
              <a:rPr lang="cs-CZ" dirty="0" smtClean="0"/>
              <a:t>2890</a:t>
            </a:r>
          </a:p>
          <a:p>
            <a:r>
              <a:rPr lang="cs-CZ" b="1" dirty="0" err="1" smtClean="0"/>
              <a:t>Production</a:t>
            </a:r>
            <a:r>
              <a:rPr lang="cs-CZ" b="1" dirty="0" smtClean="0"/>
              <a:t>–</a:t>
            </a:r>
            <a:r>
              <a:rPr lang="cs-CZ" b="1" dirty="0" err="1" smtClean="0"/>
              <a:t>consumption</a:t>
            </a:r>
            <a:r>
              <a:rPr lang="cs-CZ" b="1" dirty="0" smtClean="0"/>
              <a:t> ratio (À</a:t>
            </a:r>
            <a:r>
              <a:rPr lang="cs-CZ" dirty="0" smtClean="0"/>
              <a:t>)……0.7</a:t>
            </a:r>
          </a:p>
          <a:p>
            <a:endParaRPr lang="cs-CZ" dirty="0"/>
          </a:p>
        </p:txBody>
      </p:sp>
      <p:sp>
        <p:nvSpPr>
          <p:cNvPr id="3" name="Nadpis 2"/>
          <p:cNvSpPr>
            <a:spLocks noGrp="1"/>
          </p:cNvSpPr>
          <p:nvPr>
            <p:ph type="title"/>
          </p:nvPr>
        </p:nvSpPr>
        <p:spPr>
          <a:xfrm>
            <a:off x="539552" y="476672"/>
            <a:ext cx="8229600" cy="1143000"/>
          </a:xfrm>
        </p:spPr>
        <p:txBody>
          <a:bodyPr>
            <a:normAutofit fontScale="90000"/>
          </a:bodyPr>
          <a:lstStyle/>
          <a:p>
            <a:r>
              <a:rPr lang="cs-CZ" dirty="0" err="1" smtClean="0"/>
              <a:t>Comparison</a:t>
            </a:r>
            <a:r>
              <a:rPr lang="cs-CZ" dirty="0" smtClean="0"/>
              <a:t> </a:t>
            </a:r>
            <a:r>
              <a:rPr lang="cs-CZ" dirty="0" err="1" smtClean="0"/>
              <a:t>of</a:t>
            </a:r>
            <a:r>
              <a:rPr lang="cs-CZ" dirty="0" smtClean="0"/>
              <a:t> support </a:t>
            </a:r>
            <a:r>
              <a:rPr lang="cs-CZ" dirty="0" err="1" smtClean="0"/>
              <a:t>systems</a:t>
            </a:r>
            <a:r>
              <a:rPr lang="cs-CZ" dirty="0" smtClean="0"/>
              <a:t> in </a:t>
            </a:r>
            <a:r>
              <a:rPr lang="cs-CZ" dirty="0" err="1" smtClean="0"/>
              <a:t>Austria</a:t>
            </a:r>
            <a:r>
              <a:rPr lang="cs-CZ" dirty="0" smtClean="0"/>
              <a:t> </a:t>
            </a:r>
            <a:r>
              <a:rPr lang="cs-CZ" dirty="0" err="1" smtClean="0"/>
              <a:t>and</a:t>
            </a:r>
            <a:r>
              <a:rPr lang="cs-CZ" dirty="0" smtClean="0"/>
              <a:t> </a:t>
            </a:r>
            <a:r>
              <a:rPr lang="cs-CZ" dirty="0" err="1" smtClean="0"/>
              <a:t>Czech</a:t>
            </a:r>
            <a:r>
              <a:rPr lang="cs-CZ" dirty="0" smtClean="0"/>
              <a:t> </a:t>
            </a:r>
            <a:r>
              <a:rPr lang="cs-CZ" dirty="0" err="1" smtClean="0"/>
              <a:t>Republic</a:t>
            </a:r>
            <a:r>
              <a:rPr lang="cs-CZ" dirty="0" smtClean="0"/>
              <a:t> - </a:t>
            </a:r>
            <a:r>
              <a:rPr lang="cs-CZ" dirty="0" err="1" smtClean="0"/>
              <a:t>aplication</a:t>
            </a:r>
            <a:r>
              <a:rPr lang="cs-CZ" dirty="0" smtClean="0"/>
              <a:t> </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1741976"/>
            <a:ext cx="8363272" cy="5116024"/>
          </a:xfrm>
        </p:spPr>
        <p:txBody>
          <a:bodyPr>
            <a:normAutofit/>
          </a:bodyPr>
          <a:lstStyle/>
          <a:p>
            <a:pPr>
              <a:buNone/>
            </a:pPr>
            <a:r>
              <a:rPr lang="cs-CZ" dirty="0" smtClean="0"/>
              <a:t> </a:t>
            </a:r>
          </a:p>
          <a:p>
            <a:pPr>
              <a:buNone/>
            </a:pPr>
            <a:r>
              <a:rPr lang="cs-CZ" dirty="0" smtClean="0"/>
              <a:t>	</a:t>
            </a:r>
            <a:r>
              <a:rPr lang="cs-CZ" dirty="0" err="1" smtClean="0"/>
              <a:t>For</a:t>
            </a:r>
            <a:r>
              <a:rPr lang="cs-CZ" dirty="0" smtClean="0"/>
              <a:t> </a:t>
            </a:r>
            <a:r>
              <a:rPr lang="cs-CZ" dirty="0" err="1" smtClean="0"/>
              <a:t>knowing</a:t>
            </a:r>
            <a:r>
              <a:rPr lang="cs-CZ" dirty="0" smtClean="0"/>
              <a:t> </a:t>
            </a:r>
            <a:r>
              <a:rPr lang="cs-CZ" dirty="0" err="1" smtClean="0"/>
              <a:t>the</a:t>
            </a:r>
            <a:r>
              <a:rPr lang="cs-CZ" dirty="0" smtClean="0"/>
              <a:t> </a:t>
            </a:r>
            <a:r>
              <a:rPr lang="cs-CZ" dirty="0" err="1" smtClean="0"/>
              <a:t>Return</a:t>
            </a:r>
            <a:r>
              <a:rPr lang="cs-CZ" dirty="0" smtClean="0"/>
              <a:t> </a:t>
            </a:r>
            <a:r>
              <a:rPr lang="cs-CZ" dirty="0" err="1" smtClean="0"/>
              <a:t>of</a:t>
            </a:r>
            <a:r>
              <a:rPr lang="cs-CZ" dirty="0" smtClean="0"/>
              <a:t> </a:t>
            </a:r>
            <a:r>
              <a:rPr lang="cs-CZ" dirty="0" err="1" smtClean="0"/>
              <a:t>investment</a:t>
            </a:r>
            <a:r>
              <a:rPr lang="cs-CZ" dirty="0" smtClean="0"/>
              <a:t> are </a:t>
            </a:r>
            <a:r>
              <a:rPr lang="cs-CZ" dirty="0" err="1" smtClean="0"/>
              <a:t>following</a:t>
            </a:r>
            <a:r>
              <a:rPr lang="cs-CZ" dirty="0" smtClean="0"/>
              <a:t> </a:t>
            </a:r>
            <a:r>
              <a:rPr lang="cs-CZ" dirty="0" err="1" smtClean="0"/>
              <a:t>information</a:t>
            </a:r>
            <a:r>
              <a:rPr lang="cs-CZ" dirty="0" smtClean="0"/>
              <a:t> </a:t>
            </a:r>
            <a:r>
              <a:rPr lang="cs-CZ" dirty="0" err="1" smtClean="0"/>
              <a:t>needed</a:t>
            </a:r>
            <a:r>
              <a:rPr lang="cs-CZ" dirty="0" smtClean="0"/>
              <a:t>:</a:t>
            </a:r>
          </a:p>
          <a:p>
            <a:endParaRPr lang="cs-CZ" dirty="0" smtClean="0"/>
          </a:p>
          <a:p>
            <a:pPr lvl="0"/>
            <a:r>
              <a:rPr lang="cs-CZ" sz="2200" dirty="0" err="1" smtClean="0"/>
              <a:t>Annual</a:t>
            </a:r>
            <a:r>
              <a:rPr lang="cs-CZ" sz="2200" dirty="0" smtClean="0"/>
              <a:t> </a:t>
            </a:r>
            <a:r>
              <a:rPr lang="cs-CZ" sz="2200" dirty="0" err="1" smtClean="0"/>
              <a:t>complete</a:t>
            </a:r>
            <a:r>
              <a:rPr lang="cs-CZ" sz="2200" dirty="0" smtClean="0"/>
              <a:t> </a:t>
            </a:r>
            <a:r>
              <a:rPr lang="cs-CZ" sz="2200" dirty="0" err="1" smtClean="0"/>
              <a:t>cost</a:t>
            </a:r>
            <a:r>
              <a:rPr lang="cs-CZ" sz="2200" dirty="0" smtClean="0"/>
              <a:t> on </a:t>
            </a:r>
            <a:r>
              <a:rPr lang="cs-CZ" sz="2200" dirty="0" err="1" smtClean="0"/>
              <a:t>investment</a:t>
            </a:r>
            <a:r>
              <a:rPr lang="cs-CZ" sz="2200" dirty="0" smtClean="0"/>
              <a:t>………1684 €</a:t>
            </a:r>
            <a:r>
              <a:rPr lang="cs-CZ" sz="2200" baseline="30000" dirty="0" smtClean="0"/>
              <a:t>1</a:t>
            </a:r>
            <a:r>
              <a:rPr lang="cs-CZ" sz="2200" dirty="0" smtClean="0"/>
              <a:t>/</a:t>
            </a:r>
            <a:r>
              <a:rPr lang="cs-CZ" sz="2200" dirty="0" err="1" smtClean="0"/>
              <a:t>kWp</a:t>
            </a:r>
            <a:endParaRPr lang="cs-CZ" sz="2200" dirty="0" smtClean="0"/>
          </a:p>
          <a:p>
            <a:pPr lvl="0"/>
            <a:r>
              <a:rPr lang="cs-CZ" sz="2200" dirty="0" err="1" smtClean="0"/>
              <a:t>Current</a:t>
            </a:r>
            <a:r>
              <a:rPr lang="cs-CZ" sz="2200" dirty="0" smtClean="0"/>
              <a:t> </a:t>
            </a:r>
            <a:r>
              <a:rPr lang="cs-CZ" sz="2200" dirty="0" err="1" smtClean="0"/>
              <a:t>Feed</a:t>
            </a:r>
            <a:r>
              <a:rPr lang="cs-CZ" sz="2200" dirty="0" smtClean="0"/>
              <a:t>-in </a:t>
            </a:r>
            <a:r>
              <a:rPr lang="cs-CZ" sz="2200" dirty="0" err="1" smtClean="0"/>
              <a:t>tariff</a:t>
            </a:r>
            <a:r>
              <a:rPr lang="cs-CZ" sz="2200" dirty="0" smtClean="0"/>
              <a:t> </a:t>
            </a:r>
            <a:r>
              <a:rPr lang="cs-CZ" sz="2200" dirty="0" err="1" smtClean="0"/>
              <a:t>premium</a:t>
            </a:r>
            <a:r>
              <a:rPr lang="cs-CZ" sz="2200" dirty="0" smtClean="0"/>
              <a:t>………………0,11€2/kWh</a:t>
            </a:r>
          </a:p>
          <a:p>
            <a:pPr lvl="0"/>
            <a:r>
              <a:rPr lang="cs-CZ" sz="2200" dirty="0" err="1" smtClean="0"/>
              <a:t>Current</a:t>
            </a:r>
            <a:r>
              <a:rPr lang="cs-CZ" sz="2200" dirty="0" smtClean="0"/>
              <a:t> </a:t>
            </a:r>
            <a:r>
              <a:rPr lang="cs-CZ" sz="2200" dirty="0" err="1" smtClean="0"/>
              <a:t>Feed</a:t>
            </a:r>
            <a:r>
              <a:rPr lang="cs-CZ" sz="2200" dirty="0" smtClean="0"/>
              <a:t>-in </a:t>
            </a:r>
            <a:r>
              <a:rPr lang="cs-CZ" sz="2200" dirty="0" err="1" smtClean="0"/>
              <a:t>tariff</a:t>
            </a:r>
            <a:r>
              <a:rPr lang="cs-CZ" sz="2200" dirty="0" smtClean="0"/>
              <a:t>…………………………..0,13 €</a:t>
            </a:r>
            <a:r>
              <a:rPr lang="cs-CZ" sz="2200" baseline="30000" dirty="0" smtClean="0"/>
              <a:t>2</a:t>
            </a:r>
            <a:r>
              <a:rPr lang="cs-CZ" sz="2200" dirty="0" smtClean="0"/>
              <a:t>/kWh</a:t>
            </a:r>
          </a:p>
          <a:p>
            <a:pPr lvl="0"/>
            <a:r>
              <a:rPr lang="cs-CZ" sz="2200" dirty="0" err="1" smtClean="0"/>
              <a:t>The</a:t>
            </a:r>
            <a:r>
              <a:rPr lang="cs-CZ" sz="2200" dirty="0" smtClean="0"/>
              <a:t> </a:t>
            </a:r>
            <a:r>
              <a:rPr lang="cs-CZ" sz="2200" dirty="0" err="1" smtClean="0"/>
              <a:t>price</a:t>
            </a:r>
            <a:r>
              <a:rPr lang="cs-CZ" sz="2200" dirty="0" smtClean="0"/>
              <a:t> </a:t>
            </a:r>
            <a:r>
              <a:rPr lang="cs-CZ" sz="2200" dirty="0" err="1" smtClean="0"/>
              <a:t>of</a:t>
            </a:r>
            <a:r>
              <a:rPr lang="cs-CZ" sz="2200" dirty="0" smtClean="0"/>
              <a:t> elektricity (€/kWh,</a:t>
            </a:r>
            <a:r>
              <a:rPr lang="cs-CZ" sz="2200" dirty="0" err="1" smtClean="0"/>
              <a:t>annual</a:t>
            </a:r>
            <a:r>
              <a:rPr lang="cs-CZ" sz="2200" dirty="0" smtClean="0"/>
              <a:t>)......0,1487€</a:t>
            </a:r>
            <a:r>
              <a:rPr lang="cs-CZ" sz="2200" baseline="30000" dirty="0" smtClean="0"/>
              <a:t>3</a:t>
            </a:r>
            <a:r>
              <a:rPr lang="cs-CZ" sz="2200" dirty="0" smtClean="0"/>
              <a:t>/kWh</a:t>
            </a:r>
          </a:p>
          <a:p>
            <a:pPr lvl="0"/>
            <a:r>
              <a:rPr lang="cs-CZ" sz="2000" dirty="0" err="1" smtClean="0"/>
              <a:t>Depreciation</a:t>
            </a:r>
            <a:r>
              <a:rPr lang="cs-CZ" sz="2000" dirty="0" smtClean="0"/>
              <a:t> </a:t>
            </a:r>
            <a:r>
              <a:rPr lang="cs-CZ" sz="2000" dirty="0" err="1" smtClean="0"/>
              <a:t>of</a:t>
            </a:r>
            <a:r>
              <a:rPr lang="cs-CZ" sz="2000" dirty="0" smtClean="0"/>
              <a:t> </a:t>
            </a:r>
            <a:r>
              <a:rPr lang="cs-CZ" sz="2000" dirty="0" err="1" smtClean="0"/>
              <a:t>about</a:t>
            </a:r>
            <a:r>
              <a:rPr lang="cs-CZ" sz="2000" dirty="0" smtClean="0"/>
              <a:t> 1% per </a:t>
            </a:r>
            <a:r>
              <a:rPr lang="cs-CZ" sz="2000" dirty="0" err="1" smtClean="0"/>
              <a:t>year</a:t>
            </a:r>
            <a:r>
              <a:rPr lang="cs-CZ" sz="2000" dirty="0" smtClean="0"/>
              <a:t> </a:t>
            </a:r>
            <a:r>
              <a:rPr lang="cs-CZ" sz="2000" dirty="0" err="1" smtClean="0"/>
              <a:t>expressed</a:t>
            </a:r>
            <a:r>
              <a:rPr lang="cs-CZ" sz="2000" dirty="0" smtClean="0"/>
              <a:t> by a </a:t>
            </a:r>
            <a:r>
              <a:rPr lang="cs-CZ" sz="2000" dirty="0" err="1" smtClean="0"/>
              <a:t>coefficient</a:t>
            </a:r>
            <a:r>
              <a:rPr lang="cs-CZ" sz="2000" dirty="0" smtClean="0"/>
              <a:t> 0,887</a:t>
            </a:r>
          </a:p>
          <a:p>
            <a:endParaRPr lang="cs-CZ" dirty="0"/>
          </a:p>
        </p:txBody>
      </p:sp>
      <p:sp>
        <p:nvSpPr>
          <p:cNvPr id="3" name="Nadpis 2"/>
          <p:cNvSpPr>
            <a:spLocks noGrp="1"/>
          </p:cNvSpPr>
          <p:nvPr>
            <p:ph type="title"/>
          </p:nvPr>
        </p:nvSpPr>
        <p:spPr>
          <a:xfrm>
            <a:off x="611560" y="620688"/>
            <a:ext cx="8229600" cy="1143000"/>
          </a:xfrm>
        </p:spPr>
        <p:txBody>
          <a:bodyPr>
            <a:normAutofit fontScale="90000"/>
          </a:bodyPr>
          <a:lstStyle/>
          <a:p>
            <a:r>
              <a:rPr lang="cs-CZ" dirty="0" err="1" smtClean="0"/>
              <a:t>Calculation</a:t>
            </a:r>
            <a:r>
              <a:rPr lang="cs-CZ" dirty="0" smtClean="0"/>
              <a:t> in </a:t>
            </a:r>
            <a:r>
              <a:rPr lang="cs-CZ" dirty="0" err="1" smtClean="0"/>
              <a:t>terms</a:t>
            </a:r>
            <a:r>
              <a:rPr lang="cs-CZ" dirty="0" smtClean="0"/>
              <a:t> </a:t>
            </a:r>
            <a:r>
              <a:rPr lang="cs-CZ" dirty="0" err="1" smtClean="0"/>
              <a:t>of</a:t>
            </a:r>
            <a:r>
              <a:rPr lang="cs-CZ" dirty="0" smtClean="0"/>
              <a:t> </a:t>
            </a:r>
            <a:r>
              <a:rPr lang="cs-CZ" dirty="0" err="1" smtClean="0"/>
              <a:t>the</a:t>
            </a:r>
            <a:r>
              <a:rPr lang="cs-CZ" dirty="0" smtClean="0"/>
              <a:t> </a:t>
            </a:r>
            <a:r>
              <a:rPr lang="cs-CZ" dirty="0" err="1" smtClean="0"/>
              <a:t>Czech</a:t>
            </a:r>
            <a:r>
              <a:rPr lang="cs-CZ" dirty="0" smtClean="0"/>
              <a:t> </a:t>
            </a:r>
            <a:r>
              <a:rPr lang="cs-CZ" dirty="0" err="1" smtClean="0"/>
              <a:t>Republic</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b="1" dirty="0" smtClean="0"/>
          </a:p>
          <a:p>
            <a:endParaRPr lang="cs-CZ" dirty="0" smtClean="0"/>
          </a:p>
          <a:p>
            <a:r>
              <a:rPr lang="en-US" dirty="0" smtClean="0"/>
              <a:t> Investment/((((Production * </a:t>
            </a:r>
            <a:r>
              <a:rPr lang="cs-CZ" dirty="0" smtClean="0"/>
              <a:t>elektricity </a:t>
            </a:r>
            <a:r>
              <a:rPr lang="cs-CZ" dirty="0" err="1" smtClean="0"/>
              <a:t>price</a:t>
            </a:r>
            <a:r>
              <a:rPr lang="cs-CZ" dirty="0" smtClean="0"/>
              <a:t>) + (</a:t>
            </a:r>
            <a:r>
              <a:rPr lang="cs-CZ" dirty="0" err="1" smtClean="0"/>
              <a:t>production</a:t>
            </a:r>
            <a:r>
              <a:rPr lang="cs-CZ" dirty="0" smtClean="0"/>
              <a:t> </a:t>
            </a:r>
            <a:r>
              <a:rPr lang="en-US" dirty="0" smtClean="0"/>
              <a:t>* premium price) – ((consumption - production) * electricity price)) * depreciation coefficient)</a:t>
            </a:r>
            <a:endParaRPr lang="cs-CZ" dirty="0" smtClean="0"/>
          </a:p>
          <a:p>
            <a:endParaRPr lang="cs-CZ" dirty="0"/>
          </a:p>
        </p:txBody>
      </p:sp>
      <p:sp>
        <p:nvSpPr>
          <p:cNvPr id="3" name="Nadpis 2"/>
          <p:cNvSpPr>
            <a:spLocks noGrp="1"/>
          </p:cNvSpPr>
          <p:nvPr>
            <p:ph type="title"/>
          </p:nvPr>
        </p:nvSpPr>
        <p:spPr>
          <a:xfrm>
            <a:off x="539552" y="692696"/>
            <a:ext cx="8229600" cy="1143000"/>
          </a:xfrm>
        </p:spPr>
        <p:txBody>
          <a:bodyPr>
            <a:normAutofit fontScale="90000"/>
          </a:bodyPr>
          <a:lstStyle/>
          <a:p>
            <a:r>
              <a:rPr lang="en-US" dirty="0" smtClean="0"/>
              <a:t>Return of investment (ROI) in the Feed-in premium scheme</a:t>
            </a:r>
            <a:r>
              <a:rPr lang="cs-CZ" dirty="0" smtClean="0"/>
              <a:t> (1)</a:t>
            </a:r>
            <a:br>
              <a:rPr lang="cs-CZ" dirty="0" smtClean="0"/>
            </a:b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772816"/>
            <a:ext cx="8229600" cy="4234475"/>
          </a:xfrm>
        </p:spPr>
        <p:txBody>
          <a:bodyPr>
            <a:normAutofit lnSpcReduction="10000"/>
          </a:bodyPr>
          <a:lstStyle/>
          <a:p>
            <a:pPr lvl="0"/>
            <a:r>
              <a:rPr lang="en-US" dirty="0" smtClean="0"/>
              <a:t>Investment = 2,2 </a:t>
            </a:r>
            <a:r>
              <a:rPr lang="en-US" dirty="0" err="1" smtClean="0"/>
              <a:t>kWp</a:t>
            </a:r>
            <a:r>
              <a:rPr lang="en-US" dirty="0" smtClean="0"/>
              <a:t> * 1684€ = 3705€</a:t>
            </a:r>
            <a:endParaRPr lang="cs-CZ" dirty="0" smtClean="0"/>
          </a:p>
          <a:p>
            <a:r>
              <a:rPr lang="en-US" dirty="0" smtClean="0"/>
              <a:t>ROI = 3705/((2107 * 0,1487) + (2107 * 0,11)-(783 * 0,1487)) * 0,887 = 9,7</a:t>
            </a:r>
            <a:endParaRPr lang="cs-CZ" dirty="0" smtClean="0"/>
          </a:p>
          <a:p>
            <a:r>
              <a:rPr lang="en-US" dirty="0" smtClean="0"/>
              <a:t>ROI value is </a:t>
            </a:r>
            <a:r>
              <a:rPr lang="en-US" b="1" dirty="0" smtClean="0"/>
              <a:t>9,7</a:t>
            </a:r>
            <a:endParaRPr lang="cs-CZ" b="1" dirty="0" smtClean="0"/>
          </a:p>
          <a:p>
            <a:endParaRPr lang="cs-CZ" b="1" dirty="0" smtClean="0"/>
          </a:p>
          <a:p>
            <a:r>
              <a:rPr lang="en-US" dirty="0" smtClean="0"/>
              <a:t>The lifetime of PV is about 20 years </a:t>
            </a:r>
            <a:endParaRPr lang="cs-CZ" dirty="0" smtClean="0"/>
          </a:p>
          <a:p>
            <a:r>
              <a:rPr lang="cs-CZ" dirty="0" smtClean="0"/>
              <a:t>N</a:t>
            </a:r>
            <a:r>
              <a:rPr lang="en-US" dirty="0" smtClean="0"/>
              <a:t>et profit will be:</a:t>
            </a:r>
            <a:endParaRPr lang="cs-CZ" dirty="0" smtClean="0"/>
          </a:p>
          <a:p>
            <a:pPr>
              <a:buNone/>
            </a:pPr>
            <a:endParaRPr lang="cs-CZ" dirty="0" smtClean="0"/>
          </a:p>
          <a:p>
            <a:pPr>
              <a:buNone/>
            </a:pPr>
            <a:r>
              <a:rPr lang="cs-CZ" dirty="0" smtClean="0"/>
              <a:t>	</a:t>
            </a:r>
            <a:r>
              <a:rPr lang="en-US" dirty="0" smtClean="0"/>
              <a:t>10 years *(2107kWh * 0,11€) + (2107kWh * 0,1487€) - (783kWh * 0,1487€) = </a:t>
            </a:r>
            <a:r>
              <a:rPr lang="en-US" b="1" dirty="0" smtClean="0"/>
              <a:t>4287€</a:t>
            </a:r>
            <a:endParaRPr lang="cs-CZ" dirty="0" smtClean="0"/>
          </a:p>
          <a:p>
            <a:endParaRPr lang="cs-CZ" dirty="0"/>
          </a:p>
        </p:txBody>
      </p:sp>
      <p:sp>
        <p:nvSpPr>
          <p:cNvPr id="3" name="Nadpis 2"/>
          <p:cNvSpPr>
            <a:spLocks noGrp="1"/>
          </p:cNvSpPr>
          <p:nvPr>
            <p:ph type="title"/>
          </p:nvPr>
        </p:nvSpPr>
        <p:spPr/>
        <p:txBody>
          <a:bodyPr>
            <a:normAutofit fontScale="90000"/>
          </a:bodyPr>
          <a:lstStyle/>
          <a:p>
            <a:r>
              <a:rPr lang="en-US" dirty="0" smtClean="0"/>
              <a:t>Return of investment (ROI) in the Feed-in premium scheme</a:t>
            </a:r>
            <a:r>
              <a:rPr lang="cs-CZ" dirty="0" smtClean="0"/>
              <a:t> (2)</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2060849"/>
            <a:ext cx="8229600" cy="4797152"/>
          </a:xfrm>
        </p:spPr>
        <p:txBody>
          <a:bodyPr>
            <a:normAutofit/>
          </a:bodyPr>
          <a:lstStyle/>
          <a:p>
            <a:r>
              <a:rPr lang="en-US" sz="2400" dirty="0" smtClean="0"/>
              <a:t>current Feed-in </a:t>
            </a:r>
            <a:r>
              <a:rPr lang="en-US" sz="2400" dirty="0" err="1" smtClean="0"/>
              <a:t>tarif</a:t>
            </a:r>
            <a:r>
              <a:rPr lang="cs-CZ" sz="2400" dirty="0" smtClean="0"/>
              <a:t>f</a:t>
            </a:r>
            <a:r>
              <a:rPr lang="en-US" sz="2400" dirty="0" smtClean="0"/>
              <a:t> </a:t>
            </a:r>
            <a:r>
              <a:rPr lang="cs-CZ" sz="2400" dirty="0" err="1" smtClean="0"/>
              <a:t>is</a:t>
            </a:r>
            <a:r>
              <a:rPr lang="cs-CZ" sz="2400" dirty="0" smtClean="0"/>
              <a:t> </a:t>
            </a:r>
            <a:r>
              <a:rPr lang="en-US" sz="2400" dirty="0" smtClean="0"/>
              <a:t>0,1316 €</a:t>
            </a:r>
            <a:endParaRPr lang="cs-CZ" sz="2400" dirty="0" smtClean="0"/>
          </a:p>
          <a:p>
            <a:r>
              <a:rPr lang="en-US" sz="2400" dirty="0" smtClean="0"/>
              <a:t>guaranteed for 20 years</a:t>
            </a:r>
            <a:endParaRPr lang="cs-CZ" sz="2400" dirty="0" smtClean="0"/>
          </a:p>
          <a:p>
            <a:r>
              <a:rPr lang="en-US" sz="2400" dirty="0" smtClean="0"/>
              <a:t>yearly increased by the price index of industrial producer´s </a:t>
            </a:r>
            <a:r>
              <a:rPr lang="cs-CZ" sz="2400" dirty="0" smtClean="0"/>
              <a:t>(</a:t>
            </a:r>
            <a:r>
              <a:rPr lang="en-US" sz="2400" dirty="0" smtClean="0"/>
              <a:t>2 %</a:t>
            </a:r>
            <a:r>
              <a:rPr lang="cs-CZ" sz="2400" dirty="0" smtClean="0"/>
              <a:t>)</a:t>
            </a:r>
          </a:p>
          <a:p>
            <a:endParaRPr lang="cs-CZ" sz="2400" dirty="0" smtClean="0"/>
          </a:p>
          <a:p>
            <a:r>
              <a:rPr lang="cs-CZ" sz="2400" dirty="0" smtClean="0"/>
              <a:t>ROI = 11 </a:t>
            </a:r>
            <a:r>
              <a:rPr lang="cs-CZ" sz="2400" dirty="0" err="1" smtClean="0"/>
              <a:t>years</a:t>
            </a:r>
            <a:r>
              <a:rPr lang="cs-CZ" sz="2400" dirty="0" smtClean="0"/>
              <a:t>, </a:t>
            </a:r>
            <a:r>
              <a:rPr lang="cs-CZ" sz="2400" dirty="0" err="1" smtClean="0"/>
              <a:t>the</a:t>
            </a:r>
            <a:r>
              <a:rPr lang="cs-CZ" sz="2400" dirty="0" smtClean="0"/>
              <a:t> </a:t>
            </a:r>
            <a:r>
              <a:rPr lang="cs-CZ" sz="2400" dirty="0" err="1" smtClean="0"/>
              <a:t>financial</a:t>
            </a:r>
            <a:r>
              <a:rPr lang="cs-CZ" sz="2400" dirty="0" smtClean="0"/>
              <a:t> balance in 2034 = </a:t>
            </a:r>
            <a:r>
              <a:rPr lang="cs-CZ" sz="2400" b="1" dirty="0" smtClean="0">
                <a:latin typeface="Arial"/>
                <a:ea typeface="Batang"/>
                <a:cs typeface="Times New Roman"/>
              </a:rPr>
              <a:t>3864,49 €</a:t>
            </a:r>
          </a:p>
          <a:p>
            <a:endParaRPr lang="cs-CZ" sz="2400" b="1" dirty="0" smtClean="0">
              <a:latin typeface="Arial"/>
              <a:ea typeface="Batang"/>
              <a:cs typeface="Times New Roman"/>
            </a:endParaRPr>
          </a:p>
          <a:p>
            <a:r>
              <a:rPr lang="cs-CZ" sz="2400" b="1" dirty="0" err="1" smtClean="0">
                <a:latin typeface="Arial"/>
                <a:ea typeface="Batang"/>
                <a:cs typeface="Times New Roman"/>
              </a:rPr>
              <a:t>Total</a:t>
            </a:r>
            <a:r>
              <a:rPr lang="cs-CZ" sz="2400" b="1" dirty="0" smtClean="0">
                <a:latin typeface="Arial"/>
                <a:ea typeface="Batang"/>
                <a:cs typeface="Times New Roman"/>
              </a:rPr>
              <a:t> </a:t>
            </a:r>
            <a:r>
              <a:rPr lang="cs-CZ" sz="2400" b="1" dirty="0" err="1" smtClean="0">
                <a:latin typeface="Arial"/>
                <a:ea typeface="Batang"/>
                <a:cs typeface="Times New Roman"/>
              </a:rPr>
              <a:t>result</a:t>
            </a:r>
            <a:r>
              <a:rPr lang="cs-CZ" sz="2400" b="1" dirty="0" smtClean="0">
                <a:latin typeface="Arial"/>
                <a:ea typeface="Batang"/>
                <a:cs typeface="Times New Roman"/>
              </a:rPr>
              <a:t> = </a:t>
            </a:r>
            <a:r>
              <a:rPr lang="en-US" sz="2400" dirty="0" smtClean="0"/>
              <a:t>3864,5 - (2890* 0,1487) = </a:t>
            </a:r>
            <a:r>
              <a:rPr lang="en-US" sz="2400" b="1" dirty="0" smtClean="0"/>
              <a:t>3298 €</a:t>
            </a:r>
            <a:endParaRPr lang="cs-CZ" sz="2400" dirty="0" smtClean="0"/>
          </a:p>
        </p:txBody>
      </p:sp>
      <p:sp>
        <p:nvSpPr>
          <p:cNvPr id="3" name="Nadpis 2"/>
          <p:cNvSpPr>
            <a:spLocks noGrp="1"/>
          </p:cNvSpPr>
          <p:nvPr>
            <p:ph type="title"/>
          </p:nvPr>
        </p:nvSpPr>
        <p:spPr>
          <a:xfrm>
            <a:off x="539552" y="692696"/>
            <a:ext cx="8229600" cy="1143000"/>
          </a:xfrm>
        </p:spPr>
        <p:txBody>
          <a:bodyPr>
            <a:normAutofit fontScale="90000"/>
          </a:bodyPr>
          <a:lstStyle/>
          <a:p>
            <a:pPr algn="ctr"/>
            <a:r>
              <a:rPr lang="en-US" dirty="0" smtClean="0"/>
              <a:t>Return of investment in the Feed-in </a:t>
            </a:r>
            <a:r>
              <a:rPr lang="en-GB" dirty="0" smtClean="0"/>
              <a:t>tariff</a:t>
            </a:r>
            <a:r>
              <a:rPr lang="en-US" dirty="0" smtClean="0"/>
              <a:t> scheme</a:t>
            </a:r>
            <a:r>
              <a:rPr lang="cs-CZ" dirty="0" smtClean="0"/>
              <a:t> – CZ</a:t>
            </a:r>
            <a:br>
              <a:rPr lang="cs-CZ" dirty="0" smtClean="0"/>
            </a:b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8229600" cy="4597971"/>
          </a:xfrm>
        </p:spPr>
        <p:txBody>
          <a:bodyPr>
            <a:normAutofit lnSpcReduction="10000"/>
          </a:bodyPr>
          <a:lstStyle/>
          <a:p>
            <a:r>
              <a:rPr lang="en-US" dirty="0"/>
              <a:t>PV panels was mainly designed for stand-alone </a:t>
            </a:r>
            <a:r>
              <a:rPr lang="en-US" dirty="0" smtClean="0"/>
              <a:t>purposes</a:t>
            </a:r>
          </a:p>
          <a:p>
            <a:r>
              <a:rPr lang="en-US" dirty="0" smtClean="0"/>
              <a:t>storage </a:t>
            </a:r>
            <a:r>
              <a:rPr lang="en-US" dirty="0"/>
              <a:t>of part of the solar power for near-term </a:t>
            </a:r>
            <a:r>
              <a:rPr lang="en-US" dirty="0" smtClean="0"/>
              <a:t>consumption </a:t>
            </a:r>
            <a:r>
              <a:rPr lang="en-US" dirty="0" smtClean="0">
                <a:sym typeface="Wingdings" pitchFamily="2" charset="2"/>
              </a:rPr>
              <a:t> </a:t>
            </a:r>
            <a:r>
              <a:rPr lang="en-US" dirty="0" smtClean="0"/>
              <a:t>less dependent from the grid</a:t>
            </a:r>
          </a:p>
          <a:p>
            <a:r>
              <a:rPr lang="en-US" dirty="0"/>
              <a:t>electricity grid </a:t>
            </a:r>
            <a:r>
              <a:rPr lang="en-US" dirty="0" smtClean="0"/>
              <a:t>= balance </a:t>
            </a:r>
            <a:r>
              <a:rPr lang="en-US" dirty="0"/>
              <a:t>between </a:t>
            </a:r>
            <a:r>
              <a:rPr lang="en-US" dirty="0" smtClean="0"/>
              <a:t>production </a:t>
            </a:r>
            <a:r>
              <a:rPr lang="en-US" dirty="0"/>
              <a:t>and </a:t>
            </a:r>
            <a:r>
              <a:rPr lang="en-US" dirty="0" smtClean="0"/>
              <a:t>consumption</a:t>
            </a:r>
          </a:p>
          <a:p>
            <a:r>
              <a:rPr lang="en-US" dirty="0"/>
              <a:t>self-consumption of PV is publicly </a:t>
            </a:r>
            <a:r>
              <a:rPr lang="en-US" dirty="0" smtClean="0"/>
              <a:t>encouraged in EU countries</a:t>
            </a:r>
            <a:endParaRPr lang="en-US" dirty="0"/>
          </a:p>
          <a:p>
            <a:r>
              <a:rPr lang="en-US" dirty="0"/>
              <a:t>owners are remunerated for feeding their electricity into the grid</a:t>
            </a:r>
          </a:p>
          <a:p>
            <a:endParaRPr lang="en-GB" dirty="0"/>
          </a:p>
        </p:txBody>
      </p:sp>
      <p:sp>
        <p:nvSpPr>
          <p:cNvPr id="2" name="Title 1"/>
          <p:cNvSpPr>
            <a:spLocks noGrp="1"/>
          </p:cNvSpPr>
          <p:nvPr>
            <p:ph type="title"/>
          </p:nvPr>
        </p:nvSpPr>
        <p:spPr/>
        <p:txBody>
          <a:bodyPr>
            <a:normAutofit fontScale="90000"/>
          </a:bodyPr>
          <a:lstStyle/>
          <a:p>
            <a:r>
              <a:rPr lang="de-AT" dirty="0" err="1" smtClean="0"/>
              <a:t>Electricty</a:t>
            </a:r>
            <a:r>
              <a:rPr lang="de-AT" dirty="0" smtClean="0"/>
              <a:t> Storage - </a:t>
            </a:r>
            <a:r>
              <a:rPr lang="de-AT" dirty="0" err="1" smtClean="0"/>
              <a:t>Introduction</a:t>
            </a:r>
            <a:endParaRPr lang="en-GB"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2</a:t>
            </a:fld>
            <a:endParaRPr lang="en-GB"/>
          </a:p>
        </p:txBody>
      </p:sp>
    </p:spTree>
    <p:extLst>
      <p:ext uri="{BB962C8B-B14F-4D97-AF65-F5344CB8AC3E}">
        <p14:creationId xmlns:p14="http://schemas.microsoft.com/office/powerpoint/2010/main" xmlns="" val="588662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a:buNone/>
            </a:pPr>
            <a:r>
              <a:rPr lang="cs-CZ" sz="2200" dirty="0" smtClean="0"/>
              <a:t>	</a:t>
            </a:r>
            <a:r>
              <a:rPr lang="en-US" sz="2200" dirty="0" smtClean="0"/>
              <a:t>1) </a:t>
            </a:r>
            <a:r>
              <a:rPr lang="en-US" sz="2200" dirty="0" err="1" smtClean="0"/>
              <a:t>Tarrif</a:t>
            </a:r>
            <a:r>
              <a:rPr lang="en-US" sz="2200" dirty="0" smtClean="0"/>
              <a:t> provider: </a:t>
            </a:r>
            <a:r>
              <a:rPr lang="en-US" sz="2200" dirty="0" err="1" smtClean="0"/>
              <a:t>OeMAG</a:t>
            </a:r>
            <a:endParaRPr lang="cs-CZ" sz="2200" dirty="0" smtClean="0"/>
          </a:p>
          <a:p>
            <a:pPr>
              <a:buNone/>
            </a:pPr>
            <a:endParaRPr lang="cs-CZ" sz="2200" dirty="0" smtClean="0"/>
          </a:p>
          <a:p>
            <a:r>
              <a:rPr lang="en-US" sz="2200" dirty="0" smtClean="0"/>
              <a:t>Annual complete cost on investment</a:t>
            </a:r>
            <a:r>
              <a:rPr lang="cs-CZ" sz="2200" dirty="0" smtClean="0"/>
              <a:t>….</a:t>
            </a:r>
            <a:r>
              <a:rPr lang="en-US" sz="2200" dirty="0" smtClean="0"/>
              <a:t>1684 €/</a:t>
            </a:r>
            <a:r>
              <a:rPr lang="en-US" sz="2200" dirty="0" err="1" smtClean="0"/>
              <a:t>kWp</a:t>
            </a:r>
            <a:endParaRPr lang="cs-CZ" sz="2200" dirty="0" smtClean="0"/>
          </a:p>
          <a:p>
            <a:endParaRPr lang="en-US" sz="2200" dirty="0" smtClean="0"/>
          </a:p>
          <a:p>
            <a:r>
              <a:rPr lang="en-US" sz="2200" dirty="0" smtClean="0"/>
              <a:t>Subsidy from new Climate Energy Fund</a:t>
            </a:r>
            <a:r>
              <a:rPr lang="cs-CZ" sz="2200" dirty="0" smtClean="0"/>
              <a:t> </a:t>
            </a:r>
            <a:r>
              <a:rPr lang="en-US" sz="2200" dirty="0" smtClean="0"/>
              <a:t>program</a:t>
            </a:r>
            <a:r>
              <a:rPr lang="cs-CZ" sz="2200" dirty="0" smtClean="0"/>
              <a:t> </a:t>
            </a:r>
            <a:r>
              <a:rPr lang="en-US" sz="2200" dirty="0" smtClean="0"/>
              <a:t>300</a:t>
            </a:r>
            <a:r>
              <a:rPr lang="cs-CZ" sz="2200" dirty="0" smtClean="0"/>
              <a:t> </a:t>
            </a:r>
            <a:r>
              <a:rPr lang="en-US" sz="2200" dirty="0" smtClean="0"/>
              <a:t>€/</a:t>
            </a:r>
            <a:r>
              <a:rPr lang="en-US" sz="2200" dirty="0" err="1" smtClean="0"/>
              <a:t>kWp</a:t>
            </a:r>
            <a:endParaRPr lang="cs-CZ" sz="2200" dirty="0" smtClean="0"/>
          </a:p>
          <a:p>
            <a:endParaRPr lang="en-US" sz="2200" dirty="0" smtClean="0"/>
          </a:p>
          <a:p>
            <a:r>
              <a:rPr lang="en-US" sz="2200" dirty="0" smtClean="0"/>
              <a:t>Current Feed-in </a:t>
            </a:r>
            <a:r>
              <a:rPr lang="en-US" sz="2200" dirty="0" err="1" smtClean="0"/>
              <a:t>tarif</a:t>
            </a:r>
            <a:r>
              <a:rPr lang="cs-CZ" sz="2200" dirty="0" smtClean="0"/>
              <a:t>f </a:t>
            </a:r>
            <a:r>
              <a:rPr lang="en-US" sz="2200" dirty="0" smtClean="0"/>
              <a:t>(</a:t>
            </a:r>
            <a:r>
              <a:rPr lang="en-US" sz="2200" dirty="0" err="1" smtClean="0"/>
              <a:t>OeMAG</a:t>
            </a:r>
            <a:r>
              <a:rPr lang="en-US" sz="2200" dirty="0" smtClean="0"/>
              <a:t>)……………0,0452 €/kWh</a:t>
            </a:r>
            <a:endParaRPr lang="cs-CZ" sz="2200" dirty="0" smtClean="0"/>
          </a:p>
          <a:p>
            <a:endParaRPr lang="en-US" sz="2200" dirty="0" smtClean="0"/>
          </a:p>
          <a:p>
            <a:r>
              <a:rPr lang="en-US" sz="2200" dirty="0" smtClean="0"/>
              <a:t>The price of </a:t>
            </a:r>
            <a:r>
              <a:rPr lang="en-US" sz="2200" dirty="0" err="1" smtClean="0"/>
              <a:t>elektricity</a:t>
            </a:r>
            <a:r>
              <a:rPr lang="en-US" sz="2200" dirty="0" smtClean="0"/>
              <a:t> from the distributor(€/</a:t>
            </a:r>
            <a:r>
              <a:rPr lang="en-US" sz="2200" dirty="0" err="1" smtClean="0"/>
              <a:t>kWh,annual</a:t>
            </a:r>
            <a:r>
              <a:rPr lang="en-US" sz="2200" dirty="0" smtClean="0"/>
              <a:t>)</a:t>
            </a:r>
            <a:r>
              <a:rPr lang="cs-CZ" sz="2200" dirty="0" smtClean="0"/>
              <a:t>........................</a:t>
            </a:r>
            <a:r>
              <a:rPr lang="en-US" sz="2200" dirty="0" smtClean="0"/>
              <a:t>0,20103€3/kWh</a:t>
            </a:r>
            <a:endParaRPr lang="cs-CZ" sz="2200" dirty="0" smtClean="0"/>
          </a:p>
          <a:p>
            <a:endParaRPr lang="cs-CZ" sz="2200" dirty="0" smtClean="0"/>
          </a:p>
          <a:p>
            <a:r>
              <a:rPr lang="cs-CZ" sz="2200" b="1" dirty="0" err="1" smtClean="0"/>
              <a:t>Financial</a:t>
            </a:r>
            <a:r>
              <a:rPr lang="cs-CZ" sz="2200" b="1" dirty="0" smtClean="0"/>
              <a:t> balance </a:t>
            </a:r>
            <a:r>
              <a:rPr lang="cs-CZ" sz="2200" b="1" dirty="0" err="1" smtClean="0"/>
              <a:t>after</a:t>
            </a:r>
            <a:r>
              <a:rPr lang="cs-CZ" sz="2200" b="1" dirty="0" smtClean="0"/>
              <a:t> 20 </a:t>
            </a:r>
            <a:r>
              <a:rPr lang="cs-CZ" sz="2200" b="1" dirty="0" err="1" smtClean="0"/>
              <a:t>years</a:t>
            </a:r>
            <a:r>
              <a:rPr lang="cs-CZ" sz="2200" b="1" dirty="0" smtClean="0"/>
              <a:t> = </a:t>
            </a:r>
            <a:r>
              <a:rPr lang="cs-CZ" sz="2400" b="1" dirty="0" smtClean="0"/>
              <a:t>- 445,14 €</a:t>
            </a:r>
            <a:endParaRPr lang="en-US" sz="2200" dirty="0" smtClean="0"/>
          </a:p>
          <a:p>
            <a:endParaRPr lang="cs-CZ" sz="2200" dirty="0" smtClean="0"/>
          </a:p>
          <a:p>
            <a:endParaRPr lang="cs-CZ" sz="2200" dirty="0"/>
          </a:p>
        </p:txBody>
      </p:sp>
      <p:sp>
        <p:nvSpPr>
          <p:cNvPr id="3" name="Nadpis 2"/>
          <p:cNvSpPr>
            <a:spLocks noGrp="1"/>
          </p:cNvSpPr>
          <p:nvPr>
            <p:ph type="title"/>
          </p:nvPr>
        </p:nvSpPr>
        <p:spPr/>
        <p:txBody>
          <a:bodyPr>
            <a:normAutofit fontScale="90000"/>
          </a:bodyPr>
          <a:lstStyle/>
          <a:p>
            <a:r>
              <a:rPr lang="cs-CZ" dirty="0" err="1" smtClean="0"/>
              <a:t>Calculation</a:t>
            </a:r>
            <a:r>
              <a:rPr lang="cs-CZ" dirty="0" smtClean="0"/>
              <a:t> in </a:t>
            </a:r>
            <a:r>
              <a:rPr lang="cs-CZ" dirty="0" err="1" smtClean="0"/>
              <a:t>terms</a:t>
            </a:r>
            <a:r>
              <a:rPr lang="cs-CZ" dirty="0" smtClean="0"/>
              <a:t> </a:t>
            </a:r>
            <a:r>
              <a:rPr lang="cs-CZ" dirty="0" err="1" smtClean="0"/>
              <a:t>of</a:t>
            </a:r>
            <a:r>
              <a:rPr lang="cs-CZ" dirty="0" smtClean="0"/>
              <a:t> </a:t>
            </a:r>
            <a:r>
              <a:rPr lang="cs-CZ" dirty="0" err="1" smtClean="0"/>
              <a:t>Austria</a:t>
            </a:r>
            <a:r>
              <a:rPr lang="cs-CZ" dirty="0" smtClean="0"/>
              <a:t> (1)</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611968"/>
          </a:xfrm>
        </p:spPr>
        <p:txBody>
          <a:bodyPr>
            <a:normAutofit lnSpcReduction="10000"/>
          </a:bodyPr>
          <a:lstStyle/>
          <a:p>
            <a:pPr>
              <a:buNone/>
            </a:pPr>
            <a:r>
              <a:rPr lang="cs-CZ" sz="2200" dirty="0" smtClean="0"/>
              <a:t>	</a:t>
            </a:r>
            <a:r>
              <a:rPr lang="en-US" sz="2200" dirty="0" smtClean="0"/>
              <a:t>2) </a:t>
            </a:r>
            <a:r>
              <a:rPr lang="en-US" sz="2200" dirty="0" err="1" smtClean="0"/>
              <a:t>Tarrif</a:t>
            </a:r>
            <a:r>
              <a:rPr lang="en-US" sz="2200" dirty="0" smtClean="0"/>
              <a:t> provider: </a:t>
            </a:r>
            <a:r>
              <a:rPr lang="cs-CZ" sz="2200" dirty="0" err="1" smtClean="0"/>
              <a:t>Stadtwerke</a:t>
            </a:r>
            <a:r>
              <a:rPr lang="cs-CZ" sz="2200" dirty="0" smtClean="0"/>
              <a:t> </a:t>
            </a:r>
            <a:r>
              <a:rPr lang="cs-CZ" sz="2200" dirty="0" err="1" smtClean="0"/>
              <a:t>Hartberg</a:t>
            </a:r>
            <a:r>
              <a:rPr lang="cs-CZ" sz="2200" dirty="0" smtClean="0"/>
              <a:t> </a:t>
            </a:r>
          </a:p>
          <a:p>
            <a:pPr>
              <a:buNone/>
            </a:pPr>
            <a:endParaRPr lang="cs-CZ" sz="2200" dirty="0" smtClean="0"/>
          </a:p>
          <a:p>
            <a:pPr lvl="0"/>
            <a:r>
              <a:rPr lang="cs-CZ" sz="2200" dirty="0" err="1" smtClean="0"/>
              <a:t>Annual</a:t>
            </a:r>
            <a:r>
              <a:rPr lang="cs-CZ" sz="2200" dirty="0" smtClean="0"/>
              <a:t> </a:t>
            </a:r>
            <a:r>
              <a:rPr lang="cs-CZ" sz="2200" dirty="0" err="1" smtClean="0"/>
              <a:t>complete</a:t>
            </a:r>
            <a:r>
              <a:rPr lang="cs-CZ" sz="2200" dirty="0" smtClean="0"/>
              <a:t> </a:t>
            </a:r>
            <a:r>
              <a:rPr lang="cs-CZ" sz="2200" dirty="0" err="1" smtClean="0"/>
              <a:t>cost</a:t>
            </a:r>
            <a:r>
              <a:rPr lang="cs-CZ" sz="2200" dirty="0" smtClean="0"/>
              <a:t> on </a:t>
            </a:r>
            <a:r>
              <a:rPr lang="cs-CZ" sz="2200" dirty="0" err="1" smtClean="0"/>
              <a:t>investment</a:t>
            </a:r>
            <a:r>
              <a:rPr lang="cs-CZ" sz="2200" dirty="0" smtClean="0"/>
              <a:t>……1684 €</a:t>
            </a:r>
            <a:r>
              <a:rPr lang="cs-CZ" sz="2200" baseline="30000" dirty="0" smtClean="0"/>
              <a:t>1</a:t>
            </a:r>
            <a:r>
              <a:rPr lang="cs-CZ" sz="2200" dirty="0" smtClean="0"/>
              <a:t>/</a:t>
            </a:r>
            <a:r>
              <a:rPr lang="cs-CZ" sz="2200" dirty="0" err="1" smtClean="0"/>
              <a:t>kWp</a:t>
            </a:r>
            <a:endParaRPr lang="cs-CZ" sz="2200" dirty="0" smtClean="0"/>
          </a:p>
          <a:p>
            <a:pPr lvl="0"/>
            <a:endParaRPr lang="cs-CZ" sz="2200" dirty="0" smtClean="0"/>
          </a:p>
          <a:p>
            <a:pPr lvl="0"/>
            <a:r>
              <a:rPr lang="cs-CZ" sz="2200" dirty="0" err="1" smtClean="0"/>
              <a:t>Subsidy</a:t>
            </a:r>
            <a:r>
              <a:rPr lang="cs-CZ" sz="2200" dirty="0" smtClean="0"/>
              <a:t> </a:t>
            </a:r>
            <a:r>
              <a:rPr lang="cs-CZ" sz="2200" dirty="0" err="1" smtClean="0"/>
              <a:t>from</a:t>
            </a:r>
            <a:r>
              <a:rPr lang="cs-CZ" sz="2200" dirty="0" smtClean="0"/>
              <a:t> </a:t>
            </a:r>
            <a:r>
              <a:rPr lang="cs-CZ" sz="2200" dirty="0" err="1" smtClean="0"/>
              <a:t>new</a:t>
            </a:r>
            <a:r>
              <a:rPr lang="cs-CZ" sz="2200" dirty="0" smtClean="0"/>
              <a:t> </a:t>
            </a:r>
            <a:r>
              <a:rPr lang="en-US" sz="2200" dirty="0" smtClean="0"/>
              <a:t>Climate </a:t>
            </a:r>
            <a:r>
              <a:rPr lang="en-US" sz="2200" dirty="0" err="1" smtClean="0"/>
              <a:t>Energ</a:t>
            </a:r>
            <a:r>
              <a:rPr lang="cs-CZ" sz="2200" dirty="0" smtClean="0"/>
              <a:t>y </a:t>
            </a:r>
            <a:r>
              <a:rPr lang="en-US" sz="2200" dirty="0" smtClean="0"/>
              <a:t>program…300€/</a:t>
            </a:r>
            <a:r>
              <a:rPr lang="en-US" sz="2200" dirty="0" err="1" smtClean="0"/>
              <a:t>kWp</a:t>
            </a:r>
            <a:endParaRPr lang="cs-CZ" sz="2200" dirty="0" smtClean="0"/>
          </a:p>
          <a:p>
            <a:pPr lvl="0">
              <a:buNone/>
            </a:pPr>
            <a:endParaRPr lang="cs-CZ" sz="2200" dirty="0" smtClean="0"/>
          </a:p>
          <a:p>
            <a:pPr lvl="0"/>
            <a:r>
              <a:rPr lang="cs-CZ" sz="2200" dirty="0" err="1" smtClean="0"/>
              <a:t>Current</a:t>
            </a:r>
            <a:r>
              <a:rPr lang="cs-CZ" sz="2200" dirty="0" smtClean="0"/>
              <a:t> </a:t>
            </a:r>
            <a:r>
              <a:rPr lang="cs-CZ" sz="2200" dirty="0" err="1" smtClean="0"/>
              <a:t>Feed</a:t>
            </a:r>
            <a:r>
              <a:rPr lang="cs-CZ" sz="2200" dirty="0" smtClean="0"/>
              <a:t>-in </a:t>
            </a:r>
            <a:r>
              <a:rPr lang="cs-CZ" sz="2200" dirty="0" err="1" smtClean="0"/>
              <a:t>tariff</a:t>
            </a:r>
            <a:r>
              <a:rPr lang="cs-CZ" sz="2200" dirty="0" smtClean="0"/>
              <a:t> (</a:t>
            </a:r>
            <a:r>
              <a:rPr lang="cs-CZ" sz="2200" dirty="0" err="1" smtClean="0"/>
              <a:t>OeMAG</a:t>
            </a:r>
            <a:r>
              <a:rPr lang="cs-CZ" sz="2200" dirty="0" smtClean="0"/>
              <a:t>)……………0,0925 €/kWh</a:t>
            </a:r>
          </a:p>
          <a:p>
            <a:pPr lvl="0"/>
            <a:endParaRPr lang="cs-CZ" sz="2200" dirty="0" smtClean="0"/>
          </a:p>
          <a:p>
            <a:r>
              <a:rPr lang="cs-CZ" sz="2200" dirty="0" err="1" smtClean="0"/>
              <a:t>The</a:t>
            </a:r>
            <a:r>
              <a:rPr lang="cs-CZ" sz="2200" dirty="0" smtClean="0"/>
              <a:t> </a:t>
            </a:r>
            <a:r>
              <a:rPr lang="cs-CZ" sz="2200" dirty="0" err="1" smtClean="0"/>
              <a:t>price</a:t>
            </a:r>
            <a:r>
              <a:rPr lang="cs-CZ" sz="2200" dirty="0" smtClean="0"/>
              <a:t> </a:t>
            </a:r>
            <a:r>
              <a:rPr lang="cs-CZ" sz="2200" dirty="0" err="1" smtClean="0"/>
              <a:t>of</a:t>
            </a:r>
            <a:r>
              <a:rPr lang="cs-CZ" sz="2200" dirty="0" smtClean="0"/>
              <a:t> elektricity </a:t>
            </a:r>
            <a:r>
              <a:rPr lang="cs-CZ" sz="2200" dirty="0" err="1" smtClean="0"/>
              <a:t>from</a:t>
            </a:r>
            <a:r>
              <a:rPr lang="cs-CZ" sz="2200" dirty="0" smtClean="0"/>
              <a:t> </a:t>
            </a:r>
            <a:r>
              <a:rPr lang="cs-CZ" sz="2200" dirty="0" err="1" smtClean="0"/>
              <a:t>the</a:t>
            </a:r>
            <a:r>
              <a:rPr lang="cs-CZ" sz="2200" dirty="0" smtClean="0"/>
              <a:t> distributor (€/kWh,</a:t>
            </a:r>
            <a:r>
              <a:rPr lang="cs-CZ" sz="2200" dirty="0" err="1" smtClean="0"/>
              <a:t>annual</a:t>
            </a:r>
            <a:r>
              <a:rPr lang="cs-CZ" sz="2200" dirty="0" smtClean="0"/>
              <a:t>)…0,20103€</a:t>
            </a:r>
            <a:r>
              <a:rPr lang="cs-CZ" sz="2200" baseline="30000" dirty="0" smtClean="0"/>
              <a:t>3</a:t>
            </a:r>
            <a:r>
              <a:rPr lang="cs-CZ" sz="2200" dirty="0" smtClean="0"/>
              <a:t>/kWh</a:t>
            </a:r>
          </a:p>
          <a:p>
            <a:endParaRPr lang="cs-CZ" sz="2200" dirty="0" smtClean="0"/>
          </a:p>
          <a:p>
            <a:r>
              <a:rPr lang="cs-CZ" sz="2400" b="1" dirty="0" err="1" smtClean="0"/>
              <a:t>Financial</a:t>
            </a:r>
            <a:r>
              <a:rPr lang="cs-CZ" sz="2400" b="1" dirty="0" smtClean="0"/>
              <a:t> balance </a:t>
            </a:r>
            <a:r>
              <a:rPr lang="cs-CZ" sz="2400" b="1" dirty="0" err="1" smtClean="0"/>
              <a:t>after</a:t>
            </a:r>
            <a:r>
              <a:rPr lang="cs-CZ" sz="2400" b="1" dirty="0" smtClean="0"/>
              <a:t> 20 </a:t>
            </a:r>
            <a:r>
              <a:rPr lang="cs-CZ" sz="2400" b="1" dirty="0" err="1" smtClean="0"/>
              <a:t>years</a:t>
            </a:r>
            <a:r>
              <a:rPr lang="cs-CZ" sz="2400" b="1" dirty="0" smtClean="0"/>
              <a:t> = 1242,75 €</a:t>
            </a:r>
            <a:endParaRPr lang="cs-CZ" sz="2200" dirty="0"/>
          </a:p>
        </p:txBody>
      </p:sp>
      <p:sp>
        <p:nvSpPr>
          <p:cNvPr id="3" name="Nadpis 2"/>
          <p:cNvSpPr>
            <a:spLocks noGrp="1"/>
          </p:cNvSpPr>
          <p:nvPr>
            <p:ph type="title"/>
          </p:nvPr>
        </p:nvSpPr>
        <p:spPr/>
        <p:txBody>
          <a:bodyPr>
            <a:normAutofit fontScale="90000"/>
          </a:bodyPr>
          <a:lstStyle/>
          <a:p>
            <a:r>
              <a:rPr lang="cs-CZ" dirty="0" err="1" smtClean="0"/>
              <a:t>Calculation</a:t>
            </a:r>
            <a:r>
              <a:rPr lang="cs-CZ" dirty="0" smtClean="0"/>
              <a:t> in </a:t>
            </a:r>
            <a:r>
              <a:rPr lang="cs-CZ" dirty="0" err="1" smtClean="0"/>
              <a:t>terms</a:t>
            </a:r>
            <a:r>
              <a:rPr lang="cs-CZ" dirty="0" smtClean="0"/>
              <a:t> </a:t>
            </a:r>
            <a:r>
              <a:rPr lang="cs-CZ" dirty="0" err="1" smtClean="0"/>
              <a:t>of</a:t>
            </a:r>
            <a:r>
              <a:rPr lang="cs-CZ" dirty="0" smtClean="0"/>
              <a:t> </a:t>
            </a:r>
            <a:r>
              <a:rPr lang="cs-CZ" dirty="0" err="1" smtClean="0"/>
              <a:t>Austria</a:t>
            </a:r>
            <a:r>
              <a:rPr lang="cs-CZ" dirty="0" smtClean="0"/>
              <a:t> (2)</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40768"/>
            <a:ext cx="8229600" cy="4896544"/>
          </a:xfrm>
        </p:spPr>
        <p:txBody>
          <a:bodyPr>
            <a:normAutofit fontScale="85000" lnSpcReduction="10000"/>
          </a:bodyPr>
          <a:lstStyle/>
          <a:p>
            <a:r>
              <a:rPr lang="en-US" dirty="0" smtClean="0"/>
              <a:t>the storage of part of the solar power for near-term consumption within a day or subsequent days for grid connected PV</a:t>
            </a:r>
            <a:r>
              <a:rPr lang="cs-CZ" dirty="0" smtClean="0"/>
              <a:t> </a:t>
            </a:r>
            <a:r>
              <a:rPr lang="cs-CZ" dirty="0" err="1" smtClean="0"/>
              <a:t>can</a:t>
            </a:r>
            <a:r>
              <a:rPr lang="cs-CZ" dirty="0" smtClean="0"/>
              <a:t> </a:t>
            </a:r>
            <a:r>
              <a:rPr lang="cs-CZ" dirty="0" err="1" smtClean="0"/>
              <a:t>be</a:t>
            </a:r>
            <a:r>
              <a:rPr lang="cs-CZ" dirty="0" smtClean="0"/>
              <a:t> </a:t>
            </a:r>
            <a:r>
              <a:rPr lang="cs-CZ" dirty="0" err="1" smtClean="0"/>
              <a:t>helpfull</a:t>
            </a:r>
            <a:r>
              <a:rPr lang="cs-CZ" dirty="0" smtClean="0"/>
              <a:t> to </a:t>
            </a:r>
            <a:r>
              <a:rPr lang="cs-CZ" dirty="0" err="1" smtClean="0"/>
              <a:t>achieve</a:t>
            </a:r>
            <a:r>
              <a:rPr lang="cs-CZ" dirty="0" smtClean="0"/>
              <a:t> </a:t>
            </a:r>
            <a:r>
              <a:rPr lang="cs-CZ" dirty="0" err="1" smtClean="0"/>
              <a:t>the</a:t>
            </a:r>
            <a:r>
              <a:rPr lang="cs-CZ" dirty="0" smtClean="0"/>
              <a:t> </a:t>
            </a:r>
            <a:r>
              <a:rPr lang="cs-CZ" dirty="0" err="1" smtClean="0"/>
              <a:t>best</a:t>
            </a:r>
            <a:r>
              <a:rPr lang="cs-CZ" dirty="0" smtClean="0"/>
              <a:t> </a:t>
            </a:r>
            <a:r>
              <a:rPr lang="cs-CZ" dirty="0" err="1" smtClean="0"/>
              <a:t>benefit</a:t>
            </a:r>
            <a:endParaRPr lang="cs-CZ" dirty="0" smtClean="0"/>
          </a:p>
          <a:p>
            <a:r>
              <a:rPr lang="en-US" dirty="0" smtClean="0"/>
              <a:t>In comparison to the classic large storage sizes, an optimal size for being less dependent from the grid can be calculated</a:t>
            </a:r>
            <a:endParaRPr lang="cs-CZ" dirty="0" smtClean="0"/>
          </a:p>
          <a:p>
            <a:r>
              <a:rPr lang="en-US" dirty="0" smtClean="0"/>
              <a:t>Bridging a period of several days without sunshine was not the focus of this paper</a:t>
            </a:r>
            <a:endParaRPr lang="cs-CZ" dirty="0" smtClean="0"/>
          </a:p>
          <a:p>
            <a:r>
              <a:rPr lang="cs-CZ" dirty="0" err="1" smtClean="0"/>
              <a:t>Owners</a:t>
            </a:r>
            <a:r>
              <a:rPr lang="cs-CZ" dirty="0" smtClean="0"/>
              <a:t> </a:t>
            </a:r>
            <a:r>
              <a:rPr lang="cs-CZ" dirty="0" err="1" smtClean="0"/>
              <a:t>of</a:t>
            </a:r>
            <a:r>
              <a:rPr lang="cs-CZ" dirty="0" smtClean="0"/>
              <a:t> r</a:t>
            </a:r>
            <a:r>
              <a:rPr lang="en-US" dirty="0" err="1" smtClean="0"/>
              <a:t>oofto</a:t>
            </a:r>
            <a:r>
              <a:rPr lang="cs-CZ" dirty="0" smtClean="0"/>
              <a:t>p </a:t>
            </a:r>
            <a:r>
              <a:rPr lang="en-US" dirty="0" smtClean="0"/>
              <a:t>PV </a:t>
            </a:r>
            <a:r>
              <a:rPr lang="cs-CZ" dirty="0" err="1" smtClean="0"/>
              <a:t>systems</a:t>
            </a:r>
            <a:r>
              <a:rPr lang="cs-CZ" dirty="0" smtClean="0"/>
              <a:t> </a:t>
            </a:r>
            <a:r>
              <a:rPr lang="en-US" dirty="0" smtClean="0"/>
              <a:t>have better profitability and the higher certainty of return of the investment</a:t>
            </a:r>
            <a:r>
              <a:rPr lang="cs-CZ" dirty="0" smtClean="0"/>
              <a:t> in </a:t>
            </a:r>
            <a:r>
              <a:rPr lang="cs-CZ" dirty="0" err="1" smtClean="0"/>
              <a:t>the</a:t>
            </a:r>
            <a:r>
              <a:rPr lang="cs-CZ" dirty="0" smtClean="0"/>
              <a:t> </a:t>
            </a:r>
            <a:r>
              <a:rPr lang="cs-CZ" dirty="0" err="1" smtClean="0"/>
              <a:t>Czech</a:t>
            </a:r>
            <a:r>
              <a:rPr lang="cs-CZ" dirty="0" smtClean="0"/>
              <a:t> </a:t>
            </a:r>
            <a:r>
              <a:rPr lang="cs-CZ" dirty="0" err="1" smtClean="0"/>
              <a:t>Republic</a:t>
            </a:r>
            <a:endParaRPr lang="cs-CZ" dirty="0" smtClean="0"/>
          </a:p>
          <a:p>
            <a:r>
              <a:rPr lang="cs-CZ" dirty="0" smtClean="0"/>
              <a:t>In </a:t>
            </a:r>
            <a:r>
              <a:rPr lang="cs-CZ" dirty="0" err="1" smtClean="0"/>
              <a:t>the</a:t>
            </a:r>
            <a:r>
              <a:rPr lang="cs-CZ" dirty="0" smtClean="0"/>
              <a:t> CR </a:t>
            </a:r>
            <a:r>
              <a:rPr lang="cs-CZ" dirty="0" err="1" smtClean="0"/>
              <a:t>is</a:t>
            </a:r>
            <a:r>
              <a:rPr lang="cs-CZ" dirty="0" smtClean="0"/>
              <a:t> no </a:t>
            </a:r>
            <a:r>
              <a:rPr lang="cs-CZ" dirty="0" err="1" smtClean="0"/>
              <a:t>investment</a:t>
            </a:r>
            <a:r>
              <a:rPr lang="cs-CZ" dirty="0" smtClean="0"/>
              <a:t> </a:t>
            </a:r>
            <a:r>
              <a:rPr lang="cs-CZ" dirty="0" err="1" smtClean="0"/>
              <a:t>subsidy</a:t>
            </a:r>
            <a:r>
              <a:rPr lang="cs-CZ" dirty="0" smtClean="0"/>
              <a:t> </a:t>
            </a:r>
            <a:r>
              <a:rPr lang="cs-CZ" dirty="0" err="1" smtClean="0"/>
              <a:t>provided</a:t>
            </a:r>
            <a:endParaRPr lang="cs-CZ" dirty="0" smtClean="0"/>
          </a:p>
          <a:p>
            <a:r>
              <a:rPr lang="cs-CZ" dirty="0" smtClean="0"/>
              <a:t>In </a:t>
            </a:r>
            <a:r>
              <a:rPr lang="cs-CZ" dirty="0" err="1" smtClean="0"/>
              <a:t>the</a:t>
            </a:r>
            <a:r>
              <a:rPr lang="cs-CZ" dirty="0" smtClean="0"/>
              <a:t> </a:t>
            </a:r>
            <a:r>
              <a:rPr lang="cs-CZ" dirty="0" err="1" smtClean="0"/>
              <a:t>future</a:t>
            </a:r>
            <a:r>
              <a:rPr lang="cs-CZ" dirty="0" smtClean="0"/>
              <a:t> </a:t>
            </a:r>
            <a:r>
              <a:rPr lang="cs-CZ" dirty="0" err="1" smtClean="0"/>
              <a:t>the</a:t>
            </a:r>
            <a:r>
              <a:rPr lang="cs-CZ" dirty="0" smtClean="0"/>
              <a:t> </a:t>
            </a:r>
            <a:r>
              <a:rPr lang="cs-CZ" dirty="0" err="1" smtClean="0"/>
              <a:t>convergion</a:t>
            </a:r>
            <a:r>
              <a:rPr lang="cs-CZ" dirty="0" smtClean="0"/>
              <a:t> </a:t>
            </a:r>
            <a:r>
              <a:rPr lang="cs-CZ" dirty="0" err="1" smtClean="0"/>
              <a:t>of</a:t>
            </a:r>
            <a:r>
              <a:rPr lang="cs-CZ" dirty="0" smtClean="0"/>
              <a:t> </a:t>
            </a:r>
            <a:r>
              <a:rPr lang="cs-CZ" dirty="0" err="1" smtClean="0"/>
              <a:t>systems</a:t>
            </a:r>
            <a:r>
              <a:rPr lang="cs-CZ" dirty="0" smtClean="0"/>
              <a:t> </a:t>
            </a:r>
            <a:r>
              <a:rPr lang="cs-CZ" dirty="0" err="1" smtClean="0"/>
              <a:t>is</a:t>
            </a:r>
            <a:r>
              <a:rPr lang="cs-CZ" dirty="0" smtClean="0"/>
              <a:t> </a:t>
            </a:r>
            <a:r>
              <a:rPr lang="cs-CZ" dirty="0" err="1" smtClean="0"/>
              <a:t>expected</a:t>
            </a:r>
            <a:endParaRPr lang="cs-CZ" dirty="0" smtClean="0"/>
          </a:p>
          <a:p>
            <a:endParaRPr lang="cs-CZ" dirty="0" smtClean="0"/>
          </a:p>
          <a:p>
            <a:endParaRPr lang="cs-CZ" dirty="0" smtClean="0"/>
          </a:p>
        </p:txBody>
      </p:sp>
      <p:sp>
        <p:nvSpPr>
          <p:cNvPr id="3" name="Nadpis 2"/>
          <p:cNvSpPr>
            <a:spLocks noGrp="1"/>
          </p:cNvSpPr>
          <p:nvPr>
            <p:ph type="title"/>
          </p:nvPr>
        </p:nvSpPr>
        <p:spPr/>
        <p:txBody>
          <a:bodyPr/>
          <a:lstStyle/>
          <a:p>
            <a:pPr algn="ctr"/>
            <a:r>
              <a:rPr lang="cs-CZ" dirty="0" err="1" smtClean="0"/>
              <a:t>Conclusion</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22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extLst>
              <a:ext uri="{28A0092B-C50C-407E-A947-70E740481C1C}">
                <a14:useLocalDpi xmlns:a14="http://schemas.microsoft.com/office/drawing/2010/main" xmlns="" val="0"/>
              </a:ext>
            </a:extLst>
          </a:blip>
          <a:stretch>
            <a:fillRect/>
          </a:stretch>
        </p:blipFill>
        <p:spPr bwMode="auto">
          <a:xfrm>
            <a:off x="1425882" y="1481138"/>
            <a:ext cx="6292235" cy="4525962"/>
          </a:xfrm>
          <a:prstGeom prst="rect">
            <a:avLst/>
          </a:prstGeom>
          <a:noFill/>
          <a:ln>
            <a:noFill/>
          </a:ln>
        </p:spPr>
      </p:pic>
      <p:sp>
        <p:nvSpPr>
          <p:cNvPr id="2" name="Title 1"/>
          <p:cNvSpPr>
            <a:spLocks noGrp="1"/>
          </p:cNvSpPr>
          <p:nvPr>
            <p:ph type="title"/>
          </p:nvPr>
        </p:nvSpPr>
        <p:spPr/>
        <p:txBody>
          <a:bodyPr>
            <a:normAutofit fontScale="90000"/>
          </a:bodyPr>
          <a:lstStyle/>
          <a:p>
            <a:r>
              <a:rPr lang="de-AT" dirty="0" err="1" smtClean="0"/>
              <a:t>Production</a:t>
            </a:r>
            <a:r>
              <a:rPr lang="de-AT" dirty="0" smtClean="0"/>
              <a:t> </a:t>
            </a:r>
            <a:r>
              <a:rPr lang="de-AT" dirty="0" err="1" smtClean="0"/>
              <a:t>and</a:t>
            </a:r>
            <a:r>
              <a:rPr lang="de-AT" dirty="0" smtClean="0"/>
              <a:t> </a:t>
            </a:r>
            <a:r>
              <a:rPr lang="de-AT" dirty="0" err="1" smtClean="0"/>
              <a:t>Consumption</a:t>
            </a:r>
            <a:r>
              <a:rPr lang="de-AT" dirty="0" smtClean="0"/>
              <a:t> (1)</a:t>
            </a:r>
            <a:endParaRPr lang="en-GB" dirty="0"/>
          </a:p>
        </p:txBody>
      </p:sp>
      <p:sp>
        <p:nvSpPr>
          <p:cNvPr id="7" name="Zástupný symbol pro číslo snímku 6"/>
          <p:cNvSpPr>
            <a:spLocks noGrp="1"/>
          </p:cNvSpPr>
          <p:nvPr>
            <p:ph type="sldNum" sz="quarter" idx="12"/>
          </p:nvPr>
        </p:nvSpPr>
        <p:spPr/>
        <p:txBody>
          <a:bodyPr/>
          <a:lstStyle/>
          <a:p>
            <a:fld id="{88C24DBB-CF29-4635-B86A-993E93C3CBE1}" type="slidenum">
              <a:rPr lang="en-GB" smtClean="0"/>
              <a:pPr/>
              <a:t>3</a:t>
            </a:fld>
            <a:endParaRPr lang="en-GB"/>
          </a:p>
        </p:txBody>
      </p:sp>
    </p:spTree>
    <p:extLst>
      <p:ext uri="{BB962C8B-B14F-4D97-AF65-F5344CB8AC3E}">
        <p14:creationId xmlns:p14="http://schemas.microsoft.com/office/powerpoint/2010/main" xmlns="" val="2457120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00000"/>
          </a:xfrm>
        </p:spPr>
        <p:txBody>
          <a:bodyPr/>
          <a:lstStyle/>
          <a:p>
            <a:r>
              <a:rPr lang="en-CA" dirty="0" smtClean="0"/>
              <a:t>Production </a:t>
            </a:r>
            <a:r>
              <a:rPr lang="en-CA" dirty="0"/>
              <a:t>is not sufficient the whole day </a:t>
            </a:r>
          </a:p>
          <a:p>
            <a:endParaRPr lang="en-CA" dirty="0" smtClean="0"/>
          </a:p>
          <a:p>
            <a:r>
              <a:rPr lang="en-CA" dirty="0" smtClean="0"/>
              <a:t>Intra-day </a:t>
            </a:r>
            <a:r>
              <a:rPr lang="en-CA" dirty="0"/>
              <a:t>storage </a:t>
            </a:r>
            <a:r>
              <a:rPr lang="en-CA" dirty="0" smtClean="0"/>
              <a:t>could </a:t>
            </a:r>
            <a:r>
              <a:rPr lang="en-CA" dirty="0"/>
              <a:t>solve this </a:t>
            </a:r>
            <a:r>
              <a:rPr lang="en-CA" dirty="0" smtClean="0"/>
              <a:t>problem</a:t>
            </a:r>
          </a:p>
          <a:p>
            <a:endParaRPr lang="en-CA" dirty="0" smtClean="0"/>
          </a:p>
          <a:p>
            <a:r>
              <a:rPr lang="cs-CZ" dirty="0" smtClean="0"/>
              <a:t>T</a:t>
            </a:r>
            <a:r>
              <a:rPr lang="en-CA" dirty="0" err="1" smtClean="0"/>
              <a:t>wo</a:t>
            </a:r>
            <a:r>
              <a:rPr lang="en-CA" dirty="0" smtClean="0"/>
              <a:t> important </a:t>
            </a:r>
            <a:r>
              <a:rPr lang="cs-CZ" dirty="0" err="1" smtClean="0"/>
              <a:t>criterions</a:t>
            </a:r>
            <a:r>
              <a:rPr lang="en-CA" dirty="0" smtClean="0"/>
              <a:t> for </a:t>
            </a:r>
            <a:r>
              <a:rPr lang="en-CA" dirty="0"/>
              <a:t>storage </a:t>
            </a:r>
            <a:r>
              <a:rPr lang="en-CA" dirty="0" smtClean="0"/>
              <a:t>systems:</a:t>
            </a:r>
          </a:p>
          <a:p>
            <a:pPr lvl="1"/>
            <a:endParaRPr lang="en-GB" dirty="0" smtClean="0"/>
          </a:p>
          <a:p>
            <a:pPr lvl="1"/>
            <a:r>
              <a:rPr lang="en-GB" dirty="0" smtClean="0"/>
              <a:t>Power </a:t>
            </a:r>
            <a:r>
              <a:rPr lang="en-GB" dirty="0"/>
              <a:t>need for charge and discharge current </a:t>
            </a:r>
          </a:p>
          <a:p>
            <a:pPr lvl="1"/>
            <a:endParaRPr lang="en-GB" dirty="0" smtClean="0"/>
          </a:p>
          <a:p>
            <a:pPr lvl="1"/>
            <a:r>
              <a:rPr lang="en-GB" dirty="0" smtClean="0"/>
              <a:t>Storage capacity</a:t>
            </a:r>
            <a:endParaRPr lang="en-GB" dirty="0"/>
          </a:p>
        </p:txBody>
      </p:sp>
      <p:sp>
        <p:nvSpPr>
          <p:cNvPr id="2" name="Title 1"/>
          <p:cNvSpPr>
            <a:spLocks noGrp="1"/>
          </p:cNvSpPr>
          <p:nvPr>
            <p:ph type="title"/>
          </p:nvPr>
        </p:nvSpPr>
        <p:spPr/>
        <p:txBody>
          <a:bodyPr>
            <a:normAutofit fontScale="90000"/>
          </a:bodyPr>
          <a:lstStyle/>
          <a:p>
            <a:r>
              <a:rPr lang="de-AT" dirty="0" err="1"/>
              <a:t>Production</a:t>
            </a:r>
            <a:r>
              <a:rPr lang="de-AT" dirty="0"/>
              <a:t> </a:t>
            </a:r>
            <a:r>
              <a:rPr lang="de-AT" dirty="0" err="1"/>
              <a:t>and</a:t>
            </a:r>
            <a:r>
              <a:rPr lang="de-AT" dirty="0"/>
              <a:t> </a:t>
            </a:r>
            <a:r>
              <a:rPr lang="de-AT" dirty="0" err="1" smtClean="0"/>
              <a:t>Consumption</a:t>
            </a:r>
            <a:r>
              <a:rPr lang="de-AT" dirty="0" smtClean="0"/>
              <a:t> (2)</a:t>
            </a:r>
            <a:endParaRPr lang="en-GB"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4</a:t>
            </a:fld>
            <a:endParaRPr lang="en-GB"/>
          </a:p>
        </p:txBody>
      </p:sp>
    </p:spTree>
    <p:extLst>
      <p:ext uri="{BB962C8B-B14F-4D97-AF65-F5344CB8AC3E}">
        <p14:creationId xmlns:p14="http://schemas.microsoft.com/office/powerpoint/2010/main" xmlns="" val="2441723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de-AT" dirty="0" err="1"/>
              <a:t>Production</a:t>
            </a:r>
            <a:r>
              <a:rPr lang="de-AT" dirty="0"/>
              <a:t> </a:t>
            </a:r>
            <a:r>
              <a:rPr lang="de-AT" dirty="0" err="1"/>
              <a:t>and</a:t>
            </a:r>
            <a:r>
              <a:rPr lang="de-AT" dirty="0"/>
              <a:t> </a:t>
            </a:r>
            <a:r>
              <a:rPr lang="de-AT" dirty="0" err="1"/>
              <a:t>Consumption</a:t>
            </a:r>
            <a:r>
              <a:rPr lang="de-AT" dirty="0"/>
              <a:t> </a:t>
            </a:r>
            <a:r>
              <a:rPr lang="de-AT" dirty="0" smtClean="0"/>
              <a:t>(3)</a:t>
            </a:r>
            <a:endParaRPr lang="en-GB" dirty="0"/>
          </a:p>
        </p:txBody>
      </p:sp>
      <p:pic>
        <p:nvPicPr>
          <p:cNvPr id="4" name="Content Placeholder 3"/>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9031" y="1481138"/>
            <a:ext cx="8045937" cy="4525962"/>
          </a:xfrm>
          <a:prstGeom prst="rect">
            <a:avLst/>
          </a:prstGeom>
          <a:noFill/>
          <a:ln>
            <a:noFill/>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5</a:t>
            </a:fld>
            <a:endParaRPr lang="en-GB"/>
          </a:p>
        </p:txBody>
      </p:sp>
    </p:spTree>
    <p:extLst>
      <p:ext uri="{BB962C8B-B14F-4D97-AF65-F5344CB8AC3E}">
        <p14:creationId xmlns:p14="http://schemas.microsoft.com/office/powerpoint/2010/main" xmlns="" val="1263009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de-AT" dirty="0" err="1"/>
              <a:t>Production</a:t>
            </a:r>
            <a:r>
              <a:rPr lang="de-AT" dirty="0"/>
              <a:t> </a:t>
            </a:r>
            <a:r>
              <a:rPr lang="de-AT" dirty="0" err="1"/>
              <a:t>and</a:t>
            </a:r>
            <a:r>
              <a:rPr lang="de-AT" dirty="0"/>
              <a:t> </a:t>
            </a:r>
            <a:r>
              <a:rPr lang="de-AT" dirty="0" err="1"/>
              <a:t>Consumption</a:t>
            </a:r>
            <a:r>
              <a:rPr lang="de-AT" dirty="0"/>
              <a:t> </a:t>
            </a:r>
            <a:r>
              <a:rPr lang="de-AT" dirty="0" smtClean="0"/>
              <a:t>(4)</a:t>
            </a:r>
            <a:endParaRPr lang="en-GB" dirty="0"/>
          </a:p>
        </p:txBody>
      </p:sp>
      <p:pic>
        <p:nvPicPr>
          <p:cNvPr id="4" name="Content Placeholder 3"/>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7379" y="1481138"/>
            <a:ext cx="7849242" cy="4525962"/>
          </a:xfrm>
          <a:prstGeom prst="rect">
            <a:avLst/>
          </a:prstGeom>
          <a:noFill/>
          <a:ln>
            <a:noFill/>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6</a:t>
            </a:fld>
            <a:endParaRPr lang="en-GB"/>
          </a:p>
        </p:txBody>
      </p:sp>
    </p:spTree>
    <p:extLst>
      <p:ext uri="{BB962C8B-B14F-4D97-AF65-F5344CB8AC3E}">
        <p14:creationId xmlns:p14="http://schemas.microsoft.com/office/powerpoint/2010/main" xmlns="" val="154520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cs-CZ" dirty="0" err="1" smtClean="0"/>
              <a:t>production</a:t>
            </a:r>
            <a:r>
              <a:rPr lang="cs-CZ" dirty="0" smtClean="0"/>
              <a:t> </a:t>
            </a:r>
            <a:r>
              <a:rPr lang="cs-CZ" dirty="0" err="1" smtClean="0"/>
              <a:t>is</a:t>
            </a:r>
            <a:r>
              <a:rPr lang="cs-CZ" dirty="0" smtClean="0"/>
              <a:t> </a:t>
            </a:r>
            <a:r>
              <a:rPr lang="de-AT" dirty="0" smtClean="0"/>
              <a:t>not </a:t>
            </a:r>
            <a:r>
              <a:rPr lang="cs-CZ" dirty="0" err="1" smtClean="0"/>
              <a:t>sufficent</a:t>
            </a:r>
            <a:r>
              <a:rPr lang="cs-CZ" dirty="0" smtClean="0"/>
              <a:t> </a:t>
            </a:r>
            <a:r>
              <a:rPr lang="cs-CZ" dirty="0" err="1"/>
              <a:t>for</a:t>
            </a:r>
            <a:r>
              <a:rPr lang="cs-CZ" dirty="0"/>
              <a:t> </a:t>
            </a:r>
            <a:r>
              <a:rPr lang="cs-CZ" dirty="0" err="1"/>
              <a:t>the</a:t>
            </a:r>
            <a:r>
              <a:rPr lang="cs-CZ" dirty="0"/>
              <a:t> </a:t>
            </a:r>
            <a:r>
              <a:rPr lang="cs-CZ" dirty="0" err="1" smtClean="0"/>
              <a:t>consumption</a:t>
            </a:r>
            <a:endParaRPr lang="de-AT" dirty="0" smtClean="0"/>
          </a:p>
          <a:p>
            <a:endParaRPr lang="de-AT" dirty="0" smtClean="0"/>
          </a:p>
          <a:p>
            <a:r>
              <a:rPr lang="cs-CZ" dirty="0" err="1"/>
              <a:t>production-consumption</a:t>
            </a:r>
            <a:r>
              <a:rPr lang="cs-CZ" dirty="0"/>
              <a:t> </a:t>
            </a:r>
            <a:r>
              <a:rPr lang="cs-CZ" dirty="0" smtClean="0"/>
              <a:t>ratio</a:t>
            </a:r>
            <a:r>
              <a:rPr lang="de-AT" dirty="0" smtClean="0"/>
              <a:t>: 30% - 80%</a:t>
            </a:r>
            <a:r>
              <a:rPr lang="cs-CZ" dirty="0" smtClean="0"/>
              <a:t> </a:t>
            </a:r>
            <a:endParaRPr lang="de-AT" dirty="0" smtClean="0"/>
          </a:p>
          <a:p>
            <a:endParaRPr lang="de-AT" dirty="0" smtClean="0"/>
          </a:p>
          <a:p>
            <a:r>
              <a:rPr lang="en-GB" dirty="0" smtClean="0"/>
              <a:t>measured </a:t>
            </a:r>
            <a:r>
              <a:rPr lang="en-GB" dirty="0"/>
              <a:t>houses do not include any storage </a:t>
            </a:r>
            <a:r>
              <a:rPr lang="en-GB" dirty="0" smtClean="0"/>
              <a:t>systems </a:t>
            </a:r>
            <a:r>
              <a:rPr lang="en-GB" dirty="0" smtClean="0">
                <a:sym typeface="Wingdings" pitchFamily="2" charset="2"/>
              </a:rPr>
              <a:t> influence of storage</a:t>
            </a:r>
            <a:endParaRPr lang="en-GB" dirty="0"/>
          </a:p>
        </p:txBody>
      </p:sp>
      <p:sp>
        <p:nvSpPr>
          <p:cNvPr id="3" name="Title 2"/>
          <p:cNvSpPr>
            <a:spLocks noGrp="1"/>
          </p:cNvSpPr>
          <p:nvPr>
            <p:ph type="title"/>
          </p:nvPr>
        </p:nvSpPr>
        <p:spPr/>
        <p:txBody>
          <a:bodyPr/>
          <a:lstStyle/>
          <a:p>
            <a:r>
              <a:rPr lang="de-AT" dirty="0" smtClean="0"/>
              <a:t>Storage (1)</a:t>
            </a:r>
            <a:endParaRPr lang="en-GB"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7</a:t>
            </a:fld>
            <a:endParaRPr lang="en-GB"/>
          </a:p>
        </p:txBody>
      </p:sp>
    </p:spTree>
    <p:extLst>
      <p:ext uri="{BB962C8B-B14F-4D97-AF65-F5344CB8AC3E}">
        <p14:creationId xmlns:p14="http://schemas.microsoft.com/office/powerpoint/2010/main" xmlns="" val="2723833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AT" dirty="0" smtClean="0"/>
              <a:t>Storage (2)</a:t>
            </a:r>
            <a:endParaRPr lang="en-GB"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1541431"/>
            <a:ext cx="8229600" cy="4405375"/>
          </a:xfrm>
          <a:prstGeom prst="rect">
            <a:avLst/>
          </a:prstGeom>
          <a:noFill/>
          <a:ln>
            <a:noFill/>
          </a:ln>
        </p:spPr>
      </p:pic>
      <p:sp>
        <p:nvSpPr>
          <p:cNvPr id="7" name="Zástupný symbol pro číslo snímku 6"/>
          <p:cNvSpPr>
            <a:spLocks noGrp="1"/>
          </p:cNvSpPr>
          <p:nvPr>
            <p:ph type="sldNum" sz="quarter" idx="12"/>
          </p:nvPr>
        </p:nvSpPr>
        <p:spPr/>
        <p:txBody>
          <a:bodyPr/>
          <a:lstStyle/>
          <a:p>
            <a:fld id="{88C24DBB-CF29-4635-B86A-993E93C3CBE1}" type="slidenum">
              <a:rPr lang="en-GB" smtClean="0"/>
              <a:pPr/>
              <a:t>8</a:t>
            </a:fld>
            <a:endParaRPr lang="en-GB"/>
          </a:p>
        </p:txBody>
      </p:sp>
    </p:spTree>
    <p:extLst>
      <p:ext uri="{BB962C8B-B14F-4D97-AF65-F5344CB8AC3E}">
        <p14:creationId xmlns:p14="http://schemas.microsoft.com/office/powerpoint/2010/main" xmlns="" val="2533089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628800"/>
            <a:ext cx="8229600" cy="4824536"/>
          </a:xfrm>
        </p:spPr>
        <p:txBody>
          <a:bodyPr>
            <a:normAutofit fontScale="92500" lnSpcReduction="20000"/>
          </a:bodyPr>
          <a:lstStyle/>
          <a:p>
            <a:r>
              <a:rPr lang="cs-CZ" dirty="0" err="1" smtClean="0"/>
              <a:t>Managed</a:t>
            </a:r>
            <a:r>
              <a:rPr lang="cs-CZ" dirty="0" smtClean="0"/>
              <a:t> by ERO (</a:t>
            </a:r>
            <a:r>
              <a:rPr lang="cs-CZ" dirty="0" err="1" smtClean="0"/>
              <a:t>Energy</a:t>
            </a:r>
            <a:r>
              <a:rPr lang="cs-CZ" dirty="0" smtClean="0"/>
              <a:t> </a:t>
            </a:r>
            <a:r>
              <a:rPr lang="cs-CZ" dirty="0" err="1" smtClean="0"/>
              <a:t>regulation</a:t>
            </a:r>
            <a:r>
              <a:rPr lang="cs-CZ" dirty="0" smtClean="0"/>
              <a:t> </a:t>
            </a:r>
            <a:r>
              <a:rPr lang="cs-CZ" dirty="0" err="1" smtClean="0"/>
              <a:t>organisation</a:t>
            </a:r>
            <a:r>
              <a:rPr lang="cs-CZ" dirty="0" smtClean="0"/>
              <a:t> in </a:t>
            </a:r>
            <a:r>
              <a:rPr lang="cs-CZ" dirty="0" err="1" smtClean="0"/>
              <a:t>the</a:t>
            </a:r>
            <a:r>
              <a:rPr lang="cs-CZ" dirty="0" smtClean="0"/>
              <a:t> </a:t>
            </a:r>
            <a:r>
              <a:rPr lang="cs-CZ" dirty="0" err="1" smtClean="0"/>
              <a:t>Czech</a:t>
            </a:r>
            <a:r>
              <a:rPr lang="cs-CZ" dirty="0" smtClean="0"/>
              <a:t> </a:t>
            </a:r>
            <a:r>
              <a:rPr lang="cs-CZ" dirty="0" err="1" smtClean="0"/>
              <a:t>Republic</a:t>
            </a:r>
            <a:r>
              <a:rPr lang="cs-CZ" dirty="0" smtClean="0"/>
              <a:t>)</a:t>
            </a:r>
          </a:p>
          <a:p>
            <a:endParaRPr lang="cs-CZ" dirty="0" smtClean="0"/>
          </a:p>
          <a:p>
            <a:r>
              <a:rPr lang="cs-CZ" dirty="0" err="1" smtClean="0"/>
              <a:t>Feed</a:t>
            </a:r>
            <a:r>
              <a:rPr lang="cs-CZ" dirty="0" smtClean="0"/>
              <a:t>- in </a:t>
            </a:r>
            <a:r>
              <a:rPr lang="cs-CZ" dirty="0" err="1" smtClean="0"/>
              <a:t>tarrif</a:t>
            </a:r>
            <a:r>
              <a:rPr lang="cs-CZ" dirty="0" smtClean="0"/>
              <a:t> </a:t>
            </a:r>
            <a:r>
              <a:rPr lang="cs-CZ" dirty="0" err="1" smtClean="0"/>
              <a:t>scheme</a:t>
            </a:r>
            <a:endParaRPr lang="cs-CZ" dirty="0" smtClean="0"/>
          </a:p>
          <a:p>
            <a:endParaRPr lang="cs-CZ" dirty="0" smtClean="0"/>
          </a:p>
          <a:p>
            <a:pPr lvl="1"/>
            <a:r>
              <a:rPr lang="cs-CZ" dirty="0" err="1" smtClean="0"/>
              <a:t>All</a:t>
            </a:r>
            <a:r>
              <a:rPr lang="cs-CZ" dirty="0" smtClean="0"/>
              <a:t> </a:t>
            </a:r>
            <a:r>
              <a:rPr lang="cs-CZ" dirty="0" err="1" smtClean="0"/>
              <a:t>production</a:t>
            </a:r>
            <a:r>
              <a:rPr lang="cs-CZ" dirty="0" smtClean="0"/>
              <a:t> </a:t>
            </a:r>
            <a:r>
              <a:rPr lang="cs-CZ" dirty="0" err="1" smtClean="0"/>
              <a:t>is</a:t>
            </a:r>
            <a:r>
              <a:rPr lang="cs-CZ" dirty="0" smtClean="0"/>
              <a:t> </a:t>
            </a:r>
            <a:r>
              <a:rPr lang="cs-CZ" dirty="0" err="1" smtClean="0"/>
              <a:t>send</a:t>
            </a:r>
            <a:r>
              <a:rPr lang="cs-CZ" dirty="0" smtClean="0"/>
              <a:t> to </a:t>
            </a:r>
            <a:r>
              <a:rPr lang="cs-CZ" dirty="0" err="1" smtClean="0"/>
              <a:t>the</a:t>
            </a:r>
            <a:r>
              <a:rPr lang="cs-CZ" dirty="0" smtClean="0"/>
              <a:t> </a:t>
            </a:r>
            <a:r>
              <a:rPr lang="cs-CZ" dirty="0" err="1" smtClean="0"/>
              <a:t>grid</a:t>
            </a:r>
            <a:endParaRPr lang="cs-CZ" dirty="0" smtClean="0"/>
          </a:p>
          <a:p>
            <a:pPr lvl="1"/>
            <a:r>
              <a:rPr lang="cs-CZ" dirty="0" err="1" smtClean="0"/>
              <a:t>Fixed</a:t>
            </a:r>
            <a:r>
              <a:rPr lang="cs-CZ" dirty="0" smtClean="0"/>
              <a:t> </a:t>
            </a:r>
            <a:r>
              <a:rPr lang="cs-CZ" dirty="0" err="1" smtClean="0"/>
              <a:t>price</a:t>
            </a:r>
            <a:r>
              <a:rPr lang="cs-CZ" dirty="0" smtClean="0"/>
              <a:t> </a:t>
            </a:r>
            <a:r>
              <a:rPr lang="cs-CZ" dirty="0" err="1" smtClean="0"/>
              <a:t>for</a:t>
            </a:r>
            <a:r>
              <a:rPr lang="cs-CZ" dirty="0" smtClean="0"/>
              <a:t> 20 </a:t>
            </a:r>
            <a:r>
              <a:rPr lang="cs-CZ" dirty="0" err="1" smtClean="0"/>
              <a:t>years</a:t>
            </a:r>
            <a:r>
              <a:rPr lang="cs-CZ" dirty="0" smtClean="0"/>
              <a:t> + </a:t>
            </a:r>
            <a:r>
              <a:rPr lang="cs-CZ" dirty="0" err="1" smtClean="0"/>
              <a:t>increasing</a:t>
            </a:r>
            <a:r>
              <a:rPr lang="cs-CZ" dirty="0" smtClean="0"/>
              <a:t> </a:t>
            </a:r>
            <a:r>
              <a:rPr lang="cs-CZ" dirty="0" err="1" smtClean="0"/>
              <a:t>of</a:t>
            </a:r>
            <a:r>
              <a:rPr lang="cs-CZ" dirty="0" smtClean="0"/>
              <a:t> </a:t>
            </a:r>
            <a:r>
              <a:rPr lang="cs-CZ" dirty="0" err="1" smtClean="0"/>
              <a:t>inflation</a:t>
            </a:r>
            <a:r>
              <a:rPr lang="cs-CZ" dirty="0" smtClean="0"/>
              <a:t> </a:t>
            </a:r>
            <a:r>
              <a:rPr lang="cs-CZ" dirty="0" err="1" smtClean="0"/>
              <a:t>rate</a:t>
            </a:r>
            <a:endParaRPr lang="cs-CZ" dirty="0" smtClean="0"/>
          </a:p>
          <a:p>
            <a:pPr lvl="1"/>
            <a:endParaRPr lang="cs-CZ" dirty="0" smtClean="0"/>
          </a:p>
          <a:p>
            <a:r>
              <a:rPr lang="cs-CZ" dirty="0" err="1" smtClean="0"/>
              <a:t>Feed</a:t>
            </a:r>
            <a:r>
              <a:rPr lang="cs-CZ" dirty="0" smtClean="0"/>
              <a:t> – in </a:t>
            </a:r>
            <a:r>
              <a:rPr lang="cs-CZ" dirty="0" err="1" smtClean="0"/>
              <a:t>premium</a:t>
            </a:r>
            <a:r>
              <a:rPr lang="cs-CZ" dirty="0" smtClean="0"/>
              <a:t> </a:t>
            </a:r>
            <a:r>
              <a:rPr lang="cs-CZ" dirty="0" err="1" smtClean="0"/>
              <a:t>scheme</a:t>
            </a:r>
            <a:endParaRPr lang="cs-CZ" dirty="0" smtClean="0"/>
          </a:p>
          <a:p>
            <a:endParaRPr lang="cs-CZ" dirty="0" smtClean="0"/>
          </a:p>
          <a:p>
            <a:pPr lvl="1"/>
            <a:r>
              <a:rPr lang="cs-CZ" dirty="0" smtClean="0"/>
              <a:t>Bonus </a:t>
            </a:r>
            <a:r>
              <a:rPr lang="cs-CZ" dirty="0" err="1" smtClean="0"/>
              <a:t>for</a:t>
            </a:r>
            <a:r>
              <a:rPr lang="cs-CZ" dirty="0" smtClean="0"/>
              <a:t> </a:t>
            </a:r>
            <a:r>
              <a:rPr lang="cs-CZ" dirty="0" err="1" smtClean="0"/>
              <a:t>all</a:t>
            </a:r>
            <a:r>
              <a:rPr lang="cs-CZ" dirty="0" smtClean="0"/>
              <a:t> </a:t>
            </a:r>
            <a:r>
              <a:rPr lang="cs-CZ" dirty="0" err="1" smtClean="0"/>
              <a:t>produced</a:t>
            </a:r>
            <a:r>
              <a:rPr lang="cs-CZ" dirty="0" smtClean="0"/>
              <a:t> </a:t>
            </a:r>
            <a:r>
              <a:rPr lang="cs-CZ" dirty="0" err="1" smtClean="0"/>
              <a:t>energy</a:t>
            </a:r>
            <a:endParaRPr lang="cs-CZ" dirty="0" smtClean="0"/>
          </a:p>
          <a:p>
            <a:pPr lvl="1"/>
            <a:r>
              <a:rPr lang="cs-CZ" dirty="0" err="1" smtClean="0"/>
              <a:t>Changing</a:t>
            </a:r>
            <a:r>
              <a:rPr lang="cs-CZ" dirty="0" smtClean="0"/>
              <a:t> </a:t>
            </a:r>
            <a:r>
              <a:rPr lang="cs-CZ" dirty="0" err="1" smtClean="0"/>
              <a:t>of</a:t>
            </a:r>
            <a:r>
              <a:rPr lang="cs-CZ" dirty="0" smtClean="0"/>
              <a:t> </a:t>
            </a:r>
            <a:r>
              <a:rPr lang="cs-CZ" dirty="0" err="1" smtClean="0"/>
              <a:t>price</a:t>
            </a:r>
            <a:r>
              <a:rPr lang="cs-CZ" dirty="0" smtClean="0"/>
              <a:t> – </a:t>
            </a:r>
            <a:r>
              <a:rPr lang="cs-CZ" dirty="0" err="1" smtClean="0"/>
              <a:t>gradualy</a:t>
            </a:r>
            <a:r>
              <a:rPr lang="cs-CZ" dirty="0" smtClean="0"/>
              <a:t> </a:t>
            </a:r>
            <a:r>
              <a:rPr lang="cs-CZ" dirty="0" err="1" smtClean="0"/>
              <a:t>decreasing</a:t>
            </a:r>
            <a:endParaRPr lang="cs-CZ" dirty="0" smtClean="0"/>
          </a:p>
          <a:p>
            <a:pPr lvl="1"/>
            <a:endParaRPr lang="cs-CZ" dirty="0" smtClean="0"/>
          </a:p>
          <a:p>
            <a:r>
              <a:rPr lang="cs-CZ" dirty="0" err="1" smtClean="0"/>
              <a:t>Possibility</a:t>
            </a:r>
            <a:r>
              <a:rPr lang="cs-CZ" dirty="0" smtClean="0"/>
              <a:t> to </a:t>
            </a:r>
            <a:r>
              <a:rPr lang="cs-CZ" dirty="0" err="1" smtClean="0"/>
              <a:t>switch</a:t>
            </a:r>
            <a:r>
              <a:rPr lang="cs-CZ" dirty="0" smtClean="0"/>
              <a:t> </a:t>
            </a:r>
            <a:r>
              <a:rPr lang="cs-CZ" dirty="0" err="1" smtClean="0"/>
              <a:t>system</a:t>
            </a:r>
            <a:r>
              <a:rPr lang="cs-CZ" dirty="0" smtClean="0"/>
              <a:t> </a:t>
            </a:r>
            <a:r>
              <a:rPr lang="cs-CZ" dirty="0" err="1" smtClean="0"/>
              <a:t>once</a:t>
            </a:r>
            <a:r>
              <a:rPr lang="cs-CZ" dirty="0" smtClean="0"/>
              <a:t> a </a:t>
            </a:r>
            <a:r>
              <a:rPr lang="cs-CZ" dirty="0" err="1" smtClean="0"/>
              <a:t>year</a:t>
            </a:r>
            <a:endParaRPr lang="cs-CZ" dirty="0" smtClean="0"/>
          </a:p>
          <a:p>
            <a:pPr lvl="1"/>
            <a:endParaRPr lang="cs-CZ" dirty="0" smtClean="0"/>
          </a:p>
          <a:p>
            <a:pPr lvl="1"/>
            <a:endParaRPr lang="cs-CZ" dirty="0" smtClean="0"/>
          </a:p>
          <a:p>
            <a:pPr lvl="1"/>
            <a:endParaRPr lang="cs-CZ" dirty="0" smtClean="0"/>
          </a:p>
          <a:p>
            <a:pPr lvl="8"/>
            <a:endParaRPr lang="cs-CZ" dirty="0" smtClean="0"/>
          </a:p>
        </p:txBody>
      </p:sp>
      <p:sp>
        <p:nvSpPr>
          <p:cNvPr id="3" name="Nadpis 2"/>
          <p:cNvSpPr>
            <a:spLocks noGrp="1"/>
          </p:cNvSpPr>
          <p:nvPr>
            <p:ph type="title"/>
          </p:nvPr>
        </p:nvSpPr>
        <p:spPr>
          <a:xfrm>
            <a:off x="395536" y="332656"/>
            <a:ext cx="8229600" cy="1143000"/>
          </a:xfrm>
        </p:spPr>
        <p:txBody>
          <a:bodyPr>
            <a:normAutofit fontScale="90000"/>
          </a:bodyPr>
          <a:lstStyle/>
          <a:p>
            <a:pPr algn="ctr"/>
            <a:r>
              <a:rPr lang="cs-CZ" dirty="0" smtClean="0"/>
              <a:t>Support </a:t>
            </a:r>
            <a:r>
              <a:rPr lang="cs-CZ" dirty="0" err="1" smtClean="0"/>
              <a:t>policy</a:t>
            </a:r>
            <a:r>
              <a:rPr lang="cs-CZ" dirty="0" smtClean="0"/>
              <a:t> </a:t>
            </a:r>
            <a:r>
              <a:rPr lang="cs-CZ" dirty="0" err="1" smtClean="0"/>
              <a:t>for</a:t>
            </a:r>
            <a:r>
              <a:rPr lang="cs-CZ" dirty="0" smtClean="0"/>
              <a:t> </a:t>
            </a:r>
            <a:r>
              <a:rPr lang="cs-CZ" dirty="0" err="1" smtClean="0"/>
              <a:t>residential</a:t>
            </a:r>
            <a:r>
              <a:rPr lang="cs-CZ" dirty="0" smtClean="0"/>
              <a:t> PV in </a:t>
            </a:r>
            <a:r>
              <a:rPr lang="cs-CZ" dirty="0" err="1" smtClean="0"/>
              <a:t>the</a:t>
            </a:r>
            <a:r>
              <a:rPr lang="cs-CZ" dirty="0" smtClean="0"/>
              <a:t> </a:t>
            </a:r>
            <a:r>
              <a:rPr lang="cs-CZ" dirty="0" err="1" smtClean="0"/>
              <a:t>Czech</a:t>
            </a:r>
            <a:r>
              <a:rPr lang="cs-CZ" dirty="0" smtClean="0"/>
              <a:t> </a:t>
            </a:r>
            <a:r>
              <a:rPr lang="cs-CZ" dirty="0" err="1" smtClean="0"/>
              <a:t>Republic</a:t>
            </a:r>
            <a:endParaRPr lang="cs-CZ" dirty="0"/>
          </a:p>
        </p:txBody>
      </p:sp>
      <p:sp>
        <p:nvSpPr>
          <p:cNvPr id="6" name="Zástupný symbol pro číslo snímku 5"/>
          <p:cNvSpPr>
            <a:spLocks noGrp="1"/>
          </p:cNvSpPr>
          <p:nvPr>
            <p:ph type="sldNum" sz="quarter" idx="12"/>
          </p:nvPr>
        </p:nvSpPr>
        <p:spPr/>
        <p:txBody>
          <a:bodyPr/>
          <a:lstStyle/>
          <a:p>
            <a:fld id="{88C24DBB-CF29-4635-B86A-993E93C3CBE1}" type="slidenum">
              <a:rPr lang="en-GB" smtClean="0"/>
              <a:pPr/>
              <a:t>9</a:t>
            </a:fld>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707</TotalTime>
  <Words>1350</Words>
  <Application>Microsoft Office PowerPoint</Application>
  <PresentationFormat>Předvádění na obrazovce (4:3)</PresentationFormat>
  <Paragraphs>241</Paragraphs>
  <Slides>22</Slides>
  <Notes>15</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Concourse</vt:lpstr>
      <vt:lpstr>Achievement of energy efficiency in the households by using PV</vt:lpstr>
      <vt:lpstr>Electricty Storage - Introduction</vt:lpstr>
      <vt:lpstr>Production and Consumption (1)</vt:lpstr>
      <vt:lpstr>Production and Consumption (2)</vt:lpstr>
      <vt:lpstr>Production and Consumption (3)</vt:lpstr>
      <vt:lpstr>Production and Consumption (4)</vt:lpstr>
      <vt:lpstr>Storage (1)</vt:lpstr>
      <vt:lpstr>Storage (2)</vt:lpstr>
      <vt:lpstr>Support policy for residential PV in the Czech Republic</vt:lpstr>
      <vt:lpstr>Scheme of operation of solar power station in the mode of Feed-in tariff </vt:lpstr>
      <vt:lpstr>Scheme of operation of solar power station in the mode of Feed-in premium </vt:lpstr>
      <vt:lpstr>The Support Policy for residentials in Austria</vt:lpstr>
      <vt:lpstr>New subsidy system in Austria</vt:lpstr>
      <vt:lpstr>Annual cost on complete installation of PV for households</vt:lpstr>
      <vt:lpstr>Comparison of support systems in Austria and Czech Republic - aplication </vt:lpstr>
      <vt:lpstr>Calculation in terms of the Czech Republic</vt:lpstr>
      <vt:lpstr>Return of investment (ROI) in the Feed-in premium scheme (1) </vt:lpstr>
      <vt:lpstr>Return of investment (ROI) in the Feed-in premium scheme (2)</vt:lpstr>
      <vt:lpstr>Return of investment in the Feed-in tariff scheme – CZ </vt:lpstr>
      <vt:lpstr>Calculation in terms of Austria (1)</vt:lpstr>
      <vt:lpstr>Calculation in terms of Austria (2)</vt:lpstr>
      <vt:lpstr>Conclusion</vt:lpstr>
    </vt:vector>
  </TitlesOfParts>
  <Company>Frequentis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Gürkan Saglampinar</dc:creator>
  <cp:lastModifiedBy>Pavel</cp:lastModifiedBy>
  <cp:revision>97</cp:revision>
  <dcterms:created xsi:type="dcterms:W3CDTF">2013-05-11T15:36:49Z</dcterms:created>
  <dcterms:modified xsi:type="dcterms:W3CDTF">2013-05-15T13:56:10Z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RQ_Footer_AddIn_AskedOnSave">
    <vt:bool>false</vt:bool>
  </property>
</Properties>
</file>