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79" r:id="rId4"/>
    <p:sldId id="280" r:id="rId5"/>
    <p:sldId id="270" r:id="rId6"/>
    <p:sldId id="282" r:id="rId7"/>
    <p:sldId id="283" r:id="rId8"/>
    <p:sldId id="284" r:id="rId9"/>
    <p:sldId id="285" r:id="rId10"/>
    <p:sldId id="281" r:id="rId11"/>
    <p:sldId id="271" r:id="rId12"/>
    <p:sldId id="286" r:id="rId13"/>
    <p:sldId id="288" r:id="rId14"/>
    <p:sldId id="272" r:id="rId15"/>
    <p:sldId id="273" r:id="rId16"/>
    <p:sldId id="289" r:id="rId17"/>
    <p:sldId id="290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B000"/>
    <a:srgbClr val="B3350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268;VUT\4.semestr\GRAZ\prace\Struktura%20v&#253;roby%20elekt&#345;iny%20brutto%20v%20ES%20&#268;R_eng2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268;VUT\4.semestr\GRAZ\prace\Struktura%20v&#253;roby%20elekt&#345;iny%20brutto%20v%20ES%20&#268;R_eng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268;VUT\4.semestr\GRAZ\prace\prumerne%20ceny%20bonusy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268;VUT\4.semestr\GRAZ\prace\prumerne%20ceny%20bonusy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reas%20E&#223;l\Studium\Bachelorarbeit%20TU\Arbeit\Arbeit\Bachelorarbeit%20E&#223;l,%20korrigiert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28"/>
  <c:chart>
    <c:autoTitleDeleted val="1"/>
    <c:plotArea>
      <c:layout>
        <c:manualLayout>
          <c:layoutTarget val="inner"/>
          <c:xMode val="edge"/>
          <c:yMode val="edge"/>
          <c:x val="0.13778280839895013"/>
          <c:y val="4.3795528232767708E-2"/>
          <c:w val="0.86127449693788283"/>
          <c:h val="0.44056172554230094"/>
        </c:manualLayout>
      </c:layout>
      <c:barChart>
        <c:barDir val="col"/>
        <c:grouping val="clustered"/>
        <c:ser>
          <c:idx val="14"/>
          <c:order val="0"/>
          <c:spPr>
            <a:solidFill>
              <a:schemeClr val="accent2"/>
            </a:solidFill>
          </c:spPr>
          <c:dLbls>
            <c:dLbl>
              <c:idx val="0"/>
              <c:layout>
                <c:manualLayout>
                  <c:x val="1.4007217847769029E-2"/>
                  <c:y val="-2.2973773143467841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4</a:t>
                    </a:r>
                    <a:r>
                      <a:rPr lang="en-US" dirty="0" smtClean="0"/>
                      <a:t>6</a:t>
                    </a:r>
                    <a:r>
                      <a:rPr lang="cs-CZ" dirty="0" smtClean="0"/>
                      <a:t> </a:t>
                    </a:r>
                    <a:r>
                      <a:rPr lang="en-US" dirty="0" smtClean="0"/>
                      <a:t>951,0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4.1666666666666666E-3"/>
                  <c:y val="-2.5011094159876689E-2"/>
                </c:manualLayout>
              </c:layout>
              <c:tx>
                <c:rich>
                  <a:bodyPr/>
                  <a:lstStyle/>
                  <a:p>
                    <a:r>
                      <a:rPr lang="en-US" sz="1200" smtClean="0"/>
                      <a:t>2</a:t>
                    </a:r>
                    <a:r>
                      <a:rPr lang="en-US" smtClean="0"/>
                      <a:t>7</a:t>
                    </a:r>
                    <a:r>
                      <a:rPr lang="cs-CZ" smtClean="0"/>
                      <a:t> </a:t>
                    </a:r>
                    <a:r>
                      <a:rPr lang="en-US" smtClean="0"/>
                      <a:t>998,2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>
                <c:manualLayout>
                  <c:x val="-9.7222222222222224E-3"/>
                  <c:y val="-1.5712678327131982E-2"/>
                </c:manualLayout>
              </c:layout>
              <c:showVal val="1"/>
            </c:dLbl>
            <c:dLbl>
              <c:idx val="3"/>
              <c:layout>
                <c:manualLayout>
                  <c:x val="-7.0232939632545932E-3"/>
                  <c:y val="-2.6821444420228394E-2"/>
                </c:manualLayout>
              </c:layout>
              <c:showVal val="1"/>
            </c:dLbl>
            <c:dLbl>
              <c:idx val="4"/>
              <c:layout>
                <c:manualLayout>
                  <c:x val="-3.4525371828521435E-3"/>
                  <c:y val="1.1572554492675229E-2"/>
                </c:manualLayout>
              </c:layout>
              <c:showVal val="1"/>
            </c:dLbl>
            <c:dLbl>
              <c:idx val="5"/>
              <c:layout>
                <c:manualLayout>
                  <c:x val="1.4283683289588801E-3"/>
                  <c:y val="6.9735657023719186E-3"/>
                </c:manualLayout>
              </c:layout>
              <c:showVal val="1"/>
            </c:dLbl>
            <c:dLbl>
              <c:idx val="6"/>
              <c:layout>
                <c:manualLayout>
                  <c:x val="7.6980533683289592E-3"/>
                  <c:y val="6.5265170114827834E-3"/>
                </c:manualLayout>
              </c:layout>
              <c:showVal val="1"/>
            </c:dLbl>
            <c:dLbl>
              <c:idx val="7"/>
              <c:layout>
                <c:manualLayout>
                  <c:x val="2.7777777777777779E-3"/>
                  <c:y val="-3.9266104912677804E-2"/>
                </c:manualLayout>
              </c:layout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sz="1200" b="1" i="1"/>
                  </a:pPr>
                  <a:endParaRPr lang="cs-CZ"/>
                </a:p>
              </c:txPr>
              <c:showVal val="1"/>
            </c:dLbl>
            <c:txPr>
              <a:bodyPr/>
              <a:lstStyle/>
              <a:p>
                <a:pPr>
                  <a:defRPr sz="1200"/>
                </a:pPr>
                <a:endParaRPr lang="cs-CZ"/>
              </a:p>
            </c:txPr>
            <c:showVal val="1"/>
          </c:dLbls>
          <c:cat>
            <c:strRef>
              <c:f>'Data pro grafy'!$A$3:$A$17</c:f>
              <c:strCache>
                <c:ptCount val="15"/>
                <c:pt idx="0">
                  <c:v>Fossil fuel</c:v>
                </c:pt>
                <c:pt idx="1">
                  <c:v>Nuclear power station</c:v>
                </c:pt>
                <c:pt idx="2">
                  <c:v>Other gas</c:v>
                </c:pt>
                <c:pt idx="3">
                  <c:v>Biomass</c:v>
                </c:pt>
                <c:pt idx="4">
                  <c:v>Hydro power station &gt; 10 MWe</c:v>
                </c:pt>
                <c:pt idx="5">
                  <c:v>Natural gas</c:v>
                </c:pt>
                <c:pt idx="6">
                  <c:v>Small hydro power station 0,5 - 10 MWe</c:v>
                </c:pt>
                <c:pt idx="7">
                  <c:v>Photovoltaic power station</c:v>
                </c:pt>
                <c:pt idx="8">
                  <c:v>Pumped storage hydro power plant</c:v>
                </c:pt>
                <c:pt idx="9">
                  <c:v>Biogas</c:v>
                </c:pt>
                <c:pt idx="10">
                  <c:v>Wind power station</c:v>
                </c:pt>
                <c:pt idx="11">
                  <c:v>Small hydro power station &lt; 0,5 MWe</c:v>
                </c:pt>
                <c:pt idx="12">
                  <c:v>Unspecified fuel</c:v>
                </c:pt>
                <c:pt idx="13">
                  <c:v>Oils</c:v>
                </c:pt>
                <c:pt idx="14">
                  <c:v>Landfill gas</c:v>
                </c:pt>
              </c:strCache>
            </c:strRef>
          </c:cat>
          <c:val>
            <c:numRef>
              <c:f>'Data pro grafy'!$B$3:$B$17</c:f>
              <c:numCache>
                <c:formatCode>0.0</c:formatCode>
                <c:ptCount val="15"/>
                <c:pt idx="0">
                  <c:v>46951</c:v>
                </c:pt>
                <c:pt idx="1">
                  <c:v>27998.2</c:v>
                </c:pt>
                <c:pt idx="2">
                  <c:v>3180.6</c:v>
                </c:pt>
                <c:pt idx="3">
                  <c:v>1511.9</c:v>
                </c:pt>
                <c:pt idx="4">
                  <c:v>1472.1</c:v>
                </c:pt>
                <c:pt idx="5">
                  <c:v>1050.5999999999999</c:v>
                </c:pt>
                <c:pt idx="6">
                  <c:v>994.8</c:v>
                </c:pt>
                <c:pt idx="7">
                  <c:v>615.70000000000005</c:v>
                </c:pt>
                <c:pt idx="8">
                  <c:v>591.20000000000005</c:v>
                </c:pt>
                <c:pt idx="9">
                  <c:v>508.9</c:v>
                </c:pt>
                <c:pt idx="10">
                  <c:v>335.5</c:v>
                </c:pt>
                <c:pt idx="11">
                  <c:v>322.5</c:v>
                </c:pt>
                <c:pt idx="12">
                  <c:v>157.19999999999999</c:v>
                </c:pt>
                <c:pt idx="13">
                  <c:v>130.5</c:v>
                </c:pt>
                <c:pt idx="14">
                  <c:v>89.3</c:v>
                </c:pt>
              </c:numCache>
            </c:numRef>
          </c:val>
        </c:ser>
        <c:axId val="81768832"/>
        <c:axId val="81770752"/>
      </c:barChart>
      <c:catAx>
        <c:axId val="81768832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81770752"/>
        <c:crosses val="autoZero"/>
        <c:auto val="1"/>
        <c:lblAlgn val="ctr"/>
        <c:lblOffset val="100"/>
      </c:catAx>
      <c:valAx>
        <c:axId val="81770752"/>
        <c:scaling>
          <c:orientation val="minMax"/>
          <c:max val="50000"/>
          <c:min val="0"/>
        </c:scaling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000">
                    <a:latin typeface="+mn-lt"/>
                  </a:defRPr>
                </a:pPr>
                <a:r>
                  <a:rPr lang="cs-CZ" sz="2000">
                    <a:latin typeface="+mn-lt"/>
                  </a:rPr>
                  <a:t>Electricity brutto [GWh]</a:t>
                </a:r>
              </a:p>
            </c:rich>
          </c:tx>
          <c:layout>
            <c:manualLayout>
              <c:xMode val="edge"/>
              <c:yMode val="edge"/>
              <c:x val="3.1944444444444442E-3"/>
              <c:y val="7.4736398822574851E-2"/>
            </c:manualLayout>
          </c:layout>
        </c:title>
        <c:numFmt formatCode="#,##0" sourceLinked="0"/>
        <c:majorTickMark val="none"/>
        <c:tickLblPos val="nextTo"/>
        <c:txPr>
          <a:bodyPr rot="0" vert="horz"/>
          <a:lstStyle/>
          <a:p>
            <a:pPr>
              <a:defRPr sz="1600"/>
            </a:pPr>
            <a:endParaRPr lang="cs-CZ"/>
          </a:p>
        </c:txPr>
        <c:crossAx val="81768832"/>
        <c:crosses val="autoZero"/>
        <c:crossBetween val="between"/>
      </c:valAx>
      <c:spPr>
        <a:noFill/>
      </c:spPr>
    </c:plotArea>
    <c:plotVisOnly val="1"/>
    <c:dispBlanksAs val="gap"/>
  </c:chart>
  <c:spPr>
    <a:solidFill>
      <a:schemeClr val="bg1"/>
    </a:solidFill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32"/>
  <c:chart>
    <c:plotArea>
      <c:layout>
        <c:manualLayout>
          <c:layoutTarget val="inner"/>
          <c:xMode val="edge"/>
          <c:yMode val="edge"/>
          <c:x val="0.16231911983224351"/>
          <c:y val="4.1204437400950866E-2"/>
          <c:w val="0.8179048799455626"/>
          <c:h val="0.51510414068182475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accent2"/>
            </a:solidFill>
          </c:spPr>
          <c:dLbls>
            <c:dLbl>
              <c:idx val="2"/>
              <c:spPr/>
              <c:txPr>
                <a:bodyPr/>
                <a:lstStyle/>
                <a:p>
                  <a:pPr>
                    <a:defRPr sz="2000" b="1" i="1"/>
                  </a:pPr>
                  <a:endParaRPr lang="cs-CZ"/>
                </a:p>
              </c:txPr>
            </c:dLbl>
            <c:dLbl>
              <c:idx val="3"/>
              <c:layout>
                <c:manualLayout>
                  <c:x val="2.7777777777777779E-3"/>
                  <c:y val="-2.2926836313220299E-2"/>
                </c:manualLayout>
              </c:layout>
              <c:showVal val="1"/>
            </c:dLbl>
            <c:dLbl>
              <c:idx val="4"/>
              <c:layout>
                <c:manualLayout>
                  <c:x val="9.7222222222222224E-3"/>
                  <c:y val="-2.5011094159876689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cs-CZ"/>
              </a:p>
            </c:txPr>
            <c:showVal val="1"/>
          </c:dLbls>
          <c:cat>
            <c:strRef>
              <c:f>'instalovaný výkon'!$A$2:$H$2</c:f>
              <c:strCache>
                <c:ptCount val="8"/>
                <c:pt idx="0">
                  <c:v>Steam power station</c:v>
                </c:pt>
                <c:pt idx="1">
                  <c:v>Nuclear power station</c:v>
                </c:pt>
                <c:pt idx="2">
                  <c:v>Photovoltaic power station</c:v>
                </c:pt>
                <c:pt idx="3">
                  <c:v>Pumped storage hydro power plant</c:v>
                </c:pt>
                <c:pt idx="4">
                  <c:v>Hydro power station</c:v>
                </c:pt>
                <c:pt idx="5">
                  <c:v>Steam-gas power station</c:v>
                </c:pt>
                <c:pt idx="6">
                  <c:v>Gas and combustion power station</c:v>
                </c:pt>
                <c:pt idx="7">
                  <c:v>Wind power station</c:v>
                </c:pt>
              </c:strCache>
            </c:strRef>
          </c:cat>
          <c:val>
            <c:numRef>
              <c:f>'instalovaný výkon'!$A$3:$H$3</c:f>
              <c:numCache>
                <c:formatCode>General</c:formatCode>
                <c:ptCount val="8"/>
                <c:pt idx="0">
                  <c:v>10623.09</c:v>
                </c:pt>
                <c:pt idx="1">
                  <c:v>3970</c:v>
                </c:pt>
                <c:pt idx="2">
                  <c:v>1970.79</c:v>
                </c:pt>
                <c:pt idx="3">
                  <c:v>1146.5</c:v>
                </c:pt>
                <c:pt idx="4">
                  <c:v>1054.33</c:v>
                </c:pt>
                <c:pt idx="5">
                  <c:v>590.72</c:v>
                </c:pt>
                <c:pt idx="6">
                  <c:v>519.6</c:v>
                </c:pt>
                <c:pt idx="7">
                  <c:v>222.9</c:v>
                </c:pt>
              </c:numCache>
            </c:numRef>
          </c:val>
        </c:ser>
        <c:axId val="93915776"/>
        <c:axId val="94016256"/>
      </c:barChart>
      <c:catAx>
        <c:axId val="939157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cs-CZ" sz="2000"/>
                  <a:t>Type of source</a:t>
                </a:r>
              </a:p>
            </c:rich>
          </c:tx>
          <c:layout>
            <c:manualLayout>
              <c:xMode val="edge"/>
              <c:yMode val="edge"/>
              <c:x val="0.42023337707786529"/>
              <c:y val="0.94503188422161011"/>
            </c:manualLayout>
          </c:layout>
        </c:title>
        <c:numFmt formatCode="General" sourceLinked="1"/>
        <c:tickLblPos val="nextTo"/>
        <c:txPr>
          <a:bodyPr rot="-2520000" vert="horz"/>
          <a:lstStyle/>
          <a:p>
            <a:pPr>
              <a:defRPr sz="1600"/>
            </a:pPr>
            <a:endParaRPr lang="cs-CZ"/>
          </a:p>
        </c:txPr>
        <c:crossAx val="94016256"/>
        <c:crosses val="autoZero"/>
        <c:auto val="1"/>
        <c:lblAlgn val="ctr"/>
        <c:lblOffset val="100"/>
        <c:tickLblSkip val="1"/>
        <c:tickMarkSkip val="1"/>
      </c:catAx>
      <c:valAx>
        <c:axId val="9401625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cs-CZ" sz="1800" dirty="0" err="1"/>
                  <a:t>Installed</a:t>
                </a:r>
                <a:r>
                  <a:rPr lang="cs-CZ" sz="1800" dirty="0"/>
                  <a:t> capacity in </a:t>
                </a:r>
                <a:r>
                  <a:rPr lang="cs-CZ" sz="1800" dirty="0" err="1"/>
                  <a:t>the</a:t>
                </a:r>
                <a:r>
                  <a:rPr lang="cs-CZ" sz="1800" dirty="0"/>
                  <a:t> </a:t>
                </a:r>
                <a:r>
                  <a:rPr lang="cs-CZ" sz="1800" dirty="0" err="1"/>
                  <a:t>power</a:t>
                </a:r>
                <a:r>
                  <a:rPr lang="cs-CZ" sz="1800" dirty="0"/>
                  <a:t> </a:t>
                </a:r>
                <a:r>
                  <a:rPr lang="cs-CZ" sz="1800" dirty="0" err="1"/>
                  <a:t>system</a:t>
                </a:r>
                <a:r>
                  <a:rPr lang="cs-CZ" sz="1800" dirty="0"/>
                  <a:t> in CR [MW]</a:t>
                </a:r>
              </a:p>
            </c:rich>
          </c:tx>
          <c:layout>
            <c:manualLayout>
              <c:xMode val="edge"/>
              <c:yMode val="edge"/>
              <c:x val="2.1809426599452845E-2"/>
              <c:y val="2.9357657915886837E-2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 sz="1600"/>
            </a:pPr>
            <a:endParaRPr lang="cs-CZ"/>
          </a:p>
        </c:txPr>
        <c:crossAx val="93915776"/>
        <c:crosses val="autoZero"/>
        <c:crossBetween val="between"/>
      </c:valAx>
    </c:plotArea>
    <c:plotVisOnly val="1"/>
    <c:dispBlanksAs val="gap"/>
  </c:chart>
  <c:spPr>
    <a:solidFill>
      <a:schemeClr val="bg1"/>
    </a:solidFill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plotArea>
      <c:layout>
        <c:manualLayout>
          <c:layoutTarget val="inner"/>
          <c:xMode val="edge"/>
          <c:yMode val="edge"/>
          <c:x val="0.12986111111111112"/>
          <c:y val="3.7037037037037049E-2"/>
          <c:w val="0.68472222222222223"/>
          <c:h val="0.85185185185185208"/>
        </c:manualLayout>
      </c:layout>
      <c:barChart>
        <c:barDir val="col"/>
        <c:grouping val="clustered"/>
        <c:ser>
          <c:idx val="5"/>
          <c:order val="0"/>
          <c:tx>
            <c:strRef>
              <c:f>'Hodnoty pro graf'!$B$17</c:f>
              <c:strCache>
                <c:ptCount val="1"/>
                <c:pt idx="0">
                  <c:v>Electricity generation using solar radiation</c:v>
                </c:pt>
              </c:strCache>
            </c:strRef>
          </c:tx>
          <c:spPr>
            <a:solidFill>
              <a:srgbClr val="FF660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'Hodnoty pro graf'!$C$10:$M$10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'Hodnoty pro graf'!$C$17:$M$17</c:f>
              <c:numCache>
                <c:formatCode>0.00</c:formatCode>
                <c:ptCount val="11"/>
                <c:pt idx="0">
                  <c:v>6000</c:v>
                </c:pt>
                <c:pt idx="1">
                  <c:v>6000</c:v>
                </c:pt>
                <c:pt idx="2">
                  <c:v>6000</c:v>
                </c:pt>
                <c:pt idx="3">
                  <c:v>6040</c:v>
                </c:pt>
                <c:pt idx="4">
                  <c:v>9740</c:v>
                </c:pt>
                <c:pt idx="5">
                  <c:v>9935</c:v>
                </c:pt>
                <c:pt idx="6">
                  <c:v>11276.7</c:v>
                </c:pt>
                <c:pt idx="7">
                  <c:v>12040</c:v>
                </c:pt>
                <c:pt idx="8">
                  <c:v>12261.4</c:v>
                </c:pt>
                <c:pt idx="9">
                  <c:v>10649</c:v>
                </c:pt>
                <c:pt idx="10">
                  <c:v>10436.363636363636</c:v>
                </c:pt>
              </c:numCache>
            </c:numRef>
          </c:val>
        </c:ser>
        <c:ser>
          <c:idx val="4"/>
          <c:order val="1"/>
          <c:tx>
            <c:strRef>
              <c:f>'Hodnoty pro graf'!$B$16</c:f>
              <c:strCache>
                <c:ptCount val="1"/>
                <c:pt idx="0">
                  <c:v>Production of electricity using geothermal energy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'Hodnoty pro graf'!$C$10:$M$10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'Hodnoty pro graf'!$C$16:$M$16</c:f>
              <c:numCache>
                <c:formatCode>0.00</c:formatCode>
                <c:ptCount val="11"/>
                <c:pt idx="0">
                  <c:v>3000</c:v>
                </c:pt>
                <c:pt idx="1">
                  <c:v>3000</c:v>
                </c:pt>
                <c:pt idx="2">
                  <c:v>3000</c:v>
                </c:pt>
                <c:pt idx="3">
                  <c:v>3500</c:v>
                </c:pt>
                <c:pt idx="4">
                  <c:v>4070</c:v>
                </c:pt>
                <c:pt idx="5">
                  <c:v>4500</c:v>
                </c:pt>
                <c:pt idx="6">
                  <c:v>4500</c:v>
                </c:pt>
                <c:pt idx="7">
                  <c:v>4500</c:v>
                </c:pt>
                <c:pt idx="8">
                  <c:v>4500</c:v>
                </c:pt>
                <c:pt idx="9">
                  <c:v>4500</c:v>
                </c:pt>
                <c:pt idx="10">
                  <c:v>4500</c:v>
                </c:pt>
              </c:numCache>
            </c:numRef>
          </c:val>
        </c:ser>
        <c:ser>
          <c:idx val="3"/>
          <c:order val="2"/>
          <c:tx>
            <c:strRef>
              <c:f>'Hodnoty pro graf'!$B$15</c:f>
              <c:strCache>
                <c:ptCount val="1"/>
                <c:pt idx="0">
                  <c:v>Electricity production of biogas combustion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'Hodnoty pro graf'!$C$10:$M$10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'Hodnoty pro graf'!$C$15:$M$15</c:f>
              <c:numCache>
                <c:formatCode>0.00</c:formatCode>
                <c:ptCount val="11"/>
                <c:pt idx="0">
                  <c:v>2500</c:v>
                </c:pt>
                <c:pt idx="1">
                  <c:v>2500</c:v>
                </c:pt>
                <c:pt idx="2">
                  <c:v>2450</c:v>
                </c:pt>
                <c:pt idx="3">
                  <c:v>2470</c:v>
                </c:pt>
                <c:pt idx="4">
                  <c:v>2468.3000000000002</c:v>
                </c:pt>
                <c:pt idx="5">
                  <c:v>2515</c:v>
                </c:pt>
                <c:pt idx="6">
                  <c:v>2857.5</c:v>
                </c:pt>
                <c:pt idx="7">
                  <c:v>3013.3</c:v>
                </c:pt>
                <c:pt idx="8">
                  <c:v>3050</c:v>
                </c:pt>
                <c:pt idx="9">
                  <c:v>3086.6666666666665</c:v>
                </c:pt>
                <c:pt idx="10">
                  <c:v>3303.75</c:v>
                </c:pt>
              </c:numCache>
            </c:numRef>
          </c:val>
        </c:ser>
        <c:ser>
          <c:idx val="2"/>
          <c:order val="3"/>
          <c:tx>
            <c:strRef>
              <c:f>'Hodnoty pro graf'!$B$14</c:f>
              <c:strCache>
                <c:ptCount val="1"/>
                <c:pt idx="0">
                  <c:v>Electricity generation from biomass</c:v>
                </c:pt>
              </c:strCache>
            </c:strRef>
          </c:tx>
          <c:spPr>
            <a:solidFill>
              <a:srgbClr val="FF00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'Hodnoty pro graf'!$C$10:$M$10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'Hodnoty pro graf'!$C$14:$M$14</c:f>
              <c:numCache>
                <c:formatCode>0.00</c:formatCode>
                <c:ptCount val="11"/>
                <c:pt idx="0">
                  <c:v>2500</c:v>
                </c:pt>
                <c:pt idx="1">
                  <c:v>2500</c:v>
                </c:pt>
                <c:pt idx="2">
                  <c:v>2250</c:v>
                </c:pt>
                <c:pt idx="3">
                  <c:v>2520</c:v>
                </c:pt>
                <c:pt idx="4">
                  <c:v>2606.6999999999998</c:v>
                </c:pt>
                <c:pt idx="5">
                  <c:v>2868.3</c:v>
                </c:pt>
                <c:pt idx="6">
                  <c:v>3151.7</c:v>
                </c:pt>
                <c:pt idx="7">
                  <c:v>3325</c:v>
                </c:pt>
                <c:pt idx="8">
                  <c:v>2976.67</c:v>
                </c:pt>
                <c:pt idx="9">
                  <c:v>2976.6666666666665</c:v>
                </c:pt>
                <c:pt idx="10">
                  <c:v>2976.6666666666665</c:v>
                </c:pt>
              </c:numCache>
            </c:numRef>
          </c:val>
        </c:ser>
        <c:ser>
          <c:idx val="1"/>
          <c:order val="4"/>
          <c:tx>
            <c:strRef>
              <c:f>'Hodnoty pro graf'!$B$13</c:f>
              <c:strCache>
                <c:ptCount val="1"/>
                <c:pt idx="0">
                  <c:v>Wind power station</c:v>
                </c:pt>
              </c:strCache>
            </c:strRef>
          </c:tx>
          <c:spPr>
            <a:solidFill>
              <a:srgbClr val="333333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'Hodnoty pro graf'!$C$10:$M$10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'Hodnoty pro graf'!$C$13:$M$13</c:f>
              <c:numCache>
                <c:formatCode>0.00</c:formatCode>
                <c:ptCount val="11"/>
                <c:pt idx="0">
                  <c:v>3000</c:v>
                </c:pt>
                <c:pt idx="1">
                  <c:v>3000</c:v>
                </c:pt>
                <c:pt idx="2">
                  <c:v>2850</c:v>
                </c:pt>
                <c:pt idx="3">
                  <c:v>2780</c:v>
                </c:pt>
                <c:pt idx="4">
                  <c:v>2782.5</c:v>
                </c:pt>
                <c:pt idx="5">
                  <c:v>2764</c:v>
                </c:pt>
                <c:pt idx="6">
                  <c:v>2768.3</c:v>
                </c:pt>
                <c:pt idx="7">
                  <c:v>2798.6</c:v>
                </c:pt>
                <c:pt idx="8">
                  <c:v>2781.25</c:v>
                </c:pt>
                <c:pt idx="9">
                  <c:v>2773.3333333333335</c:v>
                </c:pt>
                <c:pt idx="10">
                  <c:v>2774</c:v>
                </c:pt>
              </c:numCache>
            </c:numRef>
          </c:val>
        </c:ser>
        <c:ser>
          <c:idx val="0"/>
          <c:order val="5"/>
          <c:tx>
            <c:strRef>
              <c:f>'Hodnoty pro graf'!$B$12</c:f>
              <c:strCache>
                <c:ptCount val="1"/>
                <c:pt idx="0">
                  <c:v>Small hydro power station</c:v>
                </c:pt>
              </c:strCache>
            </c:strRef>
          </c:tx>
          <c:spPr>
            <a:solidFill>
              <a:srgbClr val="00FF0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'Hodnoty pro graf'!$C$10:$M$10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'Hodnoty pro graf'!$C$12:$M$12</c:f>
              <c:numCache>
                <c:formatCode>0.00</c:formatCode>
                <c:ptCount val="11"/>
                <c:pt idx="0">
                  <c:v>1500</c:v>
                </c:pt>
                <c:pt idx="1">
                  <c:v>1500</c:v>
                </c:pt>
                <c:pt idx="2">
                  <c:v>1550</c:v>
                </c:pt>
                <c:pt idx="3">
                  <c:v>1825</c:v>
                </c:pt>
                <c:pt idx="4">
                  <c:v>2043.3</c:v>
                </c:pt>
                <c:pt idx="5">
                  <c:v>2083.3000000000002</c:v>
                </c:pt>
                <c:pt idx="6">
                  <c:v>2250</c:v>
                </c:pt>
                <c:pt idx="7">
                  <c:v>2332.5</c:v>
                </c:pt>
                <c:pt idx="8">
                  <c:v>2508</c:v>
                </c:pt>
                <c:pt idx="9">
                  <c:v>2635</c:v>
                </c:pt>
                <c:pt idx="10">
                  <c:v>2762.8571428571427</c:v>
                </c:pt>
              </c:numCache>
            </c:numRef>
          </c:val>
        </c:ser>
        <c:axId val="97059968"/>
        <c:axId val="97120256"/>
      </c:barChart>
      <c:catAx>
        <c:axId val="9705996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cs-CZ" sz="1200"/>
                  <a:t>Year</a:t>
                </a:r>
              </a:p>
            </c:rich>
          </c:tx>
          <c:layout>
            <c:manualLayout>
              <c:xMode val="edge"/>
              <c:yMode val="edge"/>
              <c:x val="0.45277777777777778"/>
              <c:y val="0.95679012345679015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97120256"/>
        <c:crosses val="autoZero"/>
        <c:auto val="1"/>
        <c:lblAlgn val="ctr"/>
        <c:lblOffset val="100"/>
        <c:tickLblSkip val="1"/>
        <c:tickMarkSkip val="1"/>
      </c:catAx>
      <c:valAx>
        <c:axId val="97120256"/>
        <c:scaling>
          <c:orientation val="minMax"/>
          <c:max val="13000"/>
        </c:scaling>
        <c:axPos val="l"/>
        <c:majorGridlines>
          <c:spPr>
            <a:ln w="3175">
              <a:solidFill>
                <a:srgbClr val="80808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cs-CZ" sz="1200"/>
                  <a:t>The average minimum purchase price of electricity  [CZK/MWh]</a:t>
                </a:r>
              </a:p>
            </c:rich>
          </c:tx>
          <c:layout>
            <c:manualLayout>
              <c:xMode val="edge"/>
              <c:yMode val="edge"/>
              <c:x val="1.2500000000000001E-2"/>
              <c:y val="0.12289562289562293"/>
            </c:manualLayout>
          </c:layout>
          <c:spPr>
            <a:noFill/>
            <a:ln w="25400">
              <a:noFill/>
            </a:ln>
          </c:spPr>
        </c:title>
        <c:numFmt formatCode="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97059968"/>
        <c:crosses val="autoZero"/>
        <c:crossBetween val="between"/>
        <c:majorUnit val="1000"/>
        <c:minorUnit val="40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3020833333333333"/>
          <c:y val="2.8058361391694723E-3"/>
          <c:w val="0.16562499999999999"/>
          <c:h val="0.99382716049382713"/>
        </c:manualLayout>
      </c:layout>
      <c:spPr>
        <a:solidFill>
          <a:srgbClr val="FFFFFF"/>
        </a:solidFill>
        <a:ln w="3175">
          <a:noFill/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cs-CZ"/>
        </a:p>
      </c:txPr>
    </c:legend>
    <c:plotVisOnly val="1"/>
    <c:dispBlanksAs val="gap"/>
  </c:chart>
  <c:spPr>
    <a:solidFill>
      <a:schemeClr val="bg1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plotArea>
      <c:layout>
        <c:manualLayout>
          <c:layoutTarget val="inner"/>
          <c:xMode val="edge"/>
          <c:yMode val="edge"/>
          <c:x val="0.13819444444444445"/>
          <c:y val="3.7037037037037049E-2"/>
          <c:w val="0.69201388888888893"/>
          <c:h val="0.85185185185185208"/>
        </c:manualLayout>
      </c:layout>
      <c:barChart>
        <c:barDir val="col"/>
        <c:grouping val="clustered"/>
        <c:ser>
          <c:idx val="5"/>
          <c:order val="0"/>
          <c:tx>
            <c:strRef>
              <c:f>'Hodnoty pro graf'!$B$26</c:f>
              <c:strCache>
                <c:ptCount val="1"/>
                <c:pt idx="0">
                  <c:v>Electricity generation using solar radiation</c:v>
                </c:pt>
              </c:strCache>
            </c:strRef>
          </c:tx>
          <c:spPr>
            <a:solidFill>
              <a:srgbClr val="FF660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'Hodnoty pro graf'!$C$19:$M$19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'Hodnoty pro graf'!$C$26:$M$26</c:f>
              <c:numCache>
                <c:formatCode>0.00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9130</c:v>
                </c:pt>
                <c:pt idx="5">
                  <c:v>9225</c:v>
                </c:pt>
                <c:pt idx="6">
                  <c:v>10466.700000000001</c:v>
                </c:pt>
                <c:pt idx="7">
                  <c:v>11060</c:v>
                </c:pt>
                <c:pt idx="8">
                  <c:v>12291.4</c:v>
                </c:pt>
                <c:pt idx="9">
                  <c:v>9649</c:v>
                </c:pt>
                <c:pt idx="10">
                  <c:v>9356.363636363636</c:v>
                </c:pt>
              </c:numCache>
            </c:numRef>
          </c:val>
        </c:ser>
        <c:ser>
          <c:idx val="4"/>
          <c:order val="1"/>
          <c:tx>
            <c:strRef>
              <c:f>'Hodnoty pro graf'!$B$25</c:f>
              <c:strCache>
                <c:ptCount val="1"/>
                <c:pt idx="0">
                  <c:v>Production of electricity using geothermal energy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'Hodnoty pro graf'!$C$19:$M$19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'Hodnoty pro graf'!$C$25:$M$25</c:f>
              <c:numCache>
                <c:formatCode>0.00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3210</c:v>
                </c:pt>
                <c:pt idx="5">
                  <c:v>3510</c:v>
                </c:pt>
                <c:pt idx="6">
                  <c:v>3370</c:v>
                </c:pt>
                <c:pt idx="7">
                  <c:v>3140</c:v>
                </c:pt>
                <c:pt idx="8">
                  <c:v>3530</c:v>
                </c:pt>
                <c:pt idx="9">
                  <c:v>3530</c:v>
                </c:pt>
                <c:pt idx="10">
                  <c:v>3450</c:v>
                </c:pt>
              </c:numCache>
            </c:numRef>
          </c:val>
        </c:ser>
        <c:ser>
          <c:idx val="3"/>
          <c:order val="2"/>
          <c:tx>
            <c:strRef>
              <c:f>'Hodnoty pro graf'!$B$24</c:f>
              <c:strCache>
                <c:ptCount val="1"/>
                <c:pt idx="0">
                  <c:v>Electricity production of biogas combustion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'Hodnoty pro graf'!$C$19:$M$19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'Hodnoty pro graf'!$C$24:$M$24</c:f>
              <c:numCache>
                <c:formatCode>0.00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1498.3</c:v>
                </c:pt>
                <c:pt idx="5">
                  <c:v>1395</c:v>
                </c:pt>
                <c:pt idx="6">
                  <c:v>1577.5</c:v>
                </c:pt>
                <c:pt idx="7">
                  <c:v>1473.3</c:v>
                </c:pt>
                <c:pt idx="8">
                  <c:v>2080</c:v>
                </c:pt>
                <c:pt idx="9">
                  <c:v>2116.6666666666665</c:v>
                </c:pt>
                <c:pt idx="10">
                  <c:v>2253.75</c:v>
                </c:pt>
              </c:numCache>
            </c:numRef>
          </c:val>
        </c:ser>
        <c:ser>
          <c:idx val="2"/>
          <c:order val="3"/>
          <c:tx>
            <c:strRef>
              <c:f>'Hodnoty pro graf'!$B$23</c:f>
              <c:strCache>
                <c:ptCount val="1"/>
                <c:pt idx="0">
                  <c:v>Electricity generation from biomass</c:v>
                </c:pt>
              </c:strCache>
            </c:strRef>
          </c:tx>
          <c:spPr>
            <a:solidFill>
              <a:srgbClr val="FF00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'Hodnoty pro graf'!$C$19:$M$19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'Hodnoty pro graf'!$C$23:$M$23</c:f>
              <c:numCache>
                <c:formatCode>0.00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1309.2</c:v>
                </c:pt>
                <c:pt idx="5">
                  <c:v>1180</c:v>
                </c:pt>
                <c:pt idx="6">
                  <c:v>1404.2</c:v>
                </c:pt>
                <c:pt idx="7">
                  <c:v>1306.7</c:v>
                </c:pt>
                <c:pt idx="8">
                  <c:v>1540.7</c:v>
                </c:pt>
                <c:pt idx="9">
                  <c:v>1535.3333333333333</c:v>
                </c:pt>
                <c:pt idx="10">
                  <c:v>1487.3333333333333</c:v>
                </c:pt>
              </c:numCache>
            </c:numRef>
          </c:val>
        </c:ser>
        <c:ser>
          <c:idx val="1"/>
          <c:order val="4"/>
          <c:tx>
            <c:strRef>
              <c:f>'Hodnoty pro graf'!$B$22</c:f>
              <c:strCache>
                <c:ptCount val="1"/>
                <c:pt idx="0">
                  <c:v>Wind power station</c:v>
                </c:pt>
              </c:strCache>
            </c:strRef>
          </c:tx>
          <c:spPr>
            <a:solidFill>
              <a:srgbClr val="333333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'Hodnoty pro graf'!$C$19:$M$19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'Hodnoty pro graf'!$C$22:$M$22</c:f>
              <c:numCache>
                <c:formatCode>0.00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2342.5</c:v>
                </c:pt>
                <c:pt idx="5">
                  <c:v>2252</c:v>
                </c:pt>
                <c:pt idx="6">
                  <c:v>2178.3000000000002</c:v>
                </c:pt>
                <c:pt idx="7">
                  <c:v>2088.6</c:v>
                </c:pt>
                <c:pt idx="8">
                  <c:v>2381.3000000000002</c:v>
                </c:pt>
                <c:pt idx="9">
                  <c:v>2373.3333333333335</c:v>
                </c:pt>
                <c:pt idx="10">
                  <c:v>2334</c:v>
                </c:pt>
              </c:numCache>
            </c:numRef>
          </c:val>
        </c:ser>
        <c:ser>
          <c:idx val="0"/>
          <c:order val="5"/>
          <c:tx>
            <c:strRef>
              <c:f>'Hodnoty pro graf'!$B$21</c:f>
              <c:strCache>
                <c:ptCount val="1"/>
                <c:pt idx="0">
                  <c:v>Small hydro power station</c:v>
                </c:pt>
              </c:strCache>
            </c:strRef>
          </c:tx>
          <c:spPr>
            <a:solidFill>
              <a:srgbClr val="00FF0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'Hodnoty pro graf'!$C$19:$M$19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'Hodnoty pro graf'!$C$21:$M$21</c:f>
              <c:numCache>
                <c:formatCode>0.00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1133.3</c:v>
                </c:pt>
                <c:pt idx="5">
                  <c:v>1033.3</c:v>
                </c:pt>
                <c:pt idx="6">
                  <c:v>1050</c:v>
                </c:pt>
                <c:pt idx="7">
                  <c:v>892.5</c:v>
                </c:pt>
                <c:pt idx="8">
                  <c:v>1538</c:v>
                </c:pt>
                <c:pt idx="9">
                  <c:v>1665</c:v>
                </c:pt>
                <c:pt idx="10">
                  <c:v>1712.8571428571429</c:v>
                </c:pt>
              </c:numCache>
            </c:numRef>
          </c:val>
        </c:ser>
        <c:axId val="103274368"/>
        <c:axId val="104605952"/>
      </c:barChart>
      <c:catAx>
        <c:axId val="10327436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cs-CZ" sz="1600"/>
                  <a:t>Year</a:t>
                </a:r>
              </a:p>
            </c:rich>
          </c:tx>
          <c:layout>
            <c:manualLayout>
              <c:xMode val="edge"/>
              <c:yMode val="edge"/>
              <c:x val="0.45243055555555556"/>
              <c:y val="0.96925801829674196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104605952"/>
        <c:crosses val="autoZero"/>
        <c:auto val="1"/>
        <c:lblAlgn val="ctr"/>
        <c:lblOffset val="100"/>
        <c:tickLblSkip val="1"/>
        <c:tickMarkSkip val="1"/>
      </c:catAx>
      <c:valAx>
        <c:axId val="104605952"/>
        <c:scaling>
          <c:orientation val="minMax"/>
          <c:max val="13000"/>
        </c:scaling>
        <c:axPos val="l"/>
        <c:majorGridlines>
          <c:spPr>
            <a:ln w="3175">
              <a:solidFill>
                <a:srgbClr val="80808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cs-CZ" sz="1600"/>
                  <a:t>The average value of green bonus in [CZK/MWh]</a:t>
                </a:r>
              </a:p>
            </c:rich>
          </c:tx>
          <c:layout>
            <c:manualLayout>
              <c:xMode val="edge"/>
              <c:yMode val="edge"/>
              <c:x val="1.2500000000000001E-2"/>
              <c:y val="7.9233578261999699E-2"/>
            </c:manualLayout>
          </c:layout>
          <c:spPr>
            <a:noFill/>
            <a:ln w="25400">
              <a:noFill/>
            </a:ln>
          </c:spPr>
        </c:title>
        <c:numFmt formatCode="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103274368"/>
        <c:crosses val="autoZero"/>
        <c:crossBetween val="between"/>
        <c:majorUnit val="1000"/>
      </c:valAx>
      <c:spPr>
        <a:noFill/>
        <a:ln w="12700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0.82986111111111116"/>
          <c:y val="1.0001077770663089E-3"/>
          <c:w val="0.16493055555555555"/>
          <c:h val="0.99808537211617099"/>
        </c:manualLayout>
      </c:layout>
      <c:spPr>
        <a:solidFill>
          <a:srgbClr val="FFFFFF"/>
        </a:solidFill>
        <a:ln w="3175">
          <a:noFill/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cs-CZ"/>
        </a:p>
      </c:txPr>
    </c:legend>
    <c:plotVisOnly val="1"/>
    <c:dispBlanksAs val="gap"/>
  </c:chart>
  <c:spPr>
    <a:solidFill>
      <a:schemeClr val="bg1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plotArea>
      <c:layout>
        <c:manualLayout>
          <c:layoutTarget val="inner"/>
          <c:xMode val="edge"/>
          <c:yMode val="edge"/>
          <c:x val="5.5436430446194347E-2"/>
          <c:y val="3.0565203322187474E-2"/>
          <c:w val="0.74544008398950212"/>
          <c:h val="0.85960989465358173"/>
        </c:manualLayout>
      </c:layout>
      <c:barChart>
        <c:barDir val="col"/>
        <c:grouping val="clustered"/>
        <c:ser>
          <c:idx val="2"/>
          <c:order val="0"/>
          <c:tx>
            <c:strRef>
              <c:f>'[Bachelorarbeit Eßl, korrigiert.xls]Nutzung'!$C$9</c:f>
              <c:strCache>
                <c:ptCount val="1"/>
                <c:pt idx="0">
                  <c:v>annual installed performance  in MW 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accent1"/>
              </a:solidFill>
            </a:ln>
          </c:spPr>
          <c:cat>
            <c:numRef>
              <c:f>'[Bachelorarbeit Eßl, korrigiert.xls]Nutzung'!$A$10:$A$17</c:f>
              <c:numCache>
                <c:formatCode>General</c:formatCode>
                <c:ptCount val="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</c:numCache>
            </c:numRef>
          </c:cat>
          <c:val>
            <c:numRef>
              <c:f>'[Bachelorarbeit Eßl, korrigiert.xls]Nutzung'!$C$10:$C$17</c:f>
              <c:numCache>
                <c:formatCode>General</c:formatCode>
                <c:ptCount val="8"/>
                <c:pt idx="0">
                  <c:v>13.160000000000002</c:v>
                </c:pt>
                <c:pt idx="1">
                  <c:v>3.5100000000000007</c:v>
                </c:pt>
                <c:pt idx="2">
                  <c:v>3.2100000000000009</c:v>
                </c:pt>
                <c:pt idx="3">
                  <c:v>5.6400000000000006</c:v>
                </c:pt>
                <c:pt idx="4">
                  <c:v>4.2299999999999969</c:v>
                </c:pt>
                <c:pt idx="5">
                  <c:v>8.9500000000000028</c:v>
                </c:pt>
                <c:pt idx="6">
                  <c:v>22.810000000000024</c:v>
                </c:pt>
                <c:pt idx="7">
                  <c:v>83.07</c:v>
                </c:pt>
              </c:numCache>
            </c:numRef>
          </c:val>
        </c:ser>
        <c:ser>
          <c:idx val="1"/>
          <c:order val="1"/>
          <c:tx>
            <c:strRef>
              <c:f>'[Bachelorarbeit Eßl, korrigiert.xls]Nutzung'!$B$9</c:f>
              <c:strCache>
                <c:ptCount val="1"/>
                <c:pt idx="0">
                  <c:v>installed performance in MW</c:v>
                </c:pt>
              </c:strCache>
            </c:strRef>
          </c:tx>
          <c:spPr>
            <a:solidFill>
              <a:srgbClr val="0CB01C"/>
            </a:solidFill>
          </c:spPr>
          <c:cat>
            <c:numRef>
              <c:f>'[Bachelorarbeit Eßl, korrigiert.xls]Nutzung'!$A$10:$A$17</c:f>
              <c:numCache>
                <c:formatCode>General</c:formatCode>
                <c:ptCount val="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</c:numCache>
            </c:numRef>
          </c:cat>
          <c:val>
            <c:numRef>
              <c:f>'[Bachelorarbeit Eßl, korrigiert.xls]Nutzung'!$B$10:$B$17</c:f>
              <c:numCache>
                <c:formatCode>General</c:formatCode>
                <c:ptCount val="8"/>
                <c:pt idx="0">
                  <c:v>22.99</c:v>
                </c:pt>
                <c:pt idx="1">
                  <c:v>26.5</c:v>
                </c:pt>
                <c:pt idx="2">
                  <c:v>29.71</c:v>
                </c:pt>
                <c:pt idx="3">
                  <c:v>35.35</c:v>
                </c:pt>
                <c:pt idx="4">
                  <c:v>39.58</c:v>
                </c:pt>
                <c:pt idx="5">
                  <c:v>48.53</c:v>
                </c:pt>
                <c:pt idx="6">
                  <c:v>71.34</c:v>
                </c:pt>
                <c:pt idx="7">
                  <c:v>154.41</c:v>
                </c:pt>
              </c:numCache>
            </c:numRef>
          </c:val>
        </c:ser>
        <c:axId val="103266176"/>
        <c:axId val="104464384"/>
      </c:barChart>
      <c:lineChart>
        <c:grouping val="standard"/>
        <c:ser>
          <c:idx val="3"/>
          <c:order val="2"/>
          <c:tx>
            <c:strRef>
              <c:f>'[Bachelorarbeit Eßl, korrigiert.xls]Nutzung'!$D$9</c:f>
              <c:strCache>
                <c:ptCount val="1"/>
                <c:pt idx="0">
                  <c:v>cumulative installed performance in MW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val>
            <c:numRef>
              <c:f>'[Bachelorarbeit Eßl, korrigiert.xls]Nutzung'!$D$10:$D$17</c:f>
              <c:numCache>
                <c:formatCode>General</c:formatCode>
                <c:ptCount val="8"/>
                <c:pt idx="0">
                  <c:v>22.99</c:v>
                </c:pt>
                <c:pt idx="1">
                  <c:v>26.5</c:v>
                </c:pt>
                <c:pt idx="2">
                  <c:v>29.71</c:v>
                </c:pt>
                <c:pt idx="3">
                  <c:v>35.35</c:v>
                </c:pt>
                <c:pt idx="4">
                  <c:v>39.58</c:v>
                </c:pt>
                <c:pt idx="5">
                  <c:v>48.53</c:v>
                </c:pt>
                <c:pt idx="6">
                  <c:v>71.34</c:v>
                </c:pt>
                <c:pt idx="7">
                  <c:v>154.41</c:v>
                </c:pt>
              </c:numCache>
            </c:numRef>
          </c:val>
        </c:ser>
        <c:marker val="1"/>
        <c:axId val="103266176"/>
        <c:axId val="104464384"/>
      </c:lineChart>
      <c:catAx>
        <c:axId val="1032661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cs-CZ"/>
          </a:p>
        </c:txPr>
        <c:crossAx val="104464384"/>
        <c:crosses val="autoZero"/>
        <c:auto val="1"/>
        <c:lblAlgn val="ctr"/>
        <c:lblOffset val="100"/>
      </c:catAx>
      <c:valAx>
        <c:axId val="10446438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cs-CZ"/>
          </a:p>
        </c:txPr>
        <c:crossAx val="1032661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352865091863514"/>
          <c:y val="2.9953978355445308E-2"/>
          <c:w val="0.17647134908136514"/>
          <c:h val="0.95107971092654564"/>
        </c:manualLayout>
      </c:layout>
      <c:txPr>
        <a:bodyPr/>
        <a:lstStyle/>
        <a:p>
          <a:pPr>
            <a:defRPr sz="1600" b="0"/>
          </a:pPr>
          <a:endParaRPr lang="cs-CZ"/>
        </a:p>
      </c:txPr>
    </c:legend>
    <c:plotVisOnly val="1"/>
    <c:dispBlanksAs val="gap"/>
  </c:chart>
  <c:spPr>
    <a:solidFill>
      <a:schemeClr val="bg1"/>
    </a:solidFill>
  </c:sp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2A46-9A49-4782-934A-7B558F3891B6}" type="datetimeFigureOut">
              <a:rPr lang="de-AT" smtClean="0"/>
              <a:pPr/>
              <a:t>14.06.2012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F4CB2-1B46-40A2-BC15-0D6C587AA4E7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2A46-9A49-4782-934A-7B558F3891B6}" type="datetimeFigureOut">
              <a:rPr lang="de-AT" smtClean="0"/>
              <a:pPr/>
              <a:t>14.06.2012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F4CB2-1B46-40A2-BC15-0D6C587AA4E7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2A46-9A49-4782-934A-7B558F3891B6}" type="datetimeFigureOut">
              <a:rPr lang="de-AT" smtClean="0"/>
              <a:pPr/>
              <a:t>14.06.2012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F4CB2-1B46-40A2-BC15-0D6C587AA4E7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2A46-9A49-4782-934A-7B558F3891B6}" type="datetimeFigureOut">
              <a:rPr lang="de-AT" smtClean="0"/>
              <a:pPr/>
              <a:t>14.06.2012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F4CB2-1B46-40A2-BC15-0D6C587AA4E7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2A46-9A49-4782-934A-7B558F3891B6}" type="datetimeFigureOut">
              <a:rPr lang="de-AT" smtClean="0"/>
              <a:pPr/>
              <a:t>14.06.2012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F4CB2-1B46-40A2-BC15-0D6C587AA4E7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2A46-9A49-4782-934A-7B558F3891B6}" type="datetimeFigureOut">
              <a:rPr lang="de-AT" smtClean="0"/>
              <a:pPr/>
              <a:t>14.06.2012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F4CB2-1B46-40A2-BC15-0D6C587AA4E7}" type="slidenum">
              <a:rPr lang="de-AT" smtClean="0"/>
              <a:pPr/>
              <a:t>‹#›</a:t>
            </a:fld>
            <a:endParaRPr lang="de-A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2A46-9A49-4782-934A-7B558F3891B6}" type="datetimeFigureOut">
              <a:rPr lang="de-AT" smtClean="0"/>
              <a:pPr/>
              <a:t>14.06.2012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F4CB2-1B46-40A2-BC15-0D6C587AA4E7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2A46-9A49-4782-934A-7B558F3891B6}" type="datetimeFigureOut">
              <a:rPr lang="de-AT" smtClean="0"/>
              <a:pPr/>
              <a:t>14.06.2012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F4CB2-1B46-40A2-BC15-0D6C587AA4E7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2A46-9A49-4782-934A-7B558F3891B6}" type="datetimeFigureOut">
              <a:rPr lang="de-AT" smtClean="0"/>
              <a:pPr/>
              <a:t>14.06.2012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F4CB2-1B46-40A2-BC15-0D6C587AA4E7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2A46-9A49-4782-934A-7B558F3891B6}" type="datetimeFigureOut">
              <a:rPr lang="de-AT" smtClean="0"/>
              <a:pPr/>
              <a:t>14.06.2012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AF4CB2-1B46-40A2-BC15-0D6C587AA4E7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2A46-9A49-4782-934A-7B558F3891B6}" type="datetimeFigureOut">
              <a:rPr lang="de-AT" smtClean="0"/>
              <a:pPr/>
              <a:t>14.06.2012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F4CB2-1B46-40A2-BC15-0D6C587AA4E7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5022A46-9A49-4782-934A-7B558F3891B6}" type="datetimeFigureOut">
              <a:rPr lang="de-AT" smtClean="0"/>
              <a:pPr/>
              <a:t>14.06.2012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BAF4CB2-1B46-40A2-BC15-0D6C587AA4E7}" type="slidenum">
              <a:rPr lang="de-AT" smtClean="0"/>
              <a:pPr/>
              <a:t>‹#›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jpeg"/><Relationship Id="rId9" Type="http://schemas.openxmlformats.org/officeDocument/2006/relationships/image" Target="../media/image10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 rot="19140000">
            <a:off x="525126" y="1739057"/>
            <a:ext cx="6274311" cy="1204306"/>
          </a:xfrm>
        </p:spPr>
        <p:txBody>
          <a:bodyPr/>
          <a:lstStyle/>
          <a:p>
            <a:pPr algn="ctr" fontAlgn="t"/>
            <a:r>
              <a:rPr lang="en-US" sz="2400" b="1" dirty="0"/>
              <a:t>Implementation potential of photovoltaic in Austria and the Czech Republic</a:t>
            </a:r>
            <a:endParaRPr lang="de-AT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Czech-Austrian Winter and Summer School</a:t>
            </a:r>
            <a:endParaRPr lang="de-AT" dirty="0"/>
          </a:p>
        </p:txBody>
      </p:sp>
      <p:pic>
        <p:nvPicPr>
          <p:cNvPr id="4" name="Grafi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4550" y="1628800"/>
            <a:ext cx="321945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4300" y="14968"/>
            <a:ext cx="1409700" cy="132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 descr="Logo_GRAZ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8899" y="4173463"/>
            <a:ext cx="942975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4274" y="4144186"/>
            <a:ext cx="1609725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173463"/>
            <a:ext cx="1152525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fik 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498" y="4206800"/>
            <a:ext cx="904875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fik 9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632673"/>
            <a:ext cx="104775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rafik 10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1361" y="5661248"/>
            <a:ext cx="124777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27365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980728"/>
          </a:xfrm>
        </p:spPr>
        <p:txBody>
          <a:bodyPr/>
          <a:lstStyle/>
          <a:p>
            <a:r>
              <a:rPr lang="cs-CZ" b="1" dirty="0" smtClean="0">
                <a:ln>
                  <a:solidFill>
                    <a:srgbClr val="B3350D"/>
                  </a:solidFill>
                </a:ln>
                <a:solidFill>
                  <a:srgbClr val="B3350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</a:rPr>
              <a:t>PV in Austria</a:t>
            </a:r>
            <a:endParaRPr lang="de-AT" b="1" dirty="0">
              <a:ln>
                <a:solidFill>
                  <a:srgbClr val="B3350D"/>
                </a:solidFill>
              </a:ln>
              <a:solidFill>
                <a:srgbClr val="B3350D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Georgia" pitchFamily="18" charset="0"/>
            </a:endParaRPr>
          </a:p>
        </p:txBody>
      </p:sp>
      <p:graphicFrame>
        <p:nvGraphicFramePr>
          <p:cNvPr id="5" name="Inhaltsplatzhalter 3"/>
          <p:cNvGraphicFramePr>
            <a:graphicFrameLocks noGrp="1"/>
          </p:cNvGraphicFramePr>
          <p:nvPr>
            <p:ph idx="1"/>
          </p:nvPr>
        </p:nvGraphicFramePr>
        <p:xfrm>
          <a:off x="0" y="980728"/>
          <a:ext cx="9144000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79620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980728"/>
          </a:xfrm>
        </p:spPr>
        <p:txBody>
          <a:bodyPr/>
          <a:lstStyle/>
          <a:p>
            <a:r>
              <a:rPr lang="de-AT" b="1" dirty="0" smtClean="0">
                <a:ln>
                  <a:solidFill>
                    <a:srgbClr val="B3350D"/>
                  </a:solidFill>
                </a:ln>
                <a:solidFill>
                  <a:srgbClr val="B3350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</a:rPr>
              <a:t>Green </a:t>
            </a:r>
            <a:r>
              <a:rPr lang="de-AT" b="1" dirty="0" smtClean="0">
                <a:ln>
                  <a:solidFill>
                    <a:srgbClr val="B3350D"/>
                  </a:solidFill>
                </a:ln>
                <a:solidFill>
                  <a:srgbClr val="B3350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</a:rPr>
              <a:t>Power </a:t>
            </a:r>
            <a:r>
              <a:rPr lang="de-AT" b="1" dirty="0" err="1" smtClean="0">
                <a:ln>
                  <a:solidFill>
                    <a:srgbClr val="B3350D"/>
                  </a:solidFill>
                </a:ln>
                <a:solidFill>
                  <a:srgbClr val="B3350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</a:rPr>
              <a:t>plants</a:t>
            </a:r>
            <a:r>
              <a:rPr lang="de-AT" b="1" dirty="0" smtClean="0">
                <a:ln>
                  <a:solidFill>
                    <a:srgbClr val="B3350D"/>
                  </a:solidFill>
                </a:ln>
                <a:solidFill>
                  <a:srgbClr val="B3350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</a:rPr>
              <a:t> in </a:t>
            </a:r>
            <a:r>
              <a:rPr lang="de-AT" b="1" dirty="0" err="1" smtClean="0">
                <a:ln>
                  <a:solidFill>
                    <a:srgbClr val="B3350D"/>
                  </a:solidFill>
                </a:ln>
                <a:solidFill>
                  <a:srgbClr val="B3350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</a:rPr>
              <a:t>Austria</a:t>
            </a:r>
            <a:endParaRPr lang="de-AT" b="1" dirty="0" smtClean="0">
              <a:ln>
                <a:solidFill>
                  <a:srgbClr val="B3350D"/>
                </a:solidFill>
              </a:ln>
              <a:solidFill>
                <a:srgbClr val="B3350D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6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271116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9620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980728"/>
          </a:xfrm>
        </p:spPr>
        <p:txBody>
          <a:bodyPr/>
          <a:lstStyle/>
          <a:p>
            <a:r>
              <a:rPr lang="cs-CZ" b="1" dirty="0" err="1" smtClean="0">
                <a:ln>
                  <a:solidFill>
                    <a:srgbClr val="B3350D"/>
                  </a:solidFill>
                </a:ln>
                <a:solidFill>
                  <a:srgbClr val="B3350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</a:rPr>
              <a:t>Energy</a:t>
            </a:r>
            <a:r>
              <a:rPr lang="cs-CZ" b="1" dirty="0" smtClean="0">
                <a:ln>
                  <a:solidFill>
                    <a:srgbClr val="B3350D"/>
                  </a:solidFill>
                </a:ln>
                <a:solidFill>
                  <a:srgbClr val="B3350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cs-CZ" b="1" dirty="0" err="1" smtClean="0">
                <a:ln>
                  <a:solidFill>
                    <a:srgbClr val="B3350D"/>
                  </a:solidFill>
                </a:ln>
                <a:solidFill>
                  <a:srgbClr val="B3350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</a:rPr>
              <a:t>potential</a:t>
            </a:r>
            <a:r>
              <a:rPr lang="cs-CZ" b="1" dirty="0" smtClean="0">
                <a:ln>
                  <a:solidFill>
                    <a:srgbClr val="B3350D"/>
                  </a:solidFill>
                </a:ln>
                <a:solidFill>
                  <a:srgbClr val="B3350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cs-CZ" b="1" dirty="0" err="1" smtClean="0">
                <a:ln>
                  <a:solidFill>
                    <a:srgbClr val="B3350D"/>
                  </a:solidFill>
                </a:ln>
                <a:solidFill>
                  <a:srgbClr val="B3350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</a:rPr>
              <a:t>of</a:t>
            </a:r>
            <a:r>
              <a:rPr lang="cs-CZ" b="1" dirty="0" smtClean="0">
                <a:ln>
                  <a:solidFill>
                    <a:srgbClr val="B3350D"/>
                  </a:solidFill>
                </a:ln>
                <a:solidFill>
                  <a:srgbClr val="B3350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</a:rPr>
              <a:t> PV</a:t>
            </a:r>
            <a:endParaRPr lang="de-AT" b="1" dirty="0">
              <a:ln>
                <a:solidFill>
                  <a:srgbClr val="B3350D"/>
                </a:solidFill>
              </a:ln>
              <a:solidFill>
                <a:srgbClr val="B3350D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179512" y="1100628"/>
            <a:ext cx="8712968" cy="3912548"/>
          </a:xfrm>
        </p:spPr>
        <p:txBody>
          <a:bodyPr>
            <a:normAutofit fontScale="92500" lnSpcReduction="10000"/>
          </a:bodyPr>
          <a:lstStyle/>
          <a:p>
            <a:pPr marL="457131" lvl="1" indent="-342848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Courier New" pitchFamily="49" charset="0"/>
              <a:buChar char="o"/>
            </a:pPr>
            <a:r>
              <a:rPr lang="cs-CZ" sz="2000" b="1" dirty="0" smtClean="0">
                <a:solidFill>
                  <a:srgbClr val="333333"/>
                </a:solidFill>
                <a:latin typeface="Georgia" pitchFamily="18" charset="0"/>
              </a:rPr>
              <a:t>Technical</a:t>
            </a:r>
            <a:r>
              <a:rPr lang="cs-CZ" sz="2000" dirty="0" smtClean="0">
                <a:solidFill>
                  <a:srgbClr val="333333"/>
                </a:solidFill>
                <a:latin typeface="Georgia" pitchFamily="18" charset="0"/>
              </a:rPr>
              <a:t> </a:t>
            </a:r>
            <a:r>
              <a:rPr lang="cs-CZ" sz="2000" dirty="0" err="1" smtClean="0">
                <a:solidFill>
                  <a:srgbClr val="333333"/>
                </a:solidFill>
                <a:latin typeface="Georgia" pitchFamily="18" charset="0"/>
              </a:rPr>
              <a:t>potential</a:t>
            </a:r>
            <a:endParaRPr lang="cs-CZ" sz="2000" dirty="0" smtClean="0">
              <a:solidFill>
                <a:srgbClr val="333333"/>
              </a:solidFill>
              <a:latin typeface="Georgia" pitchFamily="18" charset="0"/>
            </a:endParaRPr>
          </a:p>
          <a:p>
            <a:pPr marL="685731" lvl="2" indent="-342848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cs-CZ" sz="1800" dirty="0" err="1" smtClean="0">
                <a:solidFill>
                  <a:srgbClr val="333333"/>
                </a:solidFill>
                <a:latin typeface="Georgia" pitchFamily="18" charset="0"/>
              </a:rPr>
              <a:t>Hypothetical</a:t>
            </a:r>
            <a:r>
              <a:rPr lang="cs-CZ" sz="1800" dirty="0" smtClean="0">
                <a:solidFill>
                  <a:srgbClr val="333333"/>
                </a:solidFill>
                <a:latin typeface="Georgia" pitchFamily="18" charset="0"/>
              </a:rPr>
              <a:t> </a:t>
            </a:r>
            <a:r>
              <a:rPr lang="cs-CZ" sz="1800" dirty="0" err="1" smtClean="0">
                <a:solidFill>
                  <a:srgbClr val="333333"/>
                </a:solidFill>
                <a:latin typeface="Georgia" pitchFamily="18" charset="0"/>
              </a:rPr>
              <a:t>potential</a:t>
            </a:r>
            <a:endParaRPr lang="cs-CZ" sz="1800" dirty="0" smtClean="0">
              <a:solidFill>
                <a:srgbClr val="333333"/>
              </a:solidFill>
              <a:latin typeface="Georgia" pitchFamily="18" charset="0"/>
            </a:endParaRPr>
          </a:p>
          <a:p>
            <a:pPr marL="457131" lvl="1" indent="-342848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Courier New" pitchFamily="49" charset="0"/>
              <a:buChar char="o"/>
            </a:pPr>
            <a:r>
              <a:rPr lang="cs-CZ" sz="2000" b="1" dirty="0" err="1" smtClean="0">
                <a:solidFill>
                  <a:srgbClr val="333333"/>
                </a:solidFill>
                <a:latin typeface="Georgia" pitchFamily="18" charset="0"/>
              </a:rPr>
              <a:t>Useable</a:t>
            </a:r>
            <a:r>
              <a:rPr lang="cs-CZ" sz="2000" dirty="0" smtClean="0">
                <a:solidFill>
                  <a:srgbClr val="333333"/>
                </a:solidFill>
                <a:latin typeface="Georgia" pitchFamily="18" charset="0"/>
              </a:rPr>
              <a:t> </a:t>
            </a:r>
            <a:r>
              <a:rPr lang="cs-CZ" sz="2000" dirty="0" err="1" smtClean="0">
                <a:solidFill>
                  <a:srgbClr val="333333"/>
                </a:solidFill>
                <a:latin typeface="Georgia" pitchFamily="18" charset="0"/>
              </a:rPr>
              <a:t>potential</a:t>
            </a:r>
            <a:endParaRPr lang="cs-CZ" sz="2000" dirty="0" smtClean="0">
              <a:solidFill>
                <a:srgbClr val="333333"/>
              </a:solidFill>
              <a:latin typeface="Georgia" pitchFamily="18" charset="0"/>
            </a:endParaRPr>
          </a:p>
          <a:p>
            <a:pPr marL="685731" lvl="2" indent="-342848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cs-CZ" sz="1800" dirty="0" smtClean="0">
                <a:solidFill>
                  <a:srgbClr val="333333"/>
                </a:solidFill>
                <a:latin typeface="Georgia" pitchFamily="18" charset="0"/>
              </a:rPr>
              <a:t>Part </a:t>
            </a:r>
            <a:r>
              <a:rPr lang="cs-CZ" sz="1800" dirty="0" err="1" smtClean="0">
                <a:solidFill>
                  <a:srgbClr val="333333"/>
                </a:solidFill>
                <a:latin typeface="Georgia" pitchFamily="18" charset="0"/>
              </a:rPr>
              <a:t>of</a:t>
            </a:r>
            <a:r>
              <a:rPr lang="cs-CZ" sz="1800" dirty="0" smtClean="0">
                <a:solidFill>
                  <a:srgbClr val="333333"/>
                </a:solidFill>
                <a:latin typeface="Georgia" pitchFamily="18" charset="0"/>
              </a:rPr>
              <a:t> technical </a:t>
            </a:r>
            <a:r>
              <a:rPr lang="cs-CZ" sz="1800" dirty="0" err="1" smtClean="0">
                <a:solidFill>
                  <a:srgbClr val="333333"/>
                </a:solidFill>
                <a:latin typeface="Georgia" pitchFamily="18" charset="0"/>
              </a:rPr>
              <a:t>potential</a:t>
            </a:r>
            <a:endParaRPr lang="cs-CZ" sz="1800" dirty="0" smtClean="0">
              <a:solidFill>
                <a:srgbClr val="333333"/>
              </a:solidFill>
              <a:latin typeface="Georgia" pitchFamily="18" charset="0"/>
            </a:endParaRPr>
          </a:p>
          <a:p>
            <a:pPr marL="457131" lvl="1" indent="-342848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Courier New" pitchFamily="49" charset="0"/>
              <a:buChar char="o"/>
            </a:pPr>
            <a:r>
              <a:rPr lang="cs-CZ" sz="2000" b="1" dirty="0" err="1" smtClean="0">
                <a:solidFill>
                  <a:srgbClr val="333333"/>
                </a:solidFill>
                <a:latin typeface="Georgia" pitchFamily="18" charset="0"/>
              </a:rPr>
              <a:t>Available</a:t>
            </a:r>
            <a:r>
              <a:rPr lang="cs-CZ" sz="2000" dirty="0" smtClean="0">
                <a:solidFill>
                  <a:srgbClr val="333333"/>
                </a:solidFill>
                <a:latin typeface="Georgia" pitchFamily="18" charset="0"/>
              </a:rPr>
              <a:t> </a:t>
            </a:r>
            <a:r>
              <a:rPr lang="cs-CZ" sz="2000" dirty="0" err="1" smtClean="0">
                <a:solidFill>
                  <a:srgbClr val="333333"/>
                </a:solidFill>
                <a:latin typeface="Georgia" pitchFamily="18" charset="0"/>
              </a:rPr>
              <a:t>potential</a:t>
            </a:r>
            <a:endParaRPr lang="cs-CZ" sz="2000" dirty="0" smtClean="0">
              <a:solidFill>
                <a:srgbClr val="333333"/>
              </a:solidFill>
              <a:latin typeface="Georgia" pitchFamily="18" charset="0"/>
            </a:endParaRPr>
          </a:p>
          <a:p>
            <a:pPr marL="685731" lvl="2" indent="-342848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cs-CZ" sz="1800" dirty="0" smtClean="0">
                <a:solidFill>
                  <a:srgbClr val="333333"/>
                </a:solidFill>
                <a:latin typeface="Georgia" pitchFamily="18" charset="0"/>
              </a:rPr>
              <a:t>Part </a:t>
            </a:r>
            <a:r>
              <a:rPr lang="cs-CZ" sz="1800" dirty="0" err="1" smtClean="0">
                <a:solidFill>
                  <a:srgbClr val="333333"/>
                </a:solidFill>
                <a:latin typeface="Georgia" pitchFamily="18" charset="0"/>
              </a:rPr>
              <a:t>of</a:t>
            </a:r>
            <a:r>
              <a:rPr lang="cs-CZ" sz="1800" dirty="0" smtClean="0">
                <a:solidFill>
                  <a:srgbClr val="333333"/>
                </a:solidFill>
                <a:latin typeface="Georgia" pitchFamily="18" charset="0"/>
              </a:rPr>
              <a:t> </a:t>
            </a:r>
            <a:r>
              <a:rPr lang="cs-CZ" sz="1800" dirty="0" err="1" smtClean="0">
                <a:solidFill>
                  <a:srgbClr val="333333"/>
                </a:solidFill>
                <a:latin typeface="Georgia" pitchFamily="18" charset="0"/>
              </a:rPr>
              <a:t>useable</a:t>
            </a:r>
            <a:r>
              <a:rPr lang="cs-CZ" sz="1800" dirty="0" smtClean="0">
                <a:solidFill>
                  <a:srgbClr val="333333"/>
                </a:solidFill>
                <a:latin typeface="Georgia" pitchFamily="18" charset="0"/>
              </a:rPr>
              <a:t> </a:t>
            </a:r>
            <a:r>
              <a:rPr lang="cs-CZ" sz="1800" dirty="0" err="1" smtClean="0">
                <a:solidFill>
                  <a:srgbClr val="333333"/>
                </a:solidFill>
                <a:latin typeface="Georgia" pitchFamily="18" charset="0"/>
              </a:rPr>
              <a:t>potential</a:t>
            </a:r>
            <a:endParaRPr lang="cs-CZ" sz="1800" dirty="0" smtClean="0">
              <a:solidFill>
                <a:srgbClr val="333333"/>
              </a:solidFill>
              <a:latin typeface="Georgia" pitchFamily="18" charset="0"/>
            </a:endParaRPr>
          </a:p>
          <a:p>
            <a:pPr marL="457131" lvl="1" indent="-342848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Courier New" pitchFamily="49" charset="0"/>
              <a:buChar char="o"/>
            </a:pPr>
            <a:r>
              <a:rPr lang="cs-CZ" sz="2000" b="1" dirty="0" err="1" smtClean="0">
                <a:solidFill>
                  <a:srgbClr val="333333"/>
                </a:solidFill>
                <a:latin typeface="Georgia" pitchFamily="18" charset="0"/>
              </a:rPr>
              <a:t>Economic</a:t>
            </a:r>
            <a:r>
              <a:rPr lang="cs-CZ" sz="2000" dirty="0" smtClean="0">
                <a:solidFill>
                  <a:srgbClr val="333333"/>
                </a:solidFill>
                <a:latin typeface="Georgia" pitchFamily="18" charset="0"/>
              </a:rPr>
              <a:t> </a:t>
            </a:r>
            <a:r>
              <a:rPr lang="cs-CZ" sz="2000" dirty="0" err="1" smtClean="0">
                <a:solidFill>
                  <a:srgbClr val="333333"/>
                </a:solidFill>
                <a:latin typeface="Georgia" pitchFamily="18" charset="0"/>
              </a:rPr>
              <a:t>potential</a:t>
            </a:r>
            <a:endParaRPr lang="cs-CZ" sz="2000" dirty="0" smtClean="0">
              <a:solidFill>
                <a:srgbClr val="333333"/>
              </a:solidFill>
              <a:latin typeface="Georgia" pitchFamily="18" charset="0"/>
            </a:endParaRPr>
          </a:p>
          <a:p>
            <a:pPr marL="685731" lvl="2" indent="-342848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cs-CZ" sz="1800" dirty="0" smtClean="0">
                <a:solidFill>
                  <a:srgbClr val="333333"/>
                </a:solidFill>
                <a:latin typeface="Georgia" pitchFamily="18" charset="0"/>
              </a:rPr>
              <a:t>Part </a:t>
            </a:r>
            <a:r>
              <a:rPr lang="cs-CZ" sz="1800" dirty="0" err="1" smtClean="0">
                <a:solidFill>
                  <a:srgbClr val="333333"/>
                </a:solidFill>
                <a:latin typeface="Georgia" pitchFamily="18" charset="0"/>
              </a:rPr>
              <a:t>of</a:t>
            </a:r>
            <a:r>
              <a:rPr lang="cs-CZ" sz="1800" dirty="0" smtClean="0">
                <a:solidFill>
                  <a:srgbClr val="333333"/>
                </a:solidFill>
                <a:latin typeface="Georgia" pitchFamily="18" charset="0"/>
              </a:rPr>
              <a:t> </a:t>
            </a:r>
            <a:r>
              <a:rPr lang="cs-CZ" sz="1800" dirty="0" err="1" smtClean="0">
                <a:solidFill>
                  <a:srgbClr val="333333"/>
                </a:solidFill>
                <a:latin typeface="Georgia" pitchFamily="18" charset="0"/>
              </a:rPr>
              <a:t>available</a:t>
            </a:r>
            <a:r>
              <a:rPr lang="cs-CZ" sz="1800" dirty="0" smtClean="0">
                <a:solidFill>
                  <a:srgbClr val="333333"/>
                </a:solidFill>
                <a:latin typeface="Georgia" pitchFamily="18" charset="0"/>
              </a:rPr>
              <a:t> </a:t>
            </a:r>
            <a:r>
              <a:rPr lang="cs-CZ" sz="1800" dirty="0" err="1" smtClean="0">
                <a:solidFill>
                  <a:srgbClr val="333333"/>
                </a:solidFill>
                <a:latin typeface="Georgia" pitchFamily="18" charset="0"/>
              </a:rPr>
              <a:t>potential</a:t>
            </a:r>
            <a:endParaRPr lang="cs-CZ" sz="1800" dirty="0" smtClean="0">
              <a:solidFill>
                <a:srgbClr val="333333"/>
              </a:solidFill>
              <a:latin typeface="Georgia" pitchFamily="18" charset="0"/>
            </a:endParaRPr>
          </a:p>
          <a:p>
            <a:pPr marL="457131" lvl="1" indent="-342848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Courier New" pitchFamily="49" charset="0"/>
              <a:buChar char="o"/>
            </a:pPr>
            <a:endParaRPr lang="cs-CZ" sz="2000" dirty="0" smtClean="0">
              <a:solidFill>
                <a:srgbClr val="333333"/>
              </a:solidFill>
              <a:latin typeface="Georgia" pitchFamily="18" charset="0"/>
            </a:endParaRPr>
          </a:p>
          <a:p>
            <a:pPr marL="457131" lvl="1" indent="-342848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Courier New" pitchFamily="49" charset="0"/>
              <a:buChar char="o"/>
            </a:pPr>
            <a:endParaRPr lang="cs-CZ" sz="2000" dirty="0" smtClean="0">
              <a:solidFill>
                <a:srgbClr val="333333"/>
              </a:solidFill>
              <a:latin typeface="Georgia" pitchFamily="18" charset="0"/>
            </a:endParaRPr>
          </a:p>
          <a:p>
            <a:pPr marL="457131" lvl="1" indent="-342848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None/>
            </a:pPr>
            <a:endParaRPr lang="cs-CZ" sz="2000" dirty="0" smtClean="0">
              <a:solidFill>
                <a:srgbClr val="333333"/>
              </a:solidFill>
              <a:latin typeface="Georgia" pitchFamily="18" charset="0"/>
            </a:endParaRPr>
          </a:p>
          <a:p>
            <a:pPr marL="457131" lvl="1" indent="-342848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Courier New" pitchFamily="49" charset="0"/>
              <a:buChar char="o"/>
            </a:pPr>
            <a:endParaRPr lang="en-US" sz="2000" dirty="0" smtClean="0">
              <a:solidFill>
                <a:srgbClr val="333333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620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980728"/>
          </a:xfrm>
        </p:spPr>
        <p:txBody>
          <a:bodyPr/>
          <a:lstStyle/>
          <a:p>
            <a:r>
              <a:rPr lang="cs-CZ" b="1" dirty="0" err="1" smtClean="0">
                <a:ln>
                  <a:solidFill>
                    <a:srgbClr val="B3350D"/>
                  </a:solidFill>
                </a:ln>
                <a:solidFill>
                  <a:srgbClr val="B3350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</a:rPr>
              <a:t>Energy</a:t>
            </a:r>
            <a:r>
              <a:rPr lang="cs-CZ" b="1" dirty="0" smtClean="0">
                <a:ln>
                  <a:solidFill>
                    <a:srgbClr val="B3350D"/>
                  </a:solidFill>
                </a:ln>
                <a:solidFill>
                  <a:srgbClr val="B3350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cs-CZ" b="1" dirty="0" err="1" smtClean="0">
                <a:ln>
                  <a:solidFill>
                    <a:srgbClr val="B3350D"/>
                  </a:solidFill>
                </a:ln>
                <a:solidFill>
                  <a:srgbClr val="B3350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</a:rPr>
              <a:t>potential</a:t>
            </a:r>
            <a:r>
              <a:rPr lang="cs-CZ" b="1" dirty="0" smtClean="0">
                <a:ln>
                  <a:solidFill>
                    <a:srgbClr val="B3350D"/>
                  </a:solidFill>
                </a:ln>
                <a:solidFill>
                  <a:srgbClr val="B3350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cs-CZ" b="1" dirty="0" err="1" smtClean="0">
                <a:ln>
                  <a:solidFill>
                    <a:srgbClr val="B3350D"/>
                  </a:solidFill>
                </a:ln>
                <a:solidFill>
                  <a:srgbClr val="B3350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</a:rPr>
              <a:t>of</a:t>
            </a:r>
            <a:r>
              <a:rPr lang="cs-CZ" b="1" dirty="0" smtClean="0">
                <a:ln>
                  <a:solidFill>
                    <a:srgbClr val="B3350D"/>
                  </a:solidFill>
                </a:ln>
                <a:solidFill>
                  <a:srgbClr val="B3350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</a:rPr>
              <a:t> PV in </a:t>
            </a:r>
            <a:r>
              <a:rPr lang="cs-CZ" b="1" dirty="0" err="1" smtClean="0">
                <a:ln>
                  <a:solidFill>
                    <a:srgbClr val="B3350D"/>
                  </a:solidFill>
                </a:ln>
                <a:solidFill>
                  <a:srgbClr val="B3350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</a:rPr>
              <a:t>the</a:t>
            </a:r>
            <a:r>
              <a:rPr lang="cs-CZ" b="1" dirty="0" smtClean="0">
                <a:ln>
                  <a:solidFill>
                    <a:srgbClr val="B3350D"/>
                  </a:solidFill>
                </a:ln>
                <a:solidFill>
                  <a:srgbClr val="B3350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</a:rPr>
              <a:t> CR</a:t>
            </a:r>
            <a:endParaRPr lang="de-AT" b="1" dirty="0">
              <a:ln>
                <a:solidFill>
                  <a:srgbClr val="B3350D"/>
                </a:solidFill>
              </a:ln>
              <a:solidFill>
                <a:srgbClr val="B3350D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179512" y="692696"/>
            <a:ext cx="8712968" cy="4320480"/>
          </a:xfrm>
        </p:spPr>
        <p:txBody>
          <a:bodyPr>
            <a:normAutofit/>
          </a:bodyPr>
          <a:lstStyle/>
          <a:p>
            <a:pPr marL="457131" lvl="1" indent="-342848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Courier New" pitchFamily="49" charset="0"/>
              <a:buChar char="o"/>
            </a:pPr>
            <a:r>
              <a:rPr lang="en-US" sz="1800" dirty="0" smtClean="0">
                <a:solidFill>
                  <a:srgbClr val="333333"/>
                </a:solidFill>
                <a:latin typeface="Georgia" pitchFamily="18" charset="0"/>
              </a:rPr>
              <a:t>Technical energy potential of solar power plants in CR - 5 500GWh/year</a:t>
            </a:r>
          </a:p>
          <a:p>
            <a:pPr marL="457131" lvl="1" indent="-342848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Courier New" pitchFamily="49" charset="0"/>
              <a:buChar char="o"/>
            </a:pPr>
            <a:endParaRPr lang="en-US" sz="1800" dirty="0" smtClean="0">
              <a:solidFill>
                <a:srgbClr val="333333"/>
              </a:solidFill>
              <a:latin typeface="Georgia" pitchFamily="18" charset="0"/>
            </a:endParaRPr>
          </a:p>
          <a:p>
            <a:pPr marL="457131" lvl="1" indent="-342848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Courier New" pitchFamily="49" charset="0"/>
              <a:buChar char="o"/>
            </a:pPr>
            <a:endParaRPr lang="en-US" sz="1800" dirty="0" smtClean="0">
              <a:solidFill>
                <a:srgbClr val="333333"/>
              </a:solidFill>
              <a:latin typeface="Georgia" pitchFamily="18" charset="0"/>
            </a:endParaRPr>
          </a:p>
          <a:p>
            <a:pPr marL="457131" lvl="1" indent="-342848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None/>
            </a:pPr>
            <a:endParaRPr lang="en-US" sz="1800" dirty="0" smtClean="0">
              <a:solidFill>
                <a:srgbClr val="333333"/>
              </a:solidFill>
              <a:latin typeface="Georgia" pitchFamily="18" charset="0"/>
            </a:endParaRPr>
          </a:p>
          <a:p>
            <a:pPr marL="457131" lvl="1" indent="-342848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Courier New" pitchFamily="49" charset="0"/>
              <a:buChar char="o"/>
            </a:pPr>
            <a:endParaRPr lang="en-US" sz="1800" dirty="0" smtClean="0">
              <a:solidFill>
                <a:srgbClr val="333333"/>
              </a:solidFill>
              <a:latin typeface="Georgia" pitchFamily="18" charset="0"/>
            </a:endParaRPr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 t="2450"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9620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980728"/>
          </a:xfrm>
        </p:spPr>
        <p:txBody>
          <a:bodyPr/>
          <a:lstStyle/>
          <a:p>
            <a:r>
              <a:rPr lang="de-AT" b="1" dirty="0" smtClean="0">
                <a:ln>
                  <a:solidFill>
                    <a:srgbClr val="B3350D"/>
                  </a:solidFill>
                </a:ln>
                <a:solidFill>
                  <a:srgbClr val="B3350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</a:rPr>
              <a:t>Energy potential of PV in </a:t>
            </a:r>
            <a:r>
              <a:rPr lang="de-AT" b="1" dirty="0" err="1" smtClean="0">
                <a:ln>
                  <a:solidFill>
                    <a:srgbClr val="B3350D"/>
                  </a:solidFill>
                </a:ln>
                <a:solidFill>
                  <a:srgbClr val="B3350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</a:rPr>
              <a:t>Austria</a:t>
            </a:r>
            <a:endParaRPr lang="de-AT" b="1" dirty="0" smtClean="0">
              <a:ln>
                <a:solidFill>
                  <a:srgbClr val="B3350D"/>
                </a:solidFill>
              </a:ln>
              <a:solidFill>
                <a:srgbClr val="B3350D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5" name="Inhaltsplatzhalter 3" descr="Beschreibung: C:\Users\Andreas Eßl\Studium\Bachelorarbeit TU\Recherche\Potenzial\Sonnenenergie\sonnenatlas_oesterreich.gi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2" t="1512"/>
          <a:stretch>
            <a:fillRect/>
          </a:stretch>
        </p:blipFill>
        <p:spPr bwMode="auto">
          <a:xfrm>
            <a:off x="827584" y="1052736"/>
            <a:ext cx="7632848" cy="5548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9620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980728"/>
          </a:xfrm>
        </p:spPr>
        <p:txBody>
          <a:bodyPr/>
          <a:lstStyle/>
          <a:p>
            <a:r>
              <a:rPr lang="de-AT" b="1" dirty="0" smtClean="0">
                <a:ln>
                  <a:solidFill>
                    <a:srgbClr val="B3350D"/>
                  </a:solidFill>
                </a:ln>
                <a:solidFill>
                  <a:srgbClr val="B3350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</a:rPr>
              <a:t>Potential</a:t>
            </a:r>
            <a:r>
              <a:rPr lang="cs-CZ" b="1" dirty="0" smtClean="0">
                <a:ln>
                  <a:solidFill>
                    <a:srgbClr val="B3350D"/>
                  </a:solidFill>
                </a:ln>
                <a:solidFill>
                  <a:srgbClr val="B3350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de-AT" b="1" dirty="0" smtClean="0">
                <a:ln>
                  <a:solidFill>
                    <a:srgbClr val="B3350D"/>
                  </a:solidFill>
                </a:ln>
                <a:solidFill>
                  <a:srgbClr val="B3350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</a:rPr>
              <a:t>of PV in </a:t>
            </a:r>
            <a:r>
              <a:rPr lang="de-AT" b="1" dirty="0" err="1" smtClean="0">
                <a:ln>
                  <a:solidFill>
                    <a:srgbClr val="B3350D"/>
                  </a:solidFill>
                </a:ln>
                <a:solidFill>
                  <a:srgbClr val="B3350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</a:rPr>
              <a:t>Austria</a:t>
            </a:r>
            <a:endParaRPr lang="de-AT" b="1" dirty="0" smtClean="0">
              <a:ln>
                <a:solidFill>
                  <a:srgbClr val="B3350D"/>
                </a:solidFill>
              </a:ln>
              <a:solidFill>
                <a:srgbClr val="B3350D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Georgia" pitchFamily="18" charset="0"/>
            </a:endParaRPr>
          </a:p>
        </p:txBody>
      </p:sp>
      <p:graphicFrame>
        <p:nvGraphicFramePr>
          <p:cNvPr id="6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89838331"/>
              </p:ext>
            </p:extLst>
          </p:nvPr>
        </p:nvGraphicFramePr>
        <p:xfrm>
          <a:off x="1" y="908721"/>
          <a:ext cx="9144000" cy="5934999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1988587"/>
                <a:gridCol w="921113"/>
                <a:gridCol w="847250"/>
                <a:gridCol w="1182120"/>
                <a:gridCol w="955385"/>
                <a:gridCol w="851332"/>
                <a:gridCol w="1173932"/>
                <a:gridCol w="1224281"/>
              </a:tblGrid>
              <a:tr h="256013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200" b="1" dirty="0">
                          <a:effectLst/>
                        </a:rPr>
                        <a:t> </a:t>
                      </a:r>
                      <a:endParaRPr lang="de-AT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88" marR="6638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 b="1" dirty="0">
                          <a:solidFill>
                            <a:schemeClr val="tx1"/>
                          </a:solidFill>
                          <a:effectLst/>
                        </a:rPr>
                        <a:t>Roofs</a:t>
                      </a:r>
                      <a:endParaRPr lang="de-AT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88" marR="6638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R="1047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r>
                        <a:rPr lang="de-AT" sz="1600" b="1" dirty="0" err="1" smtClean="0">
                          <a:solidFill>
                            <a:schemeClr val="tx1"/>
                          </a:solidFill>
                          <a:effectLst/>
                        </a:rPr>
                        <a:t>uilding</a:t>
                      </a:r>
                      <a:r>
                        <a:rPr lang="de-AT" sz="16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AT" sz="1600" b="1" dirty="0" err="1">
                          <a:solidFill>
                            <a:schemeClr val="tx1"/>
                          </a:solidFill>
                          <a:effectLst/>
                        </a:rPr>
                        <a:t>facades</a:t>
                      </a:r>
                      <a:endParaRPr lang="de-AT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88" marR="6638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de-AT" sz="1600" b="1" dirty="0" err="1" smtClean="0">
                          <a:solidFill>
                            <a:schemeClr val="tx1"/>
                          </a:solidFill>
                          <a:effectLst/>
                        </a:rPr>
                        <a:t>urface</a:t>
                      </a:r>
                      <a:endParaRPr lang="de-AT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88" marR="6638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de-AT" sz="1600" b="1" dirty="0" err="1" smtClean="0">
                          <a:solidFill>
                            <a:schemeClr val="tx1"/>
                          </a:solidFill>
                          <a:effectLst/>
                        </a:rPr>
                        <a:t>oise</a:t>
                      </a:r>
                      <a:r>
                        <a:rPr lang="de-AT" sz="16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AT" sz="1600" b="1" dirty="0" err="1">
                          <a:solidFill>
                            <a:schemeClr val="tx1"/>
                          </a:solidFill>
                          <a:effectLst/>
                        </a:rPr>
                        <a:t>protection</a:t>
                      </a:r>
                      <a:r>
                        <a:rPr lang="de-AT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AT" sz="1600" b="1" dirty="0" err="1">
                          <a:solidFill>
                            <a:schemeClr val="tx1"/>
                          </a:solidFill>
                          <a:effectLst/>
                        </a:rPr>
                        <a:t>walls</a:t>
                      </a:r>
                      <a:endParaRPr lang="de-AT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88" marR="6638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de-AT" sz="1600" b="1" dirty="0" err="1" smtClean="0">
                          <a:solidFill>
                            <a:schemeClr val="tx1"/>
                          </a:solidFill>
                          <a:effectLst/>
                        </a:rPr>
                        <a:t>otal</a:t>
                      </a:r>
                      <a:endParaRPr lang="de-AT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88" marR="6638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B000"/>
                    </a:solidFill>
                  </a:tcPr>
                </a:tc>
              </a:tr>
              <a:tr h="745693">
                <a:tc gridSpan="2"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 b="1" dirty="0">
                          <a:solidFill>
                            <a:schemeClr val="tx1"/>
                          </a:solidFill>
                          <a:effectLst/>
                        </a:rPr>
                        <a:t>flat </a:t>
                      </a:r>
                      <a:r>
                        <a:rPr lang="de-AT" sz="1600" b="1" dirty="0" err="1">
                          <a:solidFill>
                            <a:schemeClr val="tx1"/>
                          </a:solidFill>
                          <a:effectLst/>
                        </a:rPr>
                        <a:t>roof</a:t>
                      </a:r>
                      <a:endParaRPr lang="de-AT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88" marR="6638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 b="1" dirty="0" err="1">
                          <a:solidFill>
                            <a:schemeClr val="tx1"/>
                          </a:solidFill>
                          <a:effectLst/>
                        </a:rPr>
                        <a:t>sloping</a:t>
                      </a:r>
                      <a:r>
                        <a:rPr lang="de-AT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AT" sz="1600" b="1" dirty="0" err="1">
                          <a:solidFill>
                            <a:schemeClr val="tx1"/>
                          </a:solidFill>
                          <a:effectLst/>
                        </a:rPr>
                        <a:t>roof</a:t>
                      </a:r>
                      <a:endParaRPr lang="de-AT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88" marR="6638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512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effectLst/>
                        </a:rPr>
                        <a:t>T</a:t>
                      </a:r>
                      <a:r>
                        <a:rPr lang="de-AT" sz="1600" b="1" dirty="0" err="1" smtClean="0">
                          <a:effectLst/>
                        </a:rPr>
                        <a:t>heoretical</a:t>
                      </a:r>
                      <a:r>
                        <a:rPr lang="de-AT" sz="1600" b="1" dirty="0" smtClean="0">
                          <a:effectLst/>
                        </a:rPr>
                        <a:t> </a:t>
                      </a:r>
                      <a:r>
                        <a:rPr lang="de-AT" sz="1600" b="1" dirty="0">
                          <a:effectLst/>
                        </a:rPr>
                        <a:t>potential</a:t>
                      </a:r>
                      <a:endParaRPr lang="de-AT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88" marR="6638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 b="1" dirty="0" err="1">
                          <a:effectLst/>
                        </a:rPr>
                        <a:t>PWh/a</a:t>
                      </a:r>
                      <a:endParaRPr lang="de-AT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88" marR="6638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200" b="1">
                          <a:effectLst/>
                        </a:rPr>
                        <a:t> </a:t>
                      </a:r>
                      <a:endParaRPr lang="de-AT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88" marR="6638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200" b="1">
                          <a:effectLst/>
                        </a:rPr>
                        <a:t> </a:t>
                      </a:r>
                      <a:endParaRPr lang="de-AT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88" marR="6638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200" b="1">
                          <a:effectLst/>
                        </a:rPr>
                        <a:t> </a:t>
                      </a:r>
                      <a:endParaRPr lang="de-AT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88" marR="6638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200" b="1">
                          <a:effectLst/>
                        </a:rPr>
                        <a:t> </a:t>
                      </a:r>
                      <a:endParaRPr lang="de-AT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88" marR="6638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200" b="1">
                          <a:effectLst/>
                        </a:rPr>
                        <a:t> </a:t>
                      </a:r>
                      <a:endParaRPr lang="de-AT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88" marR="6638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 b="1" dirty="0">
                          <a:effectLst/>
                        </a:rPr>
                        <a:t>92</a:t>
                      </a:r>
                      <a:endParaRPr lang="de-AT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88" marR="6638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B000"/>
                    </a:solidFill>
                  </a:tcPr>
                </a:tc>
              </a:tr>
              <a:tr h="1024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 b="1" dirty="0" err="1">
                          <a:effectLst/>
                        </a:rPr>
                        <a:t>Theoretical</a:t>
                      </a:r>
                      <a:r>
                        <a:rPr lang="de-AT" sz="1600" b="1" dirty="0">
                          <a:effectLst/>
                        </a:rPr>
                        <a:t> potential of </a:t>
                      </a:r>
                      <a:r>
                        <a:rPr lang="de-AT" sz="1600" b="1" dirty="0" err="1">
                          <a:effectLst/>
                        </a:rPr>
                        <a:t>produced</a:t>
                      </a:r>
                      <a:r>
                        <a:rPr lang="de-AT" sz="1600" b="1" dirty="0">
                          <a:effectLst/>
                        </a:rPr>
                        <a:t> </a:t>
                      </a:r>
                      <a:r>
                        <a:rPr lang="de-AT" sz="1600" b="1" dirty="0" err="1">
                          <a:effectLst/>
                        </a:rPr>
                        <a:t>electricity</a:t>
                      </a:r>
                      <a:endParaRPr lang="de-AT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88" marR="6638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 b="1" dirty="0" err="1">
                          <a:effectLst/>
                        </a:rPr>
                        <a:t>PWh/a</a:t>
                      </a:r>
                      <a:endParaRPr lang="de-AT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88" marR="6638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200" b="1" dirty="0">
                          <a:effectLst/>
                        </a:rPr>
                        <a:t> </a:t>
                      </a:r>
                      <a:endParaRPr lang="de-AT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88" marR="6638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200" b="1" dirty="0">
                          <a:effectLst/>
                        </a:rPr>
                        <a:t> </a:t>
                      </a:r>
                      <a:endParaRPr lang="de-AT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88" marR="6638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200" b="1">
                          <a:effectLst/>
                        </a:rPr>
                        <a:t> </a:t>
                      </a:r>
                      <a:endParaRPr lang="de-AT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88" marR="6638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200" b="1">
                          <a:effectLst/>
                        </a:rPr>
                        <a:t> </a:t>
                      </a:r>
                      <a:endParaRPr lang="de-AT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88" marR="6638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200" b="1">
                          <a:effectLst/>
                        </a:rPr>
                        <a:t> </a:t>
                      </a:r>
                      <a:endParaRPr lang="de-AT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88" marR="6638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 b="1" dirty="0">
                          <a:effectLst/>
                        </a:rPr>
                        <a:t>26</a:t>
                      </a:r>
                      <a:endParaRPr lang="de-AT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88" marR="6638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B000"/>
                    </a:solidFill>
                  </a:tcPr>
                </a:tc>
              </a:tr>
              <a:tr h="7680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 b="1" dirty="0" err="1">
                          <a:effectLst/>
                        </a:rPr>
                        <a:t>Theoretical</a:t>
                      </a:r>
                      <a:r>
                        <a:rPr lang="de-AT" sz="1600" b="1" dirty="0">
                          <a:effectLst/>
                        </a:rPr>
                        <a:t> </a:t>
                      </a:r>
                      <a:r>
                        <a:rPr lang="de-AT" sz="1600" b="1" dirty="0" err="1">
                          <a:effectLst/>
                        </a:rPr>
                        <a:t>surface</a:t>
                      </a:r>
                      <a:r>
                        <a:rPr lang="de-AT" sz="1600" b="1" dirty="0">
                          <a:effectLst/>
                        </a:rPr>
                        <a:t> potential</a:t>
                      </a:r>
                      <a:endParaRPr lang="de-AT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88" marR="6638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 b="1">
                          <a:effectLst/>
                        </a:rPr>
                        <a:t>km</a:t>
                      </a:r>
                      <a:r>
                        <a:rPr lang="de-AT" sz="1600" b="1" baseline="30000">
                          <a:effectLst/>
                        </a:rPr>
                        <a:t>2</a:t>
                      </a:r>
                      <a:endParaRPr lang="de-AT" sz="2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88" marR="6638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200" b="1">
                          <a:effectLst/>
                        </a:rPr>
                        <a:t>155</a:t>
                      </a:r>
                      <a:endParaRPr lang="de-AT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88" marR="6638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200" b="1">
                          <a:effectLst/>
                        </a:rPr>
                        <a:t>479</a:t>
                      </a:r>
                      <a:endParaRPr lang="de-AT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88" marR="6638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200" b="1">
                          <a:effectLst/>
                        </a:rPr>
                        <a:t>809</a:t>
                      </a:r>
                      <a:endParaRPr lang="de-AT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88" marR="6638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200" b="1">
                          <a:effectLst/>
                        </a:rPr>
                        <a:t>983</a:t>
                      </a:r>
                      <a:endParaRPr lang="de-AT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88" marR="6638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200" b="1">
                          <a:effectLst/>
                        </a:rPr>
                        <a:t>1,53</a:t>
                      </a:r>
                      <a:endParaRPr lang="de-AT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88" marR="6638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 b="1" dirty="0">
                          <a:effectLst/>
                        </a:rPr>
                        <a:t>2427</a:t>
                      </a:r>
                      <a:endParaRPr lang="de-AT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88" marR="6638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B000"/>
                    </a:solidFill>
                  </a:tcPr>
                </a:tc>
              </a:tr>
              <a:tr h="7680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 b="1" dirty="0" err="1">
                          <a:effectLst/>
                        </a:rPr>
                        <a:t>Technical</a:t>
                      </a:r>
                      <a:r>
                        <a:rPr lang="de-AT" sz="1600" b="1" dirty="0">
                          <a:effectLst/>
                        </a:rPr>
                        <a:t> </a:t>
                      </a:r>
                      <a:r>
                        <a:rPr lang="de-AT" sz="1600" b="1" dirty="0" err="1">
                          <a:effectLst/>
                        </a:rPr>
                        <a:t>surface</a:t>
                      </a:r>
                      <a:r>
                        <a:rPr lang="de-AT" sz="1600" b="1" dirty="0">
                          <a:effectLst/>
                        </a:rPr>
                        <a:t> potential</a:t>
                      </a:r>
                      <a:endParaRPr lang="de-AT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88" marR="6638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 b="1">
                          <a:effectLst/>
                        </a:rPr>
                        <a:t>km</a:t>
                      </a:r>
                      <a:r>
                        <a:rPr lang="de-AT" sz="1600" b="1" baseline="30000">
                          <a:effectLst/>
                        </a:rPr>
                        <a:t>2</a:t>
                      </a:r>
                      <a:endParaRPr lang="de-AT" sz="2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88" marR="6638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200" b="1">
                          <a:effectLst/>
                        </a:rPr>
                        <a:t>35</a:t>
                      </a:r>
                      <a:endParaRPr lang="de-AT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88" marR="6638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200" b="1">
                          <a:effectLst/>
                        </a:rPr>
                        <a:t>79</a:t>
                      </a:r>
                      <a:endParaRPr lang="de-AT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88" marR="6638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200" b="1">
                          <a:effectLst/>
                        </a:rPr>
                        <a:t>52</a:t>
                      </a:r>
                      <a:endParaRPr lang="de-AT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88" marR="6638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200" b="1">
                          <a:effectLst/>
                        </a:rPr>
                        <a:t>136</a:t>
                      </a:r>
                      <a:endParaRPr lang="de-AT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88" marR="6638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200" b="1">
                          <a:effectLst/>
                        </a:rPr>
                        <a:t>0,46</a:t>
                      </a:r>
                      <a:endParaRPr lang="de-AT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88" marR="6638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 b="1" dirty="0">
                          <a:effectLst/>
                        </a:rPr>
                        <a:t>303</a:t>
                      </a:r>
                      <a:endParaRPr lang="de-AT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88" marR="6638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B000"/>
                    </a:solidFill>
                  </a:tcPr>
                </a:tc>
              </a:tr>
              <a:tr h="630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 b="1" dirty="0" err="1">
                          <a:effectLst/>
                        </a:rPr>
                        <a:t>Istalled</a:t>
                      </a:r>
                      <a:r>
                        <a:rPr lang="de-AT" sz="1600" b="1" dirty="0">
                          <a:effectLst/>
                        </a:rPr>
                        <a:t> </a:t>
                      </a:r>
                      <a:r>
                        <a:rPr lang="de-AT" sz="1600" b="1" dirty="0" err="1">
                          <a:effectLst/>
                        </a:rPr>
                        <a:t>capacity</a:t>
                      </a:r>
                      <a:endParaRPr lang="de-AT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88" marR="6638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 b="1" dirty="0">
                          <a:effectLst/>
                        </a:rPr>
                        <a:t>GW</a:t>
                      </a:r>
                      <a:endParaRPr lang="de-AT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88" marR="6638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200" b="1" dirty="0">
                          <a:effectLst/>
                        </a:rPr>
                        <a:t>2,4 – 5,5</a:t>
                      </a:r>
                      <a:endParaRPr lang="de-AT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88" marR="6638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200" b="1" dirty="0">
                          <a:effectLst/>
                        </a:rPr>
                        <a:t>5,6 – 12,7</a:t>
                      </a:r>
                      <a:endParaRPr lang="de-AT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88" marR="6638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200" b="1">
                          <a:effectLst/>
                        </a:rPr>
                        <a:t>3,6 – 8,3</a:t>
                      </a:r>
                      <a:endParaRPr lang="de-AT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88" marR="6638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200" b="1">
                          <a:effectLst/>
                        </a:rPr>
                        <a:t>9,5 – 21,8</a:t>
                      </a:r>
                      <a:endParaRPr lang="de-AT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88" marR="6638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200" b="1">
                          <a:effectLst/>
                        </a:rPr>
                        <a:t>0,03 – 0,07</a:t>
                      </a:r>
                      <a:endParaRPr lang="de-AT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88" marR="6638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21,2 – 48,5</a:t>
                      </a:r>
                    </a:p>
                  </a:txBody>
                  <a:tcPr marL="66388" marR="6638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B000"/>
                    </a:solidFill>
                  </a:tcPr>
                </a:tc>
              </a:tr>
              <a:tr h="4378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 b="1" dirty="0" err="1">
                          <a:effectLst/>
                        </a:rPr>
                        <a:t>annual</a:t>
                      </a:r>
                      <a:r>
                        <a:rPr lang="de-AT" sz="1600" b="1" dirty="0">
                          <a:effectLst/>
                        </a:rPr>
                        <a:t> </a:t>
                      </a:r>
                      <a:r>
                        <a:rPr lang="de-AT" sz="1600" b="1" dirty="0" err="1">
                          <a:effectLst/>
                        </a:rPr>
                        <a:t>yield</a:t>
                      </a:r>
                      <a:endParaRPr lang="de-AT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88" marR="6638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 b="1">
                          <a:effectLst/>
                        </a:rPr>
                        <a:t>kWh/kW</a:t>
                      </a:r>
                      <a:endParaRPr lang="de-AT" sz="2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88" marR="6638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200" b="1">
                          <a:effectLst/>
                        </a:rPr>
                        <a:t>950</a:t>
                      </a:r>
                      <a:endParaRPr lang="de-AT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88" marR="6638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200" b="1">
                          <a:effectLst/>
                        </a:rPr>
                        <a:t>900</a:t>
                      </a:r>
                      <a:endParaRPr lang="de-AT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88" marR="6638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200" b="1" dirty="0">
                          <a:effectLst/>
                        </a:rPr>
                        <a:t>650</a:t>
                      </a:r>
                      <a:endParaRPr lang="de-AT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88" marR="6638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200" b="1" dirty="0">
                          <a:effectLst/>
                        </a:rPr>
                        <a:t>950</a:t>
                      </a:r>
                      <a:endParaRPr lang="de-AT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88" marR="6638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200" b="1">
                          <a:effectLst/>
                        </a:rPr>
                        <a:t>650</a:t>
                      </a:r>
                      <a:endParaRPr lang="de-AT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88" marR="6638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6388" marR="6638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B000"/>
                    </a:solidFill>
                  </a:tcPr>
                </a:tc>
              </a:tr>
              <a:tr h="7680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 b="1" dirty="0">
                          <a:effectLst/>
                        </a:rPr>
                        <a:t>Technical </a:t>
                      </a:r>
                      <a:r>
                        <a:rPr lang="de-AT" sz="1600" b="1" dirty="0" err="1">
                          <a:effectLst/>
                        </a:rPr>
                        <a:t>supply</a:t>
                      </a:r>
                      <a:r>
                        <a:rPr lang="de-AT" sz="1600" b="1" dirty="0">
                          <a:effectLst/>
                        </a:rPr>
                        <a:t> potential </a:t>
                      </a:r>
                      <a:endParaRPr lang="de-AT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88" marR="6638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 b="1" dirty="0" err="1">
                          <a:effectLst/>
                        </a:rPr>
                        <a:t>TWh</a:t>
                      </a:r>
                      <a:r>
                        <a:rPr lang="de-AT" sz="1600" b="1" dirty="0">
                          <a:effectLst/>
                        </a:rPr>
                        <a:t>/a</a:t>
                      </a:r>
                      <a:endParaRPr lang="de-AT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88" marR="6638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200" b="1">
                          <a:effectLst/>
                        </a:rPr>
                        <a:t>2,3 – 5,3</a:t>
                      </a:r>
                      <a:endParaRPr lang="de-AT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88" marR="6638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200" b="1" dirty="0">
                          <a:effectLst/>
                        </a:rPr>
                        <a:t>5 – 11,4</a:t>
                      </a:r>
                      <a:endParaRPr lang="de-AT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88" marR="6638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200" b="1">
                          <a:effectLst/>
                        </a:rPr>
                        <a:t>2,4 – 5,4</a:t>
                      </a:r>
                      <a:endParaRPr lang="de-AT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88" marR="6638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200" b="1" dirty="0">
                          <a:effectLst/>
                        </a:rPr>
                        <a:t>9,1 – 20,7</a:t>
                      </a:r>
                      <a:endParaRPr lang="de-AT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88" marR="6638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200" b="1" dirty="0">
                          <a:effectLst/>
                        </a:rPr>
                        <a:t>0,02 – 0,05</a:t>
                      </a:r>
                      <a:endParaRPr lang="de-AT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88" marR="6638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18,8 – 42,9</a:t>
                      </a:r>
                    </a:p>
                  </a:txBody>
                  <a:tcPr marL="66388" marR="6638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B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9620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r>
              <a:rPr lang="cs-CZ" sz="2000" b="1" dirty="0" err="1" smtClean="0">
                <a:ln>
                  <a:solidFill>
                    <a:srgbClr val="B3350D"/>
                  </a:solidFill>
                </a:ln>
                <a:solidFill>
                  <a:srgbClr val="B3350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</a:rPr>
              <a:t>Simulation</a:t>
            </a:r>
            <a:r>
              <a:rPr lang="cs-CZ" sz="2000" b="1" dirty="0" smtClean="0">
                <a:ln>
                  <a:solidFill>
                    <a:srgbClr val="B3350D"/>
                  </a:solidFill>
                </a:ln>
                <a:solidFill>
                  <a:srgbClr val="B3350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</a:rPr>
              <a:t> - </a:t>
            </a:r>
            <a:r>
              <a:rPr lang="cs-CZ" sz="2000" b="1" dirty="0" err="1" smtClean="0">
                <a:ln>
                  <a:solidFill>
                    <a:srgbClr val="B3350D"/>
                  </a:solidFill>
                </a:ln>
                <a:solidFill>
                  <a:srgbClr val="B3350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</a:rPr>
              <a:t>replacement</a:t>
            </a:r>
            <a:r>
              <a:rPr lang="cs-CZ" sz="2000" b="1" dirty="0" smtClean="0">
                <a:ln>
                  <a:solidFill>
                    <a:srgbClr val="B3350D"/>
                  </a:solidFill>
                </a:ln>
                <a:solidFill>
                  <a:srgbClr val="B3350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cs-CZ" sz="2000" b="1" dirty="0" err="1" smtClean="0">
                <a:ln>
                  <a:solidFill>
                    <a:srgbClr val="B3350D"/>
                  </a:solidFill>
                </a:ln>
                <a:solidFill>
                  <a:srgbClr val="B3350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</a:rPr>
              <a:t>of</a:t>
            </a:r>
            <a:r>
              <a:rPr lang="cs-CZ" sz="2000" b="1" dirty="0" smtClean="0">
                <a:ln>
                  <a:solidFill>
                    <a:srgbClr val="B3350D"/>
                  </a:solidFill>
                </a:ln>
                <a:solidFill>
                  <a:srgbClr val="B3350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cs-CZ" sz="2000" b="1" dirty="0" err="1" smtClean="0">
                <a:ln>
                  <a:solidFill>
                    <a:srgbClr val="B3350D"/>
                  </a:solidFill>
                </a:ln>
                <a:solidFill>
                  <a:srgbClr val="B3350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</a:rPr>
              <a:t>steam</a:t>
            </a:r>
            <a:r>
              <a:rPr lang="cs-CZ" sz="2000" b="1" dirty="0" smtClean="0">
                <a:ln>
                  <a:solidFill>
                    <a:srgbClr val="B3350D"/>
                  </a:solidFill>
                </a:ln>
                <a:solidFill>
                  <a:srgbClr val="B3350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cs-CZ" sz="2000" b="1" dirty="0" err="1" smtClean="0">
                <a:ln>
                  <a:solidFill>
                    <a:srgbClr val="B3350D"/>
                  </a:solidFill>
                </a:ln>
                <a:solidFill>
                  <a:srgbClr val="B3350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</a:rPr>
              <a:t>power</a:t>
            </a:r>
            <a:r>
              <a:rPr lang="cs-CZ" sz="2000" b="1" dirty="0" smtClean="0">
                <a:ln>
                  <a:solidFill>
                    <a:srgbClr val="B3350D"/>
                  </a:solidFill>
                </a:ln>
                <a:solidFill>
                  <a:srgbClr val="B3350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cs-CZ" sz="2000" b="1" dirty="0" err="1" smtClean="0">
                <a:ln>
                  <a:solidFill>
                    <a:srgbClr val="B3350D"/>
                  </a:solidFill>
                </a:ln>
                <a:solidFill>
                  <a:srgbClr val="B3350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</a:rPr>
              <a:t>block</a:t>
            </a:r>
            <a:r>
              <a:rPr lang="cs-CZ" sz="2000" b="1" dirty="0" smtClean="0">
                <a:ln>
                  <a:solidFill>
                    <a:srgbClr val="B3350D"/>
                  </a:solidFill>
                </a:ln>
                <a:solidFill>
                  <a:srgbClr val="B3350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</a:rPr>
              <a:t> by PV</a:t>
            </a:r>
            <a:endParaRPr lang="de-AT" sz="2000" b="1" dirty="0">
              <a:ln>
                <a:solidFill>
                  <a:srgbClr val="B3350D"/>
                </a:solidFill>
              </a:ln>
              <a:solidFill>
                <a:srgbClr val="B3350D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179512" y="836712"/>
            <a:ext cx="8712968" cy="4176464"/>
          </a:xfrm>
        </p:spPr>
        <p:txBody>
          <a:bodyPr>
            <a:normAutofit/>
          </a:bodyPr>
          <a:lstStyle/>
          <a:p>
            <a:pPr marL="457131" lvl="1" indent="-342848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Clr>
                <a:schemeClr val="accent1">
                  <a:lumMod val="50000"/>
                </a:schemeClr>
              </a:buClr>
              <a:buFont typeface="Courier New" pitchFamily="49" charset="0"/>
              <a:buChar char="o"/>
            </a:pPr>
            <a:r>
              <a:rPr lang="cs-CZ" sz="1800" dirty="0" err="1" smtClean="0">
                <a:solidFill>
                  <a:srgbClr val="333333"/>
                </a:solidFill>
                <a:latin typeface="Georgia" pitchFamily="18" charset="0"/>
              </a:rPr>
              <a:t>Installed</a:t>
            </a:r>
            <a:r>
              <a:rPr lang="cs-CZ" sz="1800" dirty="0" smtClean="0">
                <a:solidFill>
                  <a:srgbClr val="333333"/>
                </a:solidFill>
                <a:latin typeface="Georgia" pitchFamily="18" charset="0"/>
              </a:rPr>
              <a:t> capacity  in </a:t>
            </a:r>
            <a:r>
              <a:rPr lang="cs-CZ" sz="1800" dirty="0" err="1" smtClean="0">
                <a:solidFill>
                  <a:srgbClr val="333333"/>
                </a:solidFill>
                <a:latin typeface="Georgia" pitchFamily="18" charset="0"/>
              </a:rPr>
              <a:t>the</a:t>
            </a:r>
            <a:r>
              <a:rPr lang="cs-CZ" sz="1800" dirty="0" smtClean="0">
                <a:solidFill>
                  <a:srgbClr val="333333"/>
                </a:solidFill>
                <a:latin typeface="Georgia" pitchFamily="18" charset="0"/>
              </a:rPr>
              <a:t> </a:t>
            </a:r>
            <a:r>
              <a:rPr lang="cs-CZ" sz="1800" dirty="0" err="1" smtClean="0">
                <a:solidFill>
                  <a:srgbClr val="333333"/>
                </a:solidFill>
                <a:latin typeface="Georgia" pitchFamily="18" charset="0"/>
              </a:rPr>
              <a:t>steam</a:t>
            </a:r>
            <a:r>
              <a:rPr lang="cs-CZ" sz="1800" dirty="0" smtClean="0">
                <a:solidFill>
                  <a:srgbClr val="333333"/>
                </a:solidFill>
                <a:latin typeface="Georgia" pitchFamily="18" charset="0"/>
              </a:rPr>
              <a:t> </a:t>
            </a:r>
            <a:r>
              <a:rPr lang="cs-CZ" sz="1800" dirty="0" err="1" smtClean="0">
                <a:solidFill>
                  <a:srgbClr val="333333"/>
                </a:solidFill>
                <a:latin typeface="Georgia" pitchFamily="18" charset="0"/>
              </a:rPr>
              <a:t>power</a:t>
            </a:r>
            <a:r>
              <a:rPr lang="cs-CZ" sz="1800" dirty="0" smtClean="0">
                <a:solidFill>
                  <a:srgbClr val="333333"/>
                </a:solidFill>
                <a:latin typeface="Georgia" pitchFamily="18" charset="0"/>
              </a:rPr>
              <a:t> station in CR - 10 623 MW (</a:t>
            </a:r>
            <a:r>
              <a:rPr lang="cs-CZ" sz="1800" dirty="0" err="1" smtClean="0">
                <a:solidFill>
                  <a:srgbClr val="333333"/>
                </a:solidFill>
                <a:latin typeface="Georgia" pitchFamily="18" charset="0"/>
              </a:rPr>
              <a:t>year</a:t>
            </a:r>
            <a:r>
              <a:rPr lang="cs-CZ" sz="1800" dirty="0" smtClean="0">
                <a:solidFill>
                  <a:srgbClr val="333333"/>
                </a:solidFill>
                <a:latin typeface="Georgia" pitchFamily="18" charset="0"/>
              </a:rPr>
              <a:t> 2012)</a:t>
            </a:r>
          </a:p>
          <a:p>
            <a:pPr marL="457131" lvl="1" indent="-342848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Clr>
                <a:schemeClr val="accent1">
                  <a:lumMod val="50000"/>
                </a:schemeClr>
              </a:buClr>
              <a:buFont typeface="Courier New" pitchFamily="49" charset="0"/>
              <a:buChar char="o"/>
            </a:pPr>
            <a:r>
              <a:rPr lang="cs-CZ" sz="1800" dirty="0" err="1" smtClean="0">
                <a:solidFill>
                  <a:srgbClr val="333333"/>
                </a:solidFill>
                <a:latin typeface="Georgia" pitchFamily="18" charset="0"/>
              </a:rPr>
              <a:t>Block</a:t>
            </a:r>
            <a:r>
              <a:rPr lang="cs-CZ" sz="1800" dirty="0" smtClean="0">
                <a:solidFill>
                  <a:srgbClr val="333333"/>
                </a:solidFill>
                <a:latin typeface="Georgia" pitchFamily="18" charset="0"/>
              </a:rPr>
              <a:t> </a:t>
            </a:r>
            <a:r>
              <a:rPr lang="cs-CZ" sz="1800" dirty="0" err="1" smtClean="0">
                <a:solidFill>
                  <a:srgbClr val="333333"/>
                </a:solidFill>
                <a:latin typeface="Georgia" pitchFamily="18" charset="0"/>
              </a:rPr>
              <a:t>of</a:t>
            </a:r>
            <a:r>
              <a:rPr lang="cs-CZ" sz="1800" dirty="0" smtClean="0">
                <a:solidFill>
                  <a:srgbClr val="333333"/>
                </a:solidFill>
                <a:latin typeface="Georgia" pitchFamily="18" charset="0"/>
              </a:rPr>
              <a:t>  </a:t>
            </a:r>
            <a:r>
              <a:rPr lang="cs-CZ" sz="1800" dirty="0" err="1" smtClean="0">
                <a:solidFill>
                  <a:srgbClr val="333333"/>
                </a:solidFill>
                <a:latin typeface="Georgia" pitchFamily="18" charset="0"/>
              </a:rPr>
              <a:t>steam</a:t>
            </a:r>
            <a:r>
              <a:rPr lang="cs-CZ" sz="1800" dirty="0" smtClean="0">
                <a:solidFill>
                  <a:srgbClr val="333333"/>
                </a:solidFill>
                <a:latin typeface="Georgia" pitchFamily="18" charset="0"/>
              </a:rPr>
              <a:t> </a:t>
            </a:r>
            <a:r>
              <a:rPr lang="cs-CZ" sz="1800" dirty="0" err="1" smtClean="0">
                <a:solidFill>
                  <a:srgbClr val="333333"/>
                </a:solidFill>
                <a:latin typeface="Georgia" pitchFamily="18" charset="0"/>
              </a:rPr>
              <a:t>power</a:t>
            </a:r>
            <a:r>
              <a:rPr lang="cs-CZ" sz="1800" dirty="0" smtClean="0">
                <a:solidFill>
                  <a:srgbClr val="333333"/>
                </a:solidFill>
                <a:latin typeface="Georgia" pitchFamily="18" charset="0"/>
              </a:rPr>
              <a:t> station - 200MW</a:t>
            </a:r>
          </a:p>
          <a:p>
            <a:pPr marL="457131" lvl="1" indent="-342848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Clr>
                <a:schemeClr val="accent1">
                  <a:lumMod val="50000"/>
                </a:schemeClr>
              </a:buClr>
              <a:buFont typeface="Courier New" pitchFamily="49" charset="0"/>
              <a:buChar char="o"/>
            </a:pPr>
            <a:r>
              <a:rPr lang="cs-CZ" sz="1800" dirty="0" err="1" smtClean="0">
                <a:solidFill>
                  <a:srgbClr val="333333"/>
                </a:solidFill>
                <a:latin typeface="Georgia" pitchFamily="18" charset="0"/>
              </a:rPr>
              <a:t>After</a:t>
            </a:r>
            <a:r>
              <a:rPr lang="cs-CZ" sz="1800" dirty="0" smtClean="0">
                <a:solidFill>
                  <a:srgbClr val="333333"/>
                </a:solidFill>
                <a:latin typeface="Georgia" pitchFamily="18" charset="0"/>
              </a:rPr>
              <a:t> </a:t>
            </a:r>
            <a:r>
              <a:rPr lang="cs-CZ" sz="1800" dirty="0" err="1" smtClean="0">
                <a:solidFill>
                  <a:srgbClr val="333333"/>
                </a:solidFill>
                <a:latin typeface="Georgia" pitchFamily="18" charset="0"/>
              </a:rPr>
              <a:t>calculation</a:t>
            </a:r>
            <a:r>
              <a:rPr lang="cs-CZ" sz="1800" dirty="0" smtClean="0">
                <a:solidFill>
                  <a:srgbClr val="333333"/>
                </a:solidFill>
                <a:latin typeface="Georgia" pitchFamily="18" charset="0"/>
              </a:rPr>
              <a:t> - </a:t>
            </a:r>
            <a:r>
              <a:rPr lang="cs-CZ" sz="1800" b="1" dirty="0" smtClean="0">
                <a:solidFill>
                  <a:srgbClr val="333333"/>
                </a:solidFill>
                <a:latin typeface="Georgia" pitchFamily="18" charset="0"/>
              </a:rPr>
              <a:t>811 MW</a:t>
            </a:r>
            <a:r>
              <a:rPr lang="cs-CZ" sz="1800" dirty="0" smtClean="0">
                <a:solidFill>
                  <a:srgbClr val="333333"/>
                </a:solidFill>
                <a:latin typeface="Georgia" pitchFamily="18" charset="0"/>
              </a:rPr>
              <a:t> in </a:t>
            </a:r>
            <a:r>
              <a:rPr lang="cs-CZ" sz="1800" b="1" dirty="0" smtClean="0">
                <a:solidFill>
                  <a:srgbClr val="333333"/>
                </a:solidFill>
                <a:latin typeface="Georgia" pitchFamily="18" charset="0"/>
              </a:rPr>
              <a:t>PV</a:t>
            </a:r>
            <a:r>
              <a:rPr lang="cs-CZ" sz="1800" dirty="0" smtClean="0">
                <a:solidFill>
                  <a:srgbClr val="333333"/>
                </a:solidFill>
                <a:latin typeface="Georgia" pitchFamily="18" charset="0"/>
              </a:rPr>
              <a:t> </a:t>
            </a:r>
            <a:r>
              <a:rPr lang="cs-CZ" sz="1800" dirty="0" err="1" smtClean="0">
                <a:solidFill>
                  <a:srgbClr val="333333"/>
                </a:solidFill>
                <a:latin typeface="Georgia" pitchFamily="18" charset="0"/>
              </a:rPr>
              <a:t>instead</a:t>
            </a:r>
            <a:r>
              <a:rPr lang="cs-CZ" sz="1800" dirty="0" smtClean="0">
                <a:solidFill>
                  <a:srgbClr val="333333"/>
                </a:solidFill>
                <a:latin typeface="Georgia" pitchFamily="18" charset="0"/>
              </a:rPr>
              <a:t> </a:t>
            </a:r>
            <a:r>
              <a:rPr lang="cs-CZ" sz="1800" b="1" dirty="0" smtClean="0">
                <a:solidFill>
                  <a:srgbClr val="333333"/>
                </a:solidFill>
                <a:latin typeface="Georgia" pitchFamily="18" charset="0"/>
              </a:rPr>
              <a:t>200</a:t>
            </a:r>
            <a:r>
              <a:rPr lang="cs-CZ" sz="1800" dirty="0" smtClean="0">
                <a:solidFill>
                  <a:srgbClr val="333333"/>
                </a:solidFill>
                <a:latin typeface="Georgia" pitchFamily="18" charset="0"/>
              </a:rPr>
              <a:t> </a:t>
            </a:r>
            <a:r>
              <a:rPr lang="cs-CZ" sz="1800" b="1" dirty="0" smtClean="0">
                <a:solidFill>
                  <a:srgbClr val="333333"/>
                </a:solidFill>
                <a:latin typeface="Georgia" pitchFamily="18" charset="0"/>
              </a:rPr>
              <a:t>MW</a:t>
            </a:r>
            <a:r>
              <a:rPr lang="cs-CZ" sz="1800" dirty="0" smtClean="0">
                <a:solidFill>
                  <a:srgbClr val="333333"/>
                </a:solidFill>
                <a:latin typeface="Georgia" pitchFamily="18" charset="0"/>
              </a:rPr>
              <a:t> in </a:t>
            </a:r>
            <a:r>
              <a:rPr lang="cs-CZ" sz="1800" b="1" dirty="0" err="1" smtClean="0">
                <a:solidFill>
                  <a:srgbClr val="333333"/>
                </a:solidFill>
                <a:latin typeface="Georgia" pitchFamily="18" charset="0"/>
              </a:rPr>
              <a:t>steam</a:t>
            </a:r>
            <a:r>
              <a:rPr lang="cs-CZ" sz="1800" dirty="0" smtClean="0">
                <a:solidFill>
                  <a:srgbClr val="333333"/>
                </a:solidFill>
                <a:latin typeface="Georgia" pitchFamily="18" charset="0"/>
              </a:rPr>
              <a:t> </a:t>
            </a:r>
            <a:r>
              <a:rPr lang="cs-CZ" sz="1800" b="1" dirty="0" err="1" smtClean="0">
                <a:solidFill>
                  <a:srgbClr val="333333"/>
                </a:solidFill>
                <a:latin typeface="Georgia" pitchFamily="18" charset="0"/>
              </a:rPr>
              <a:t>power</a:t>
            </a:r>
            <a:r>
              <a:rPr lang="cs-CZ" sz="1800" dirty="0" smtClean="0">
                <a:solidFill>
                  <a:srgbClr val="333333"/>
                </a:solidFill>
                <a:latin typeface="Georgia" pitchFamily="18" charset="0"/>
              </a:rPr>
              <a:t> </a:t>
            </a:r>
            <a:r>
              <a:rPr lang="cs-CZ" sz="1800" b="1" dirty="0" smtClean="0">
                <a:solidFill>
                  <a:srgbClr val="333333"/>
                </a:solidFill>
                <a:latin typeface="Georgia" pitchFamily="18" charset="0"/>
              </a:rPr>
              <a:t>station</a:t>
            </a:r>
          </a:p>
          <a:p>
            <a:pPr marL="457131" lvl="1" indent="-342848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Clr>
                <a:schemeClr val="accent1">
                  <a:lumMod val="50000"/>
                </a:schemeClr>
              </a:buClr>
              <a:buFont typeface="Courier New" pitchFamily="49" charset="0"/>
              <a:buChar char="o"/>
            </a:pPr>
            <a:r>
              <a:rPr lang="cs-CZ" sz="1800" b="1" dirty="0" err="1" smtClean="0">
                <a:solidFill>
                  <a:srgbClr val="333333"/>
                </a:solidFill>
                <a:latin typeface="Georgia" pitchFamily="18" charset="0"/>
              </a:rPr>
              <a:t>Price</a:t>
            </a:r>
            <a:r>
              <a:rPr lang="cs-CZ" sz="1800" b="1" dirty="0" smtClean="0">
                <a:solidFill>
                  <a:srgbClr val="333333"/>
                </a:solidFill>
                <a:latin typeface="Georgia" pitchFamily="18" charset="0"/>
              </a:rPr>
              <a:t> </a:t>
            </a:r>
            <a:r>
              <a:rPr lang="cs-CZ" sz="1800" b="1" dirty="0" err="1" smtClean="0">
                <a:solidFill>
                  <a:srgbClr val="333333"/>
                </a:solidFill>
                <a:latin typeface="Georgia" pitchFamily="18" charset="0"/>
              </a:rPr>
              <a:t>of</a:t>
            </a:r>
            <a:r>
              <a:rPr lang="cs-CZ" sz="1800" b="1" dirty="0" smtClean="0">
                <a:solidFill>
                  <a:srgbClr val="333333"/>
                </a:solidFill>
                <a:latin typeface="Georgia" pitchFamily="18" charset="0"/>
              </a:rPr>
              <a:t> 1W </a:t>
            </a:r>
            <a:r>
              <a:rPr lang="cs-CZ" sz="1800" dirty="0" err="1" smtClean="0">
                <a:solidFill>
                  <a:srgbClr val="333333"/>
                </a:solidFill>
                <a:latin typeface="Georgia" pitchFamily="18" charset="0"/>
              </a:rPr>
              <a:t>of</a:t>
            </a:r>
            <a:r>
              <a:rPr lang="cs-CZ" sz="1800" dirty="0" smtClean="0">
                <a:solidFill>
                  <a:srgbClr val="333333"/>
                </a:solidFill>
                <a:latin typeface="Georgia" pitchFamily="18" charset="0"/>
              </a:rPr>
              <a:t> </a:t>
            </a:r>
            <a:r>
              <a:rPr lang="cs-CZ" sz="1800" dirty="0" err="1" smtClean="0">
                <a:solidFill>
                  <a:srgbClr val="333333"/>
                </a:solidFill>
                <a:latin typeface="Georgia" pitchFamily="18" charset="0"/>
              </a:rPr>
              <a:t>installed</a:t>
            </a:r>
            <a:r>
              <a:rPr lang="cs-CZ" sz="1800" dirty="0" smtClean="0">
                <a:solidFill>
                  <a:srgbClr val="333333"/>
                </a:solidFill>
                <a:latin typeface="Georgia" pitchFamily="18" charset="0"/>
              </a:rPr>
              <a:t> capacity </a:t>
            </a:r>
            <a:r>
              <a:rPr lang="cs-CZ" sz="1800" dirty="0" err="1" smtClean="0">
                <a:solidFill>
                  <a:srgbClr val="333333"/>
                </a:solidFill>
                <a:latin typeface="Georgia" pitchFamily="18" charset="0"/>
              </a:rPr>
              <a:t>of</a:t>
            </a:r>
            <a:r>
              <a:rPr lang="cs-CZ" sz="1800" dirty="0" smtClean="0">
                <a:solidFill>
                  <a:srgbClr val="333333"/>
                </a:solidFill>
                <a:latin typeface="Georgia" pitchFamily="18" charset="0"/>
              </a:rPr>
              <a:t> PV - cca 3,6€</a:t>
            </a:r>
          </a:p>
          <a:p>
            <a:pPr marL="457131" lvl="1" indent="-342848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Courier New" pitchFamily="49" charset="0"/>
              <a:buChar char="o"/>
            </a:pPr>
            <a:r>
              <a:rPr lang="cs-CZ" sz="1800" b="1" dirty="0" err="1" smtClean="0">
                <a:solidFill>
                  <a:srgbClr val="333333"/>
                </a:solidFill>
                <a:latin typeface="Georgia" pitchFamily="18" charset="0"/>
              </a:rPr>
              <a:t>Size</a:t>
            </a:r>
            <a:r>
              <a:rPr lang="cs-CZ" sz="1800" b="1" dirty="0" smtClean="0">
                <a:solidFill>
                  <a:srgbClr val="333333"/>
                </a:solidFill>
                <a:latin typeface="Georgia" pitchFamily="18" charset="0"/>
              </a:rPr>
              <a:t> </a:t>
            </a:r>
            <a:r>
              <a:rPr lang="cs-CZ" sz="1800" dirty="0" err="1" smtClean="0">
                <a:solidFill>
                  <a:srgbClr val="333333"/>
                </a:solidFill>
                <a:latin typeface="Georgia" pitchFamily="18" charset="0"/>
              </a:rPr>
              <a:t>of</a:t>
            </a:r>
            <a:r>
              <a:rPr lang="cs-CZ" sz="1800" dirty="0" smtClean="0">
                <a:solidFill>
                  <a:srgbClr val="333333"/>
                </a:solidFill>
                <a:latin typeface="Georgia" pitchFamily="18" charset="0"/>
              </a:rPr>
              <a:t> </a:t>
            </a:r>
            <a:r>
              <a:rPr lang="cs-CZ" sz="1800" dirty="0" err="1" smtClean="0">
                <a:solidFill>
                  <a:srgbClr val="333333"/>
                </a:solidFill>
                <a:latin typeface="Georgia" pitchFamily="18" charset="0"/>
              </a:rPr>
              <a:t>chosen</a:t>
            </a:r>
            <a:r>
              <a:rPr lang="cs-CZ" sz="1800" dirty="0" smtClean="0">
                <a:solidFill>
                  <a:srgbClr val="333333"/>
                </a:solidFill>
                <a:latin typeface="Georgia" pitchFamily="18" charset="0"/>
              </a:rPr>
              <a:t> </a:t>
            </a:r>
            <a:r>
              <a:rPr lang="cs-CZ" sz="1800" b="1" dirty="0" smtClean="0">
                <a:solidFill>
                  <a:srgbClr val="333333"/>
                </a:solidFill>
                <a:latin typeface="Georgia" pitchFamily="18" charset="0"/>
              </a:rPr>
              <a:t>PV panel</a:t>
            </a:r>
            <a:r>
              <a:rPr lang="cs-CZ" sz="1800" dirty="0" smtClean="0">
                <a:solidFill>
                  <a:srgbClr val="333333"/>
                </a:solidFill>
                <a:latin typeface="Georgia" pitchFamily="18" charset="0"/>
              </a:rPr>
              <a:t>  </a:t>
            </a:r>
            <a:r>
              <a:rPr lang="cs-CZ" sz="1800" dirty="0" err="1" smtClean="0">
                <a:solidFill>
                  <a:srgbClr val="333333"/>
                </a:solidFill>
                <a:latin typeface="Georgia" pitchFamily="18" charset="0"/>
              </a:rPr>
              <a:t>with</a:t>
            </a:r>
            <a:r>
              <a:rPr lang="cs-CZ" sz="1800" dirty="0" smtClean="0">
                <a:solidFill>
                  <a:srgbClr val="333333"/>
                </a:solidFill>
                <a:latin typeface="Georgia" pitchFamily="18" charset="0"/>
              </a:rPr>
              <a:t> capacity </a:t>
            </a:r>
            <a:r>
              <a:rPr lang="cs-CZ" sz="1800" dirty="0" err="1" smtClean="0">
                <a:solidFill>
                  <a:srgbClr val="333333"/>
                </a:solidFill>
                <a:latin typeface="Georgia" pitchFamily="18" charset="0"/>
              </a:rPr>
              <a:t>of</a:t>
            </a:r>
            <a:r>
              <a:rPr lang="cs-CZ" sz="1800" dirty="0" smtClean="0">
                <a:solidFill>
                  <a:srgbClr val="333333"/>
                </a:solidFill>
                <a:latin typeface="Georgia" pitchFamily="18" charset="0"/>
              </a:rPr>
              <a:t> 130W - 1,1m</a:t>
            </a:r>
            <a:r>
              <a:rPr lang="cs-CZ" sz="1800" baseline="30000" dirty="0" smtClean="0">
                <a:solidFill>
                  <a:srgbClr val="333333"/>
                </a:solidFill>
                <a:latin typeface="Georgia" pitchFamily="18" charset="0"/>
              </a:rPr>
              <a:t>2</a:t>
            </a:r>
          </a:p>
          <a:p>
            <a:pPr marL="685731" lvl="2" indent="-342848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cs-CZ" sz="1800" dirty="0" err="1" smtClean="0">
                <a:solidFill>
                  <a:srgbClr val="333333"/>
                </a:solidFill>
                <a:latin typeface="Georgia" pitchFamily="18" charset="0"/>
              </a:rPr>
              <a:t>Price</a:t>
            </a:r>
            <a:r>
              <a:rPr lang="cs-CZ" sz="1800" dirty="0" smtClean="0">
                <a:solidFill>
                  <a:srgbClr val="333333"/>
                </a:solidFill>
                <a:latin typeface="Georgia" pitchFamily="18" charset="0"/>
              </a:rPr>
              <a:t> </a:t>
            </a:r>
            <a:r>
              <a:rPr lang="cs-CZ" sz="1800" dirty="0" err="1" smtClean="0">
                <a:solidFill>
                  <a:srgbClr val="333333"/>
                </a:solidFill>
                <a:latin typeface="Georgia" pitchFamily="18" charset="0"/>
              </a:rPr>
              <a:t>of</a:t>
            </a:r>
            <a:r>
              <a:rPr lang="cs-CZ" sz="1800" dirty="0" smtClean="0">
                <a:solidFill>
                  <a:srgbClr val="333333"/>
                </a:solidFill>
                <a:latin typeface="Georgia" pitchFamily="18" charset="0"/>
              </a:rPr>
              <a:t> </a:t>
            </a:r>
            <a:r>
              <a:rPr lang="cs-CZ" sz="1800" dirty="0" smtClean="0">
                <a:solidFill>
                  <a:srgbClr val="333333"/>
                </a:solidFill>
                <a:latin typeface="Georgia" pitchFamily="18" charset="0"/>
              </a:rPr>
              <a:t>811 MW </a:t>
            </a:r>
            <a:r>
              <a:rPr lang="cs-CZ" sz="1800" dirty="0" err="1" smtClean="0">
                <a:solidFill>
                  <a:srgbClr val="333333"/>
                </a:solidFill>
                <a:latin typeface="Georgia" pitchFamily="18" charset="0"/>
              </a:rPr>
              <a:t>of</a:t>
            </a:r>
            <a:r>
              <a:rPr lang="cs-CZ" sz="1800" dirty="0" smtClean="0">
                <a:solidFill>
                  <a:srgbClr val="333333"/>
                </a:solidFill>
                <a:latin typeface="Georgia" pitchFamily="18" charset="0"/>
              </a:rPr>
              <a:t> </a:t>
            </a:r>
            <a:r>
              <a:rPr lang="cs-CZ" sz="1800" dirty="0" err="1" smtClean="0">
                <a:solidFill>
                  <a:srgbClr val="333333"/>
                </a:solidFill>
                <a:latin typeface="Georgia" pitchFamily="18" charset="0"/>
              </a:rPr>
              <a:t>installed</a:t>
            </a:r>
            <a:r>
              <a:rPr lang="cs-CZ" sz="1800" dirty="0" smtClean="0">
                <a:solidFill>
                  <a:srgbClr val="333333"/>
                </a:solidFill>
                <a:latin typeface="Georgia" pitchFamily="18" charset="0"/>
              </a:rPr>
              <a:t> capacity </a:t>
            </a:r>
            <a:r>
              <a:rPr lang="cs-CZ" sz="1800" dirty="0" err="1" smtClean="0">
                <a:solidFill>
                  <a:srgbClr val="333333"/>
                </a:solidFill>
                <a:latin typeface="Georgia" pitchFamily="18" charset="0"/>
              </a:rPr>
              <a:t>of</a:t>
            </a:r>
            <a:r>
              <a:rPr lang="cs-CZ" sz="1800" dirty="0" smtClean="0">
                <a:solidFill>
                  <a:srgbClr val="333333"/>
                </a:solidFill>
                <a:latin typeface="Georgia" pitchFamily="18" charset="0"/>
              </a:rPr>
              <a:t> </a:t>
            </a:r>
            <a:r>
              <a:rPr lang="cs-CZ" sz="1800" dirty="0" smtClean="0">
                <a:solidFill>
                  <a:srgbClr val="333333"/>
                </a:solidFill>
                <a:latin typeface="Georgia" pitchFamily="18" charset="0"/>
              </a:rPr>
              <a:t>PV </a:t>
            </a:r>
            <a:r>
              <a:rPr lang="cs-CZ" sz="1800" b="1" dirty="0" smtClean="0">
                <a:solidFill>
                  <a:srgbClr val="333333"/>
                </a:solidFill>
                <a:latin typeface="Georgia" pitchFamily="18" charset="0"/>
              </a:rPr>
              <a:t>2 919 600 00€</a:t>
            </a:r>
          </a:p>
          <a:p>
            <a:pPr marL="685731" lvl="2" indent="-342848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cs-CZ" sz="1800" dirty="0" err="1" smtClean="0">
                <a:solidFill>
                  <a:srgbClr val="333333"/>
                </a:solidFill>
                <a:latin typeface="Georgia" pitchFamily="18" charset="0"/>
              </a:rPr>
              <a:t>Size</a:t>
            </a:r>
            <a:r>
              <a:rPr lang="cs-CZ" sz="1800" dirty="0" smtClean="0">
                <a:solidFill>
                  <a:srgbClr val="333333"/>
                </a:solidFill>
                <a:latin typeface="Georgia" pitchFamily="18" charset="0"/>
              </a:rPr>
              <a:t> </a:t>
            </a:r>
            <a:r>
              <a:rPr lang="cs-CZ" sz="1800" dirty="0" err="1" smtClean="0">
                <a:solidFill>
                  <a:srgbClr val="333333"/>
                </a:solidFill>
                <a:latin typeface="Georgia" pitchFamily="18" charset="0"/>
              </a:rPr>
              <a:t>of</a:t>
            </a:r>
            <a:r>
              <a:rPr lang="cs-CZ" sz="1800" dirty="0" smtClean="0">
                <a:solidFill>
                  <a:srgbClr val="333333"/>
                </a:solidFill>
                <a:latin typeface="Georgia" pitchFamily="18" charset="0"/>
              </a:rPr>
              <a:t> area </a:t>
            </a:r>
            <a:r>
              <a:rPr lang="cs-CZ" sz="1800" dirty="0" err="1" smtClean="0">
                <a:solidFill>
                  <a:srgbClr val="333333"/>
                </a:solidFill>
                <a:latin typeface="Georgia" pitchFamily="18" charset="0"/>
              </a:rPr>
              <a:t>with</a:t>
            </a:r>
            <a:r>
              <a:rPr lang="cs-CZ" sz="1800" dirty="0" smtClean="0">
                <a:solidFill>
                  <a:srgbClr val="333333"/>
                </a:solidFill>
                <a:latin typeface="Georgia" pitchFamily="18" charset="0"/>
              </a:rPr>
              <a:t> PV panel (</a:t>
            </a:r>
            <a:r>
              <a:rPr lang="cs-CZ" sz="1800" dirty="0" err="1" smtClean="0">
                <a:solidFill>
                  <a:srgbClr val="333333"/>
                </a:solidFill>
                <a:latin typeface="Georgia" pitchFamily="18" charset="0"/>
              </a:rPr>
              <a:t>installed</a:t>
            </a:r>
            <a:r>
              <a:rPr lang="cs-CZ" sz="1800" dirty="0" smtClean="0">
                <a:solidFill>
                  <a:srgbClr val="333333"/>
                </a:solidFill>
                <a:latin typeface="Georgia" pitchFamily="18" charset="0"/>
              </a:rPr>
              <a:t> </a:t>
            </a:r>
            <a:r>
              <a:rPr lang="cs-CZ" sz="1800" dirty="0" err="1" smtClean="0">
                <a:solidFill>
                  <a:srgbClr val="333333"/>
                </a:solidFill>
                <a:latin typeface="Georgia" pitchFamily="18" charset="0"/>
              </a:rPr>
              <a:t>cap</a:t>
            </a:r>
            <a:r>
              <a:rPr lang="cs-CZ" sz="1800" dirty="0" smtClean="0">
                <a:solidFill>
                  <a:srgbClr val="333333"/>
                </a:solidFill>
                <a:latin typeface="Georgia" pitchFamily="18" charset="0"/>
              </a:rPr>
              <a:t>. 811MW) </a:t>
            </a:r>
            <a:r>
              <a:rPr lang="cs-CZ" sz="1800" b="1" dirty="0" smtClean="0">
                <a:solidFill>
                  <a:srgbClr val="333333"/>
                </a:solidFill>
                <a:latin typeface="Georgia" pitchFamily="18" charset="0"/>
              </a:rPr>
              <a:t>6,862km</a:t>
            </a:r>
            <a:r>
              <a:rPr lang="cs-CZ" sz="1800" b="1" baseline="30000" dirty="0" smtClean="0">
                <a:solidFill>
                  <a:srgbClr val="333333"/>
                </a:solidFill>
                <a:latin typeface="Georgia" pitchFamily="18" charset="0"/>
              </a:rPr>
              <a:t>2</a:t>
            </a:r>
            <a:r>
              <a:rPr lang="cs-CZ" sz="1800" b="1" dirty="0" smtClean="0">
                <a:solidFill>
                  <a:srgbClr val="333333"/>
                </a:solidFill>
                <a:latin typeface="Georgia" pitchFamily="18" charset="0"/>
              </a:rPr>
              <a:t> </a:t>
            </a:r>
            <a:r>
              <a:rPr lang="cs-CZ" dirty="0" smtClean="0">
                <a:solidFill>
                  <a:srgbClr val="333333"/>
                </a:solidFill>
                <a:latin typeface="Georgia" pitchFamily="18" charset="0"/>
              </a:rPr>
              <a:t>(2,6 x 2,6km)</a:t>
            </a:r>
            <a:endParaRPr lang="cs-CZ" sz="1800" dirty="0" smtClean="0">
              <a:solidFill>
                <a:srgbClr val="333333"/>
              </a:solidFill>
              <a:latin typeface="Georgia" pitchFamily="18" charset="0"/>
            </a:endParaRPr>
          </a:p>
          <a:p>
            <a:pPr marL="685731" lvl="2" indent="-342848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endParaRPr lang="en-US" sz="1800" dirty="0" smtClean="0">
              <a:solidFill>
                <a:srgbClr val="333333"/>
              </a:solidFill>
              <a:latin typeface="Georgia" pitchFamily="18" charset="0"/>
            </a:endParaRPr>
          </a:p>
          <a:p>
            <a:pPr marL="457131" lvl="1" indent="-342848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Courier New" pitchFamily="49" charset="0"/>
              <a:buChar char="o"/>
            </a:pPr>
            <a:endParaRPr lang="en-US" sz="1800" dirty="0" smtClean="0">
              <a:solidFill>
                <a:srgbClr val="333333"/>
              </a:solidFill>
              <a:latin typeface="Georgia" pitchFamily="18" charset="0"/>
            </a:endParaRPr>
          </a:p>
          <a:p>
            <a:pPr marL="457131" lvl="1" indent="-342848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None/>
            </a:pPr>
            <a:endParaRPr lang="en-US" sz="1800" dirty="0" smtClean="0">
              <a:solidFill>
                <a:srgbClr val="333333"/>
              </a:solidFill>
              <a:latin typeface="Georgia" pitchFamily="18" charset="0"/>
            </a:endParaRPr>
          </a:p>
          <a:p>
            <a:pPr marL="457131" lvl="1" indent="-342848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Courier New" pitchFamily="49" charset="0"/>
              <a:buChar char="o"/>
            </a:pPr>
            <a:endParaRPr lang="en-US" sz="1800" dirty="0" smtClean="0">
              <a:solidFill>
                <a:srgbClr val="333333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620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980728"/>
          </a:xfrm>
        </p:spPr>
        <p:txBody>
          <a:bodyPr/>
          <a:lstStyle/>
          <a:p>
            <a:r>
              <a:rPr lang="cs-CZ" b="1" dirty="0" smtClean="0">
                <a:ln>
                  <a:solidFill>
                    <a:srgbClr val="B3350D"/>
                  </a:solidFill>
                </a:ln>
                <a:solidFill>
                  <a:srgbClr val="B3350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</a:rPr>
              <a:t>Influence </a:t>
            </a:r>
            <a:r>
              <a:rPr lang="cs-CZ" b="1" dirty="0" err="1" smtClean="0">
                <a:ln>
                  <a:solidFill>
                    <a:srgbClr val="B3350D"/>
                  </a:solidFill>
                </a:ln>
                <a:solidFill>
                  <a:srgbClr val="B3350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</a:rPr>
              <a:t>of</a:t>
            </a:r>
            <a:r>
              <a:rPr lang="cs-CZ" b="1" dirty="0" smtClean="0">
                <a:ln>
                  <a:solidFill>
                    <a:srgbClr val="B3350D"/>
                  </a:solidFill>
                </a:ln>
                <a:solidFill>
                  <a:srgbClr val="B3350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</a:rPr>
              <a:t> PV to </a:t>
            </a:r>
            <a:r>
              <a:rPr lang="cs-CZ" b="1" dirty="0" err="1" smtClean="0">
                <a:ln>
                  <a:solidFill>
                    <a:srgbClr val="B3350D"/>
                  </a:solidFill>
                </a:ln>
                <a:solidFill>
                  <a:srgbClr val="B3350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</a:rPr>
              <a:t>power</a:t>
            </a:r>
            <a:r>
              <a:rPr lang="cs-CZ" b="1" dirty="0" smtClean="0">
                <a:ln>
                  <a:solidFill>
                    <a:srgbClr val="B3350D"/>
                  </a:solidFill>
                </a:ln>
                <a:solidFill>
                  <a:srgbClr val="B3350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cs-CZ" b="1" dirty="0" err="1" smtClean="0">
                <a:ln>
                  <a:solidFill>
                    <a:srgbClr val="B3350D"/>
                  </a:solidFill>
                </a:ln>
                <a:solidFill>
                  <a:srgbClr val="B3350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</a:rPr>
              <a:t>system</a:t>
            </a:r>
            <a:endParaRPr lang="de-AT" b="1" dirty="0">
              <a:ln>
                <a:solidFill>
                  <a:srgbClr val="B3350D"/>
                </a:solidFill>
              </a:ln>
              <a:solidFill>
                <a:srgbClr val="B3350D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179512" y="836712"/>
            <a:ext cx="8712968" cy="4176464"/>
          </a:xfrm>
        </p:spPr>
        <p:txBody>
          <a:bodyPr>
            <a:normAutofit/>
          </a:bodyPr>
          <a:lstStyle/>
          <a:p>
            <a:pPr marL="457131" lvl="1" indent="-342848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Clr>
                <a:schemeClr val="accent1">
                  <a:lumMod val="50000"/>
                </a:schemeClr>
              </a:buClr>
              <a:buFont typeface="Courier New" pitchFamily="49" charset="0"/>
              <a:buChar char="o"/>
            </a:pPr>
            <a:r>
              <a:rPr lang="cs-CZ" sz="2000" dirty="0" smtClean="0">
                <a:solidFill>
                  <a:srgbClr val="333333"/>
                </a:solidFill>
                <a:latin typeface="Georgia" pitchFamily="18" charset="0"/>
              </a:rPr>
              <a:t>F</a:t>
            </a:r>
            <a:r>
              <a:rPr lang="en-US" sz="2000" dirty="0" err="1" smtClean="0">
                <a:solidFill>
                  <a:srgbClr val="333333"/>
                </a:solidFill>
                <a:latin typeface="Georgia" pitchFamily="18" charset="0"/>
              </a:rPr>
              <a:t>ully</a:t>
            </a:r>
            <a:r>
              <a:rPr lang="en-US" sz="2000" dirty="0" smtClean="0">
                <a:solidFill>
                  <a:srgbClr val="333333"/>
                </a:solidFill>
                <a:latin typeface="Georgia" pitchFamily="18" charset="0"/>
              </a:rPr>
              <a:t> </a:t>
            </a:r>
            <a:r>
              <a:rPr lang="en-US" sz="2000" dirty="0" smtClean="0">
                <a:solidFill>
                  <a:srgbClr val="333333"/>
                </a:solidFill>
                <a:latin typeface="Georgia" pitchFamily="18" charset="0"/>
              </a:rPr>
              <a:t>dependent on the strength and regularity of solar </a:t>
            </a:r>
            <a:r>
              <a:rPr lang="en-US" sz="2000" dirty="0" err="1" smtClean="0">
                <a:solidFill>
                  <a:srgbClr val="333333"/>
                </a:solidFill>
                <a:latin typeface="Georgia" pitchFamily="18" charset="0"/>
              </a:rPr>
              <a:t>radiatio</a:t>
            </a:r>
            <a:r>
              <a:rPr lang="cs-CZ" sz="2000" dirty="0" smtClean="0">
                <a:solidFill>
                  <a:srgbClr val="333333"/>
                </a:solidFill>
                <a:latin typeface="Georgia" pitchFamily="18" charset="0"/>
              </a:rPr>
              <a:t>n</a:t>
            </a:r>
          </a:p>
          <a:p>
            <a:pPr marL="685731" lvl="2" indent="-342848" eaLnBrk="0" fontAlgn="base" hangingPunct="0">
              <a:lnSpc>
                <a:spcPct val="15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333333"/>
                </a:solidFill>
                <a:latin typeface="Georgia" pitchFamily="18" charset="0"/>
              </a:rPr>
              <a:t>The instability of power </a:t>
            </a:r>
            <a:r>
              <a:rPr lang="en-US" sz="1800" dirty="0" smtClean="0">
                <a:solidFill>
                  <a:srgbClr val="333333"/>
                </a:solidFill>
                <a:latin typeface="Georgia" pitchFamily="18" charset="0"/>
              </a:rPr>
              <a:t>supply</a:t>
            </a:r>
            <a:endParaRPr lang="cs-CZ" sz="1800" dirty="0" smtClean="0">
              <a:solidFill>
                <a:srgbClr val="333333"/>
              </a:solidFill>
              <a:latin typeface="Georgia" pitchFamily="18" charset="0"/>
            </a:endParaRPr>
          </a:p>
          <a:p>
            <a:pPr marL="685731" lvl="2" indent="-342848" eaLnBrk="0" fontAlgn="base" hangingPunct="0">
              <a:lnSpc>
                <a:spcPct val="15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333333"/>
                </a:solidFill>
                <a:latin typeface="Georgia" pitchFamily="18" charset="0"/>
              </a:rPr>
              <a:t>Need to ensure the value of installed capacity in other </a:t>
            </a:r>
            <a:r>
              <a:rPr lang="en-US" sz="1800" dirty="0" smtClean="0">
                <a:solidFill>
                  <a:srgbClr val="333333"/>
                </a:solidFill>
                <a:latin typeface="Georgia" pitchFamily="18" charset="0"/>
              </a:rPr>
              <a:t>sources</a:t>
            </a:r>
            <a:endParaRPr lang="cs-CZ" sz="1800" dirty="0" smtClean="0">
              <a:solidFill>
                <a:srgbClr val="333333"/>
              </a:solidFill>
              <a:latin typeface="Georgia" pitchFamily="18" charset="0"/>
            </a:endParaRPr>
          </a:p>
          <a:p>
            <a:pPr marL="457131" lvl="1" indent="-342848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Clr>
                <a:schemeClr val="accent1">
                  <a:lumMod val="50000"/>
                </a:schemeClr>
              </a:buClr>
              <a:buFont typeface="Courier New" pitchFamily="49" charset="0"/>
              <a:buChar char="o"/>
            </a:pPr>
            <a:r>
              <a:rPr lang="cs-CZ" sz="2000" dirty="0" smtClean="0">
                <a:solidFill>
                  <a:srgbClr val="333333"/>
                </a:solidFill>
                <a:latin typeface="Georgia" pitchFamily="18" charset="0"/>
              </a:rPr>
              <a:t>P</a:t>
            </a:r>
            <a:r>
              <a:rPr lang="de-AT" sz="2000" dirty="0" err="1" smtClean="0">
                <a:solidFill>
                  <a:srgbClr val="333333"/>
                </a:solidFill>
                <a:latin typeface="Georgia" pitchFamily="18" charset="0"/>
              </a:rPr>
              <a:t>hase</a:t>
            </a:r>
            <a:r>
              <a:rPr lang="de-AT" sz="2000" dirty="0" smtClean="0">
                <a:solidFill>
                  <a:srgbClr val="333333"/>
                </a:solidFill>
                <a:latin typeface="Georgia" pitchFamily="18" charset="0"/>
              </a:rPr>
              <a:t> </a:t>
            </a:r>
            <a:r>
              <a:rPr lang="de-AT" sz="2000" dirty="0" err="1" smtClean="0">
                <a:solidFill>
                  <a:srgbClr val="333333"/>
                </a:solidFill>
                <a:latin typeface="Georgia" pitchFamily="18" charset="0"/>
              </a:rPr>
              <a:t>voltage</a:t>
            </a:r>
            <a:r>
              <a:rPr lang="de-AT" sz="2000" dirty="0" smtClean="0">
                <a:solidFill>
                  <a:srgbClr val="333333"/>
                </a:solidFill>
                <a:latin typeface="Georgia" pitchFamily="18" charset="0"/>
              </a:rPr>
              <a:t> </a:t>
            </a:r>
            <a:r>
              <a:rPr lang="de-AT" sz="2000" dirty="0" err="1" smtClean="0">
                <a:solidFill>
                  <a:srgbClr val="333333"/>
                </a:solidFill>
                <a:latin typeface="Georgia" pitchFamily="18" charset="0"/>
              </a:rPr>
              <a:t>asymmetry</a:t>
            </a:r>
            <a:endParaRPr lang="cs-CZ" sz="2000" dirty="0" smtClean="0">
              <a:solidFill>
                <a:srgbClr val="333333"/>
              </a:solidFill>
              <a:latin typeface="Georgia" pitchFamily="18" charset="0"/>
            </a:endParaRPr>
          </a:p>
          <a:p>
            <a:pPr marL="457131" lvl="1" indent="-342848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Clr>
                <a:schemeClr val="accent1">
                  <a:lumMod val="50000"/>
                </a:schemeClr>
              </a:buClr>
              <a:buFont typeface="Courier New" pitchFamily="49" charset="0"/>
              <a:buChar char="o"/>
            </a:pPr>
            <a:r>
              <a:rPr lang="cs-CZ" sz="2000" dirty="0" err="1" smtClean="0">
                <a:solidFill>
                  <a:srgbClr val="333333"/>
                </a:solidFill>
                <a:latin typeface="Georgia" pitchFamily="18" charset="0"/>
              </a:rPr>
              <a:t>Harmonics</a:t>
            </a:r>
            <a:endParaRPr lang="cs-CZ" sz="2000" dirty="0" smtClean="0">
              <a:solidFill>
                <a:srgbClr val="333333"/>
              </a:solidFill>
              <a:latin typeface="Georgia" pitchFamily="18" charset="0"/>
            </a:endParaRPr>
          </a:p>
          <a:p>
            <a:pPr marL="685731" lvl="2" indent="-342848" eaLnBrk="0" fontAlgn="base" hangingPunct="0">
              <a:lnSpc>
                <a:spcPct val="15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cs-CZ" sz="1800" dirty="0" smtClean="0">
                <a:solidFill>
                  <a:srgbClr val="333333"/>
                </a:solidFill>
                <a:latin typeface="Georgia" pitchFamily="18" charset="0"/>
              </a:rPr>
              <a:t>Use od </a:t>
            </a:r>
            <a:r>
              <a:rPr lang="cs-CZ" sz="1800" dirty="0" err="1" smtClean="0">
                <a:solidFill>
                  <a:srgbClr val="333333"/>
                </a:solidFill>
                <a:latin typeface="Georgia" pitchFamily="18" charset="0"/>
              </a:rPr>
              <a:t>system</a:t>
            </a:r>
            <a:r>
              <a:rPr lang="cs-CZ" sz="1800" dirty="0" smtClean="0">
                <a:solidFill>
                  <a:srgbClr val="333333"/>
                </a:solidFill>
                <a:latin typeface="Georgia" pitchFamily="18" charset="0"/>
              </a:rPr>
              <a:t> </a:t>
            </a:r>
            <a:r>
              <a:rPr lang="de-AT" sz="1800" dirty="0" err="1" smtClean="0">
                <a:solidFill>
                  <a:srgbClr val="333333"/>
                </a:solidFill>
                <a:latin typeface="Georgia" pitchFamily="18" charset="0"/>
              </a:rPr>
              <a:t>the</a:t>
            </a:r>
            <a:r>
              <a:rPr lang="de-AT" sz="1800" dirty="0" smtClean="0">
                <a:solidFill>
                  <a:srgbClr val="333333"/>
                </a:solidFill>
                <a:latin typeface="Georgia" pitchFamily="18" charset="0"/>
              </a:rPr>
              <a:t> pulse </a:t>
            </a:r>
            <a:r>
              <a:rPr lang="de-AT" sz="1800" dirty="0" err="1" smtClean="0">
                <a:solidFill>
                  <a:srgbClr val="333333"/>
                </a:solidFill>
                <a:latin typeface="Georgia" pitchFamily="18" charset="0"/>
              </a:rPr>
              <a:t>width</a:t>
            </a:r>
            <a:r>
              <a:rPr lang="de-AT" sz="1800" dirty="0" smtClean="0">
                <a:solidFill>
                  <a:srgbClr val="333333"/>
                </a:solidFill>
                <a:latin typeface="Georgia" pitchFamily="18" charset="0"/>
              </a:rPr>
              <a:t> </a:t>
            </a:r>
            <a:r>
              <a:rPr lang="de-AT" sz="1800" dirty="0" err="1" smtClean="0">
                <a:solidFill>
                  <a:srgbClr val="333333"/>
                </a:solidFill>
                <a:latin typeface="Georgia" pitchFamily="18" charset="0"/>
              </a:rPr>
              <a:t>modulation</a:t>
            </a:r>
            <a:r>
              <a:rPr lang="de-AT" sz="1800" dirty="0" smtClean="0">
                <a:solidFill>
                  <a:srgbClr val="333333"/>
                </a:solidFill>
                <a:latin typeface="Georgia" pitchFamily="18" charset="0"/>
              </a:rPr>
              <a:t> </a:t>
            </a:r>
            <a:endParaRPr lang="cs-CZ" sz="1800" dirty="0" smtClean="0">
              <a:solidFill>
                <a:srgbClr val="333333"/>
              </a:solidFill>
              <a:latin typeface="Georgia" pitchFamily="18" charset="0"/>
            </a:endParaRPr>
          </a:p>
          <a:p>
            <a:pPr marL="457131" lvl="1" indent="-342848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Clr>
                <a:schemeClr val="accent1">
                  <a:lumMod val="50000"/>
                </a:schemeClr>
              </a:buClr>
              <a:buFont typeface="Courier New" pitchFamily="49" charset="0"/>
              <a:buChar char="o"/>
            </a:pPr>
            <a:r>
              <a:rPr lang="cs-CZ" sz="2000" dirty="0" smtClean="0">
                <a:solidFill>
                  <a:srgbClr val="333333"/>
                </a:solidFill>
                <a:latin typeface="Georgia" pitchFamily="18" charset="0"/>
              </a:rPr>
              <a:t>U</a:t>
            </a:r>
            <a:r>
              <a:rPr lang="de-AT" sz="2000" dirty="0" err="1" smtClean="0">
                <a:solidFill>
                  <a:srgbClr val="333333"/>
                </a:solidFill>
                <a:latin typeface="Georgia" pitchFamily="18" charset="0"/>
              </a:rPr>
              <a:t>nintentional</a:t>
            </a:r>
            <a:r>
              <a:rPr lang="de-AT" sz="2000" dirty="0" smtClean="0">
                <a:solidFill>
                  <a:srgbClr val="333333"/>
                </a:solidFill>
                <a:latin typeface="Georgia" pitchFamily="18" charset="0"/>
              </a:rPr>
              <a:t> </a:t>
            </a:r>
            <a:r>
              <a:rPr lang="de-AT" sz="2000" dirty="0" err="1" smtClean="0">
                <a:solidFill>
                  <a:srgbClr val="333333"/>
                </a:solidFill>
                <a:latin typeface="Georgia" pitchFamily="18" charset="0"/>
              </a:rPr>
              <a:t>islanding</a:t>
            </a:r>
            <a:endParaRPr lang="cs-CZ" sz="2000" dirty="0" smtClean="0">
              <a:solidFill>
                <a:srgbClr val="333333"/>
              </a:solidFill>
              <a:latin typeface="Georgia" pitchFamily="18" charset="0"/>
            </a:endParaRPr>
          </a:p>
          <a:p>
            <a:pPr marL="457131" lvl="1" indent="-342848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Clr>
                <a:schemeClr val="accent1">
                  <a:lumMod val="50000"/>
                </a:schemeClr>
              </a:buClr>
              <a:buFont typeface="Courier New" pitchFamily="49" charset="0"/>
              <a:buChar char="o"/>
            </a:pPr>
            <a:r>
              <a:rPr lang="cs-CZ" sz="2000" dirty="0" smtClean="0">
                <a:solidFill>
                  <a:srgbClr val="333333"/>
                </a:solidFill>
                <a:latin typeface="Georgia" pitchFamily="18" charset="0"/>
              </a:rPr>
              <a:t>J</a:t>
            </a:r>
            <a:r>
              <a:rPr lang="de-AT" sz="2000" dirty="0" err="1" smtClean="0">
                <a:solidFill>
                  <a:srgbClr val="333333"/>
                </a:solidFill>
                <a:latin typeface="Georgia" pitchFamily="18" charset="0"/>
              </a:rPr>
              <a:t>umps</a:t>
            </a:r>
            <a:r>
              <a:rPr lang="de-AT" sz="2000" dirty="0" smtClean="0">
                <a:solidFill>
                  <a:srgbClr val="333333"/>
                </a:solidFill>
                <a:latin typeface="Georgia" pitchFamily="18" charset="0"/>
              </a:rPr>
              <a:t> </a:t>
            </a:r>
            <a:r>
              <a:rPr lang="de-AT" sz="2000" dirty="0" smtClean="0">
                <a:solidFill>
                  <a:srgbClr val="333333"/>
                </a:solidFill>
                <a:latin typeface="Georgia" pitchFamily="18" charset="0"/>
              </a:rPr>
              <a:t>and </a:t>
            </a:r>
            <a:r>
              <a:rPr lang="de-AT" sz="2000" dirty="0" err="1" smtClean="0">
                <a:solidFill>
                  <a:srgbClr val="333333"/>
                </a:solidFill>
                <a:latin typeface="Georgia" pitchFamily="18" charset="0"/>
              </a:rPr>
              <a:t>drops</a:t>
            </a:r>
            <a:r>
              <a:rPr lang="de-AT" sz="2000" dirty="0" smtClean="0">
                <a:solidFill>
                  <a:srgbClr val="333333"/>
                </a:solidFill>
                <a:latin typeface="Georgia" pitchFamily="18" charset="0"/>
              </a:rPr>
              <a:t> in </a:t>
            </a:r>
            <a:r>
              <a:rPr lang="de-AT" sz="2000" dirty="0" err="1" smtClean="0">
                <a:solidFill>
                  <a:srgbClr val="333333"/>
                </a:solidFill>
                <a:latin typeface="Georgia" pitchFamily="18" charset="0"/>
              </a:rPr>
              <a:t>voltage</a:t>
            </a:r>
            <a:r>
              <a:rPr lang="de-AT" sz="2000" dirty="0" smtClean="0">
                <a:solidFill>
                  <a:srgbClr val="333333"/>
                </a:solidFill>
                <a:latin typeface="Georgia" pitchFamily="18" charset="0"/>
              </a:rPr>
              <a:t> and power in </a:t>
            </a:r>
            <a:r>
              <a:rPr lang="de-AT" sz="2000" dirty="0" err="1" smtClean="0">
                <a:solidFill>
                  <a:srgbClr val="333333"/>
                </a:solidFill>
                <a:latin typeface="Georgia" pitchFamily="18" charset="0"/>
              </a:rPr>
              <a:t>the</a:t>
            </a:r>
            <a:r>
              <a:rPr lang="de-AT" sz="2000" dirty="0" smtClean="0">
                <a:solidFill>
                  <a:srgbClr val="333333"/>
                </a:solidFill>
                <a:latin typeface="Georgia" pitchFamily="18" charset="0"/>
              </a:rPr>
              <a:t> </a:t>
            </a:r>
            <a:r>
              <a:rPr lang="cs-CZ" sz="2000" dirty="0" smtClean="0">
                <a:solidFill>
                  <a:srgbClr val="333333"/>
                </a:solidFill>
                <a:latin typeface="Georgia" pitchFamily="18" charset="0"/>
              </a:rPr>
              <a:t>PCC </a:t>
            </a:r>
            <a:r>
              <a:rPr lang="de-AT" sz="2000" dirty="0" smtClean="0">
                <a:solidFill>
                  <a:srgbClr val="333333"/>
                </a:solidFill>
                <a:latin typeface="Georgia" pitchFamily="18" charset="0"/>
              </a:rPr>
              <a:t>to </a:t>
            </a:r>
            <a:r>
              <a:rPr lang="de-AT" sz="2000" dirty="0" err="1" smtClean="0">
                <a:solidFill>
                  <a:srgbClr val="333333"/>
                </a:solidFill>
                <a:latin typeface="Georgia" pitchFamily="18" charset="0"/>
              </a:rPr>
              <a:t>the</a:t>
            </a:r>
            <a:r>
              <a:rPr lang="de-AT" sz="2000" dirty="0" smtClean="0">
                <a:solidFill>
                  <a:srgbClr val="333333"/>
                </a:solidFill>
                <a:latin typeface="Georgia" pitchFamily="18" charset="0"/>
              </a:rPr>
              <a:t> </a:t>
            </a:r>
            <a:r>
              <a:rPr lang="cs-CZ" sz="2000" dirty="0" smtClean="0">
                <a:solidFill>
                  <a:srgbClr val="333333"/>
                </a:solidFill>
                <a:latin typeface="Georgia" pitchFamily="18" charset="0"/>
              </a:rPr>
              <a:t>DN</a:t>
            </a:r>
            <a:endParaRPr lang="en-US" sz="2000" dirty="0" err="1" smtClean="0">
              <a:solidFill>
                <a:srgbClr val="333333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620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980728"/>
          </a:xfrm>
        </p:spPr>
        <p:txBody>
          <a:bodyPr/>
          <a:lstStyle/>
          <a:p>
            <a:r>
              <a:rPr lang="de-AT" b="1" dirty="0" smtClean="0">
                <a:ln>
                  <a:solidFill>
                    <a:srgbClr val="B3350D"/>
                  </a:solidFill>
                </a:ln>
                <a:solidFill>
                  <a:srgbClr val="B3350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</a:rPr>
              <a:t>P</a:t>
            </a:r>
            <a:r>
              <a:rPr lang="cs-CZ" b="1" dirty="0" err="1" smtClean="0">
                <a:ln>
                  <a:solidFill>
                    <a:srgbClr val="B3350D"/>
                  </a:solidFill>
                </a:ln>
                <a:solidFill>
                  <a:srgbClr val="B3350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</a:rPr>
              <a:t>rognose</a:t>
            </a:r>
            <a:r>
              <a:rPr lang="cs-CZ" b="1" dirty="0" smtClean="0">
                <a:ln>
                  <a:solidFill>
                    <a:srgbClr val="B3350D"/>
                  </a:solidFill>
                </a:ln>
                <a:solidFill>
                  <a:srgbClr val="B3350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</a:rPr>
              <a:t> der PV-</a:t>
            </a:r>
            <a:r>
              <a:rPr lang="cs-CZ" b="1" dirty="0" err="1" smtClean="0">
                <a:ln>
                  <a:solidFill>
                    <a:srgbClr val="B3350D"/>
                  </a:solidFill>
                </a:ln>
                <a:solidFill>
                  <a:srgbClr val="B3350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</a:rPr>
              <a:t>systempreise</a:t>
            </a:r>
            <a:endParaRPr lang="de-AT" b="1" dirty="0" smtClean="0">
              <a:ln>
                <a:solidFill>
                  <a:srgbClr val="B3350D"/>
                </a:solidFill>
              </a:ln>
              <a:solidFill>
                <a:srgbClr val="B3350D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5" name="Picture 2" descr="http://www.chemiereport.at/sites/default/files/images/antville/Photovoltaik_Systempreisprogno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475"/>
          <a:stretch>
            <a:fillRect/>
          </a:stretch>
        </p:blipFill>
        <p:spPr bwMode="auto">
          <a:xfrm>
            <a:off x="497527" y="836712"/>
            <a:ext cx="8148947" cy="602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9620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980728"/>
          </a:xfrm>
        </p:spPr>
        <p:txBody>
          <a:bodyPr/>
          <a:lstStyle/>
          <a:p>
            <a:r>
              <a:rPr lang="de-AT" b="1" dirty="0" smtClean="0">
                <a:ln>
                  <a:solidFill>
                    <a:srgbClr val="B3350D"/>
                  </a:solidFill>
                </a:ln>
                <a:solidFill>
                  <a:srgbClr val="B3350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</a:rPr>
              <a:t>P</a:t>
            </a:r>
            <a:r>
              <a:rPr lang="cs-CZ" b="1" dirty="0" smtClean="0">
                <a:ln>
                  <a:solidFill>
                    <a:srgbClr val="B3350D"/>
                  </a:solidFill>
                </a:ln>
                <a:solidFill>
                  <a:srgbClr val="B3350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</a:rPr>
              <a:t>V </a:t>
            </a:r>
            <a:r>
              <a:rPr lang="cs-CZ" b="1" dirty="0" err="1" smtClean="0">
                <a:ln>
                  <a:solidFill>
                    <a:srgbClr val="B3350D"/>
                  </a:solidFill>
                </a:ln>
                <a:solidFill>
                  <a:srgbClr val="B3350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</a:rPr>
              <a:t>USe</a:t>
            </a:r>
            <a:endParaRPr lang="de-AT" b="1" dirty="0" smtClean="0">
              <a:ln>
                <a:solidFill>
                  <a:srgbClr val="B3350D"/>
                </a:solidFill>
              </a:ln>
              <a:solidFill>
                <a:srgbClr val="B3350D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" name="Picture 2" descr="http://www.thur.de/philo/bilder/pv/lernkurv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564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9620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268760"/>
          </a:xfrm>
        </p:spPr>
        <p:txBody>
          <a:bodyPr/>
          <a:lstStyle/>
          <a:p>
            <a:r>
              <a:rPr lang="en-US" sz="3200" b="1" dirty="0" smtClean="0">
                <a:ln>
                  <a:solidFill>
                    <a:srgbClr val="B3350D"/>
                  </a:solidFill>
                </a:ln>
                <a:solidFill>
                  <a:srgbClr val="B3350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</a:rPr>
              <a:t>The </a:t>
            </a:r>
            <a:r>
              <a:rPr lang="en-US" sz="3200" b="1" dirty="0" smtClean="0">
                <a:ln>
                  <a:solidFill>
                    <a:srgbClr val="B3350D"/>
                  </a:solidFill>
                </a:ln>
                <a:solidFill>
                  <a:srgbClr val="B3350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</a:rPr>
              <a:t>ma</a:t>
            </a:r>
            <a:r>
              <a:rPr lang="cs-CZ" sz="3200" b="1" dirty="0" smtClean="0">
                <a:ln>
                  <a:solidFill>
                    <a:srgbClr val="B3350D"/>
                  </a:solidFill>
                </a:ln>
                <a:solidFill>
                  <a:srgbClr val="B3350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</a:rPr>
              <a:t>i</a:t>
            </a:r>
            <a:r>
              <a:rPr lang="en-US" sz="3200" b="1" dirty="0" smtClean="0">
                <a:ln>
                  <a:solidFill>
                    <a:srgbClr val="B3350D"/>
                  </a:solidFill>
                </a:ln>
                <a:solidFill>
                  <a:srgbClr val="B3350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</a:rPr>
              <a:t>n part</a:t>
            </a:r>
            <a:r>
              <a:rPr lang="cs-CZ" sz="3200" b="1" dirty="0" smtClean="0">
                <a:ln>
                  <a:solidFill>
                    <a:srgbClr val="B3350D"/>
                  </a:solidFill>
                </a:ln>
                <a:solidFill>
                  <a:srgbClr val="B3350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</a:rPr>
              <a:t>s</a:t>
            </a:r>
            <a:r>
              <a:rPr lang="en-US" sz="3200" b="1" dirty="0" smtClean="0">
                <a:ln>
                  <a:solidFill>
                    <a:srgbClr val="B3350D"/>
                  </a:solidFill>
                </a:ln>
                <a:solidFill>
                  <a:srgbClr val="B3350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</a:rPr>
              <a:t> of the work</a:t>
            </a:r>
            <a:endParaRPr lang="de-AT" sz="3200" b="1" dirty="0">
              <a:ln>
                <a:solidFill>
                  <a:srgbClr val="B3350D"/>
                </a:solidFill>
              </a:ln>
              <a:solidFill>
                <a:srgbClr val="B3350D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100628"/>
            <a:ext cx="8164388" cy="3912548"/>
          </a:xfrm>
        </p:spPr>
        <p:txBody>
          <a:bodyPr>
            <a:normAutofit/>
          </a:bodyPr>
          <a:lstStyle/>
          <a:p>
            <a:pPr marL="457131" lvl="1" indent="-342848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Courier New" pitchFamily="49" charset="0"/>
              <a:buChar char="o"/>
            </a:pPr>
            <a:r>
              <a:rPr lang="cs-CZ" sz="2000" dirty="0" err="1" smtClean="0">
                <a:solidFill>
                  <a:srgbClr val="333333"/>
                </a:solidFill>
                <a:latin typeface="Georgia" pitchFamily="18" charset="0"/>
              </a:rPr>
              <a:t>The</a:t>
            </a:r>
            <a:r>
              <a:rPr lang="cs-CZ" sz="2000" dirty="0" smtClean="0">
                <a:solidFill>
                  <a:srgbClr val="333333"/>
                </a:solidFill>
                <a:latin typeface="Georgia" pitchFamily="18" charset="0"/>
              </a:rPr>
              <a:t> use </a:t>
            </a:r>
            <a:r>
              <a:rPr lang="cs-CZ" sz="2000" dirty="0" err="1" smtClean="0">
                <a:solidFill>
                  <a:srgbClr val="333333"/>
                </a:solidFill>
                <a:latin typeface="Georgia" pitchFamily="18" charset="0"/>
              </a:rPr>
              <a:t>of</a:t>
            </a:r>
            <a:r>
              <a:rPr lang="cs-CZ" sz="2000" dirty="0" smtClean="0">
                <a:solidFill>
                  <a:srgbClr val="333333"/>
                </a:solidFill>
                <a:latin typeface="Georgia" pitchFamily="18" charset="0"/>
              </a:rPr>
              <a:t> PV in electricity </a:t>
            </a:r>
            <a:r>
              <a:rPr lang="cs-CZ" sz="2000" dirty="0" err="1" smtClean="0">
                <a:solidFill>
                  <a:srgbClr val="333333"/>
                </a:solidFill>
                <a:latin typeface="Georgia" pitchFamily="18" charset="0"/>
              </a:rPr>
              <a:t>production</a:t>
            </a:r>
            <a:endParaRPr lang="cs-CZ" sz="2000" dirty="0" smtClean="0">
              <a:solidFill>
                <a:srgbClr val="333333"/>
              </a:solidFill>
              <a:latin typeface="Georgia" pitchFamily="18" charset="0"/>
            </a:endParaRPr>
          </a:p>
          <a:p>
            <a:pPr marL="914331" lvl="3" indent="-342848" eaLnBrk="0" fontAlgn="base" hangingPunct="0">
              <a:lnSpc>
                <a:spcPct val="15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cs-CZ" dirty="0" smtClean="0">
                <a:solidFill>
                  <a:srgbClr val="333333"/>
                </a:solidFill>
                <a:latin typeface="Georgia" pitchFamily="18" charset="0"/>
              </a:rPr>
              <a:t>Czech </a:t>
            </a:r>
            <a:r>
              <a:rPr lang="cs-CZ" dirty="0" err="1" smtClean="0">
                <a:solidFill>
                  <a:srgbClr val="333333"/>
                </a:solidFill>
                <a:latin typeface="Georgia" pitchFamily="18" charset="0"/>
              </a:rPr>
              <a:t>Republic</a:t>
            </a:r>
            <a:r>
              <a:rPr lang="cs-CZ" dirty="0" smtClean="0">
                <a:solidFill>
                  <a:srgbClr val="333333"/>
                </a:solidFill>
                <a:latin typeface="Georgia" pitchFamily="18" charset="0"/>
              </a:rPr>
              <a:t> vs. Austria</a:t>
            </a:r>
            <a:endParaRPr lang="cs-CZ" dirty="0" smtClean="0">
              <a:solidFill>
                <a:srgbClr val="333333"/>
              </a:solidFill>
              <a:latin typeface="Georgia" pitchFamily="18" charset="0"/>
            </a:endParaRPr>
          </a:p>
          <a:p>
            <a:pPr marL="457131" lvl="1" indent="-342848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Courier New" pitchFamily="49" charset="0"/>
              <a:buChar char="o"/>
            </a:pPr>
            <a:r>
              <a:rPr lang="cs-CZ" sz="2000" dirty="0" err="1" smtClean="0">
                <a:solidFill>
                  <a:srgbClr val="333333"/>
                </a:solidFill>
                <a:latin typeface="Georgia" pitchFamily="18" charset="0"/>
              </a:rPr>
              <a:t>Energy</a:t>
            </a:r>
            <a:r>
              <a:rPr lang="cs-CZ" sz="2000" dirty="0" smtClean="0">
                <a:solidFill>
                  <a:srgbClr val="333333"/>
                </a:solidFill>
                <a:latin typeface="Georgia" pitchFamily="18" charset="0"/>
              </a:rPr>
              <a:t> </a:t>
            </a:r>
            <a:r>
              <a:rPr lang="cs-CZ" sz="2000" dirty="0" err="1" smtClean="0">
                <a:solidFill>
                  <a:srgbClr val="333333"/>
                </a:solidFill>
                <a:latin typeface="Georgia" pitchFamily="18" charset="0"/>
              </a:rPr>
              <a:t>potential</a:t>
            </a:r>
            <a:r>
              <a:rPr lang="cs-CZ" sz="2000" dirty="0" smtClean="0">
                <a:solidFill>
                  <a:srgbClr val="333333"/>
                </a:solidFill>
                <a:latin typeface="Georgia" pitchFamily="18" charset="0"/>
              </a:rPr>
              <a:t> </a:t>
            </a:r>
            <a:r>
              <a:rPr lang="cs-CZ" sz="2000" dirty="0" err="1" smtClean="0">
                <a:solidFill>
                  <a:srgbClr val="333333"/>
                </a:solidFill>
                <a:latin typeface="Georgia" pitchFamily="18" charset="0"/>
              </a:rPr>
              <a:t>of</a:t>
            </a:r>
            <a:r>
              <a:rPr lang="cs-CZ" sz="2000" dirty="0" smtClean="0">
                <a:solidFill>
                  <a:srgbClr val="333333"/>
                </a:solidFill>
                <a:latin typeface="Georgia" pitchFamily="18" charset="0"/>
              </a:rPr>
              <a:t> PV</a:t>
            </a:r>
          </a:p>
          <a:p>
            <a:pPr marL="914331" lvl="3" indent="-342848" eaLnBrk="0" fontAlgn="base" hangingPunct="0">
              <a:lnSpc>
                <a:spcPct val="15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cs-CZ" dirty="0" smtClean="0">
                <a:solidFill>
                  <a:srgbClr val="333333"/>
                </a:solidFill>
                <a:latin typeface="Georgia" pitchFamily="18" charset="0"/>
              </a:rPr>
              <a:t>Czech </a:t>
            </a:r>
            <a:r>
              <a:rPr lang="cs-CZ" dirty="0" err="1" smtClean="0">
                <a:solidFill>
                  <a:srgbClr val="333333"/>
                </a:solidFill>
                <a:latin typeface="Georgia" pitchFamily="18" charset="0"/>
              </a:rPr>
              <a:t>Republic</a:t>
            </a:r>
            <a:r>
              <a:rPr lang="cs-CZ" dirty="0" smtClean="0">
                <a:solidFill>
                  <a:srgbClr val="333333"/>
                </a:solidFill>
                <a:latin typeface="Georgia" pitchFamily="18" charset="0"/>
              </a:rPr>
              <a:t> vs. </a:t>
            </a:r>
            <a:r>
              <a:rPr lang="cs-CZ" dirty="0" smtClean="0">
                <a:solidFill>
                  <a:srgbClr val="333333"/>
                </a:solidFill>
                <a:latin typeface="Georgia" pitchFamily="18" charset="0"/>
              </a:rPr>
              <a:t>Austria</a:t>
            </a:r>
          </a:p>
          <a:p>
            <a:pPr marL="457131" lvl="1" indent="-342848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Courier New" pitchFamily="49" charset="0"/>
              <a:buChar char="o"/>
            </a:pPr>
            <a:r>
              <a:rPr lang="cs-CZ" sz="2000" dirty="0" err="1" smtClean="0">
                <a:solidFill>
                  <a:srgbClr val="333333"/>
                </a:solidFill>
                <a:latin typeface="Georgia" pitchFamily="18" charset="0"/>
              </a:rPr>
              <a:t>Simulation</a:t>
            </a:r>
            <a:r>
              <a:rPr lang="cs-CZ" sz="2000" dirty="0" smtClean="0">
                <a:solidFill>
                  <a:srgbClr val="333333"/>
                </a:solidFill>
                <a:latin typeface="Georgia" pitchFamily="18" charset="0"/>
              </a:rPr>
              <a:t> - </a:t>
            </a:r>
            <a:r>
              <a:rPr lang="cs-CZ" sz="2000" dirty="0" err="1" smtClean="0">
                <a:solidFill>
                  <a:srgbClr val="333333"/>
                </a:solidFill>
                <a:latin typeface="Georgia" pitchFamily="18" charset="0"/>
              </a:rPr>
              <a:t>replacement</a:t>
            </a:r>
            <a:r>
              <a:rPr lang="cs-CZ" sz="2000" dirty="0" smtClean="0">
                <a:solidFill>
                  <a:srgbClr val="333333"/>
                </a:solidFill>
                <a:latin typeface="Georgia" pitchFamily="18" charset="0"/>
              </a:rPr>
              <a:t> </a:t>
            </a:r>
            <a:r>
              <a:rPr lang="cs-CZ" sz="2000" dirty="0" err="1" smtClean="0">
                <a:solidFill>
                  <a:srgbClr val="333333"/>
                </a:solidFill>
                <a:latin typeface="Georgia" pitchFamily="18" charset="0"/>
              </a:rPr>
              <a:t>of</a:t>
            </a:r>
            <a:r>
              <a:rPr lang="cs-CZ" sz="2000" dirty="0" smtClean="0">
                <a:solidFill>
                  <a:srgbClr val="333333"/>
                </a:solidFill>
                <a:latin typeface="Georgia" pitchFamily="18" charset="0"/>
              </a:rPr>
              <a:t> SP </a:t>
            </a:r>
            <a:r>
              <a:rPr lang="cs-CZ" sz="2000" dirty="0" err="1" smtClean="0">
                <a:solidFill>
                  <a:srgbClr val="333333"/>
                </a:solidFill>
                <a:latin typeface="Georgia" pitchFamily="18" charset="0"/>
              </a:rPr>
              <a:t>block</a:t>
            </a:r>
            <a:r>
              <a:rPr lang="cs-CZ" sz="2000" dirty="0" smtClean="0">
                <a:solidFill>
                  <a:srgbClr val="333333"/>
                </a:solidFill>
                <a:latin typeface="Georgia" pitchFamily="18" charset="0"/>
              </a:rPr>
              <a:t> by </a:t>
            </a:r>
            <a:r>
              <a:rPr lang="cs-CZ" sz="2000" dirty="0" smtClean="0">
                <a:solidFill>
                  <a:srgbClr val="333333"/>
                </a:solidFill>
                <a:latin typeface="Georgia" pitchFamily="18" charset="0"/>
              </a:rPr>
              <a:t>PV</a:t>
            </a:r>
          </a:p>
          <a:p>
            <a:pPr marL="457131" lvl="1" indent="-342848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Courier New" pitchFamily="49" charset="0"/>
              <a:buChar char="o"/>
            </a:pPr>
            <a:r>
              <a:rPr lang="cs-CZ" sz="2000" dirty="0" smtClean="0">
                <a:solidFill>
                  <a:srgbClr val="333333"/>
                </a:solidFill>
                <a:latin typeface="Georgia" pitchFamily="18" charset="0"/>
              </a:rPr>
              <a:t>Influence </a:t>
            </a:r>
            <a:r>
              <a:rPr lang="cs-CZ" sz="2000" dirty="0" err="1" smtClean="0">
                <a:solidFill>
                  <a:srgbClr val="333333"/>
                </a:solidFill>
                <a:latin typeface="Georgia" pitchFamily="18" charset="0"/>
              </a:rPr>
              <a:t>of</a:t>
            </a:r>
            <a:r>
              <a:rPr lang="cs-CZ" sz="2000" dirty="0" smtClean="0">
                <a:solidFill>
                  <a:srgbClr val="333333"/>
                </a:solidFill>
                <a:latin typeface="Georgia" pitchFamily="18" charset="0"/>
              </a:rPr>
              <a:t> PV to </a:t>
            </a:r>
            <a:r>
              <a:rPr lang="cs-CZ" sz="2000" dirty="0" err="1" smtClean="0">
                <a:solidFill>
                  <a:srgbClr val="333333"/>
                </a:solidFill>
                <a:latin typeface="Georgia" pitchFamily="18" charset="0"/>
              </a:rPr>
              <a:t>power</a:t>
            </a:r>
            <a:r>
              <a:rPr lang="cs-CZ" sz="2000" dirty="0" smtClean="0">
                <a:solidFill>
                  <a:srgbClr val="333333"/>
                </a:solidFill>
                <a:latin typeface="Georgia" pitchFamily="18" charset="0"/>
              </a:rPr>
              <a:t> systém</a:t>
            </a:r>
          </a:p>
          <a:p>
            <a:pPr marL="457131" lvl="1" indent="-342848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Courier New" pitchFamily="49" charset="0"/>
              <a:buChar char="o"/>
            </a:pPr>
            <a:r>
              <a:rPr lang="cs-CZ" sz="2000" dirty="0" err="1" smtClean="0">
                <a:solidFill>
                  <a:srgbClr val="333333"/>
                </a:solidFill>
                <a:latin typeface="Georgia" pitchFamily="18" charset="0"/>
              </a:rPr>
              <a:t>Analysis</a:t>
            </a:r>
            <a:r>
              <a:rPr lang="cs-CZ" sz="2000" dirty="0" smtClean="0">
                <a:solidFill>
                  <a:srgbClr val="333333"/>
                </a:solidFill>
                <a:latin typeface="Georgia" pitchFamily="18" charset="0"/>
              </a:rPr>
              <a:t> </a:t>
            </a:r>
            <a:r>
              <a:rPr lang="cs-CZ" sz="2000" dirty="0" err="1" smtClean="0">
                <a:solidFill>
                  <a:srgbClr val="333333"/>
                </a:solidFill>
                <a:latin typeface="Georgia" pitchFamily="18" charset="0"/>
              </a:rPr>
              <a:t>and</a:t>
            </a:r>
            <a:r>
              <a:rPr lang="cs-CZ" sz="2000" dirty="0" smtClean="0">
                <a:solidFill>
                  <a:srgbClr val="333333"/>
                </a:solidFill>
                <a:latin typeface="Georgia" pitchFamily="18" charset="0"/>
              </a:rPr>
              <a:t> </a:t>
            </a:r>
            <a:r>
              <a:rPr lang="cs-CZ" sz="2000" dirty="0" err="1" smtClean="0">
                <a:solidFill>
                  <a:srgbClr val="333333"/>
                </a:solidFill>
                <a:latin typeface="Georgia" pitchFamily="18" charset="0"/>
              </a:rPr>
              <a:t>discussion</a:t>
            </a:r>
            <a:r>
              <a:rPr lang="cs-CZ" sz="2000" dirty="0" smtClean="0">
                <a:solidFill>
                  <a:srgbClr val="333333"/>
                </a:solidFill>
                <a:latin typeface="Georgia" pitchFamily="18" charset="0"/>
              </a:rPr>
              <a:t> </a:t>
            </a:r>
            <a:r>
              <a:rPr lang="cs-CZ" sz="2000" dirty="0" err="1" smtClean="0">
                <a:solidFill>
                  <a:srgbClr val="333333"/>
                </a:solidFill>
                <a:latin typeface="Georgia" pitchFamily="18" charset="0"/>
              </a:rPr>
              <a:t>of</a:t>
            </a:r>
            <a:r>
              <a:rPr lang="cs-CZ" sz="2000" dirty="0" smtClean="0">
                <a:solidFill>
                  <a:srgbClr val="333333"/>
                </a:solidFill>
                <a:latin typeface="Georgia" pitchFamily="18" charset="0"/>
              </a:rPr>
              <a:t> </a:t>
            </a:r>
            <a:r>
              <a:rPr lang="cs-CZ" sz="2000" dirty="0" err="1" smtClean="0">
                <a:solidFill>
                  <a:srgbClr val="333333"/>
                </a:solidFill>
                <a:latin typeface="Georgia" pitchFamily="18" charset="0"/>
              </a:rPr>
              <a:t>results</a:t>
            </a:r>
            <a:endParaRPr lang="cs-CZ" sz="2000" dirty="0" smtClean="0">
              <a:solidFill>
                <a:srgbClr val="333333"/>
              </a:solidFill>
              <a:latin typeface="Georgia" pitchFamily="18" charset="0"/>
            </a:endParaRPr>
          </a:p>
          <a:p>
            <a:pPr marL="457131" lvl="1" indent="-342848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Courier New" pitchFamily="49" charset="0"/>
              <a:buChar char="o"/>
            </a:pPr>
            <a:endParaRPr lang="de-AT" sz="2000" dirty="0" err="1" smtClean="0">
              <a:solidFill>
                <a:srgbClr val="333333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6204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980728"/>
          </a:xfrm>
        </p:spPr>
        <p:txBody>
          <a:bodyPr/>
          <a:lstStyle/>
          <a:p>
            <a:r>
              <a:rPr lang="de-AT" b="1" dirty="0" smtClean="0">
                <a:ln>
                  <a:solidFill>
                    <a:srgbClr val="B3350D"/>
                  </a:solidFill>
                </a:ln>
                <a:solidFill>
                  <a:srgbClr val="B3350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</a:rPr>
              <a:t>Future </a:t>
            </a:r>
            <a:r>
              <a:rPr lang="de-AT" b="1" dirty="0" err="1" smtClean="0">
                <a:ln>
                  <a:solidFill>
                    <a:srgbClr val="B3350D"/>
                  </a:solidFill>
                </a:ln>
                <a:solidFill>
                  <a:srgbClr val="B3350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</a:rPr>
              <a:t>szenario</a:t>
            </a:r>
            <a:endParaRPr lang="de-AT" b="1" dirty="0">
              <a:ln>
                <a:solidFill>
                  <a:srgbClr val="B3350D"/>
                </a:solidFill>
              </a:ln>
              <a:solidFill>
                <a:srgbClr val="B3350D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100628"/>
            <a:ext cx="8164388" cy="3912548"/>
          </a:xfrm>
        </p:spPr>
        <p:txBody>
          <a:bodyPr>
            <a:normAutofit/>
          </a:bodyPr>
          <a:lstStyle/>
          <a:p>
            <a:pPr marL="457131" lvl="1" indent="-342848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Courier New" pitchFamily="49" charset="0"/>
              <a:buChar char="o"/>
            </a:pPr>
            <a:r>
              <a:rPr lang="cs-CZ" sz="2000" dirty="0" smtClean="0">
                <a:solidFill>
                  <a:srgbClr val="333333"/>
                </a:solidFill>
                <a:latin typeface="Georgia" pitchFamily="18" charset="0"/>
              </a:rPr>
              <a:t>H</a:t>
            </a:r>
            <a:r>
              <a:rPr lang="de-AT" sz="2000" dirty="0" err="1" smtClean="0">
                <a:solidFill>
                  <a:srgbClr val="333333"/>
                </a:solidFill>
                <a:latin typeface="Georgia" pitchFamily="18" charset="0"/>
              </a:rPr>
              <a:t>uge</a:t>
            </a:r>
            <a:r>
              <a:rPr lang="de-AT" sz="2000" dirty="0" smtClean="0">
                <a:solidFill>
                  <a:srgbClr val="333333"/>
                </a:solidFill>
                <a:latin typeface="Georgia" pitchFamily="18" charset="0"/>
              </a:rPr>
              <a:t> </a:t>
            </a:r>
            <a:r>
              <a:rPr lang="de-AT" sz="2000" dirty="0" smtClean="0">
                <a:solidFill>
                  <a:srgbClr val="333333"/>
                </a:solidFill>
                <a:latin typeface="Georgia" pitchFamily="18" charset="0"/>
              </a:rPr>
              <a:t>potential </a:t>
            </a:r>
            <a:r>
              <a:rPr lang="de-AT" sz="2000" dirty="0" err="1" smtClean="0">
                <a:solidFill>
                  <a:srgbClr val="333333"/>
                </a:solidFill>
                <a:latin typeface="Georgia" pitchFamily="18" charset="0"/>
              </a:rPr>
              <a:t>both</a:t>
            </a:r>
            <a:r>
              <a:rPr lang="de-AT" sz="2000" dirty="0" smtClean="0">
                <a:solidFill>
                  <a:srgbClr val="333333"/>
                </a:solidFill>
                <a:latin typeface="Georgia" pitchFamily="18" charset="0"/>
              </a:rPr>
              <a:t> in </a:t>
            </a:r>
            <a:r>
              <a:rPr lang="de-AT" sz="2000" dirty="0" err="1" smtClean="0">
                <a:solidFill>
                  <a:srgbClr val="333333"/>
                </a:solidFill>
                <a:latin typeface="Georgia" pitchFamily="18" charset="0"/>
              </a:rPr>
              <a:t>Austria</a:t>
            </a:r>
            <a:r>
              <a:rPr lang="de-AT" sz="2000" dirty="0" smtClean="0">
                <a:solidFill>
                  <a:srgbClr val="333333"/>
                </a:solidFill>
                <a:latin typeface="Georgia" pitchFamily="18" charset="0"/>
              </a:rPr>
              <a:t> and </a:t>
            </a:r>
            <a:r>
              <a:rPr lang="de-AT" sz="2000" dirty="0" err="1" smtClean="0">
                <a:solidFill>
                  <a:srgbClr val="333333"/>
                </a:solidFill>
                <a:latin typeface="Georgia" pitchFamily="18" charset="0"/>
              </a:rPr>
              <a:t>the</a:t>
            </a:r>
            <a:r>
              <a:rPr lang="de-AT" sz="2000" dirty="0" smtClean="0">
                <a:solidFill>
                  <a:srgbClr val="333333"/>
                </a:solidFill>
                <a:latin typeface="Georgia" pitchFamily="18" charset="0"/>
              </a:rPr>
              <a:t> Czech Republic </a:t>
            </a:r>
            <a:r>
              <a:rPr lang="de-AT" sz="2000" dirty="0" err="1" smtClean="0">
                <a:solidFill>
                  <a:srgbClr val="333333"/>
                </a:solidFill>
                <a:latin typeface="Georgia" pitchFamily="18" charset="0"/>
              </a:rPr>
              <a:t>for</a:t>
            </a:r>
            <a:r>
              <a:rPr lang="de-AT" sz="2000" dirty="0" smtClean="0">
                <a:solidFill>
                  <a:srgbClr val="333333"/>
                </a:solidFill>
                <a:latin typeface="Georgia" pitchFamily="18" charset="0"/>
              </a:rPr>
              <a:t> PV</a:t>
            </a:r>
          </a:p>
          <a:p>
            <a:pPr marL="457131" lvl="1" indent="-342848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Courier New" pitchFamily="49" charset="0"/>
              <a:buChar char="o"/>
            </a:pPr>
            <a:r>
              <a:rPr lang="cs-CZ" sz="2000" dirty="0" err="1" smtClean="0">
                <a:solidFill>
                  <a:srgbClr val="333333"/>
                </a:solidFill>
                <a:latin typeface="Georgia" pitchFamily="18" charset="0"/>
              </a:rPr>
              <a:t>G</a:t>
            </a:r>
            <a:r>
              <a:rPr lang="de-AT" sz="2000" dirty="0" err="1" smtClean="0">
                <a:solidFill>
                  <a:srgbClr val="333333"/>
                </a:solidFill>
                <a:latin typeface="Georgia" pitchFamily="18" charset="0"/>
              </a:rPr>
              <a:t>rid</a:t>
            </a:r>
            <a:r>
              <a:rPr lang="de-AT" sz="2000" dirty="0" smtClean="0">
                <a:solidFill>
                  <a:srgbClr val="333333"/>
                </a:solidFill>
                <a:latin typeface="Georgia" pitchFamily="18" charset="0"/>
              </a:rPr>
              <a:t> </a:t>
            </a:r>
            <a:r>
              <a:rPr lang="de-AT" sz="2000" dirty="0" err="1" smtClean="0">
                <a:solidFill>
                  <a:srgbClr val="333333"/>
                </a:solidFill>
                <a:latin typeface="Georgia" pitchFamily="18" charset="0"/>
              </a:rPr>
              <a:t>parity</a:t>
            </a:r>
            <a:r>
              <a:rPr lang="de-AT" sz="2000" dirty="0" smtClean="0">
                <a:solidFill>
                  <a:srgbClr val="333333"/>
                </a:solidFill>
                <a:latin typeface="Georgia" pitchFamily="18" charset="0"/>
              </a:rPr>
              <a:t> in 2015 – 2017 </a:t>
            </a:r>
            <a:r>
              <a:rPr lang="de-AT" sz="2000" dirty="0" err="1" smtClean="0">
                <a:solidFill>
                  <a:srgbClr val="333333"/>
                </a:solidFill>
                <a:latin typeface="Georgia" pitchFamily="18" charset="0"/>
              </a:rPr>
              <a:t>years</a:t>
            </a:r>
            <a:endParaRPr lang="de-AT" sz="2000" dirty="0" smtClean="0">
              <a:solidFill>
                <a:srgbClr val="333333"/>
              </a:solidFill>
              <a:latin typeface="Georgia" pitchFamily="18" charset="0"/>
            </a:endParaRPr>
          </a:p>
          <a:p>
            <a:pPr marL="457131" lvl="1" indent="-342848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Courier New" pitchFamily="49" charset="0"/>
              <a:buChar char="o"/>
            </a:pPr>
            <a:r>
              <a:rPr lang="cs-CZ" sz="2000" dirty="0" smtClean="0">
                <a:solidFill>
                  <a:srgbClr val="333333"/>
                </a:solidFill>
                <a:latin typeface="Georgia" pitchFamily="18" charset="0"/>
              </a:rPr>
              <a:t>I</a:t>
            </a:r>
            <a:r>
              <a:rPr lang="de-AT" sz="2000" dirty="0" err="1" smtClean="0">
                <a:solidFill>
                  <a:srgbClr val="333333"/>
                </a:solidFill>
                <a:latin typeface="Georgia" pitchFamily="18" charset="0"/>
              </a:rPr>
              <a:t>ndependent</a:t>
            </a:r>
            <a:r>
              <a:rPr lang="de-AT" sz="2000" dirty="0" smtClean="0">
                <a:solidFill>
                  <a:srgbClr val="333333"/>
                </a:solidFill>
                <a:latin typeface="Georgia" pitchFamily="18" charset="0"/>
              </a:rPr>
              <a:t> </a:t>
            </a:r>
            <a:r>
              <a:rPr lang="de-AT" sz="2000" dirty="0" smtClean="0">
                <a:solidFill>
                  <a:srgbClr val="333333"/>
                </a:solidFill>
                <a:latin typeface="Georgia" pitchFamily="18" charset="0"/>
              </a:rPr>
              <a:t>of </a:t>
            </a:r>
            <a:r>
              <a:rPr lang="de-AT" sz="2000" dirty="0" err="1" smtClean="0">
                <a:solidFill>
                  <a:srgbClr val="333333"/>
                </a:solidFill>
                <a:latin typeface="Georgia" pitchFamily="18" charset="0"/>
              </a:rPr>
              <a:t>subsidies</a:t>
            </a:r>
            <a:endParaRPr lang="de-AT" sz="2000" dirty="0" smtClean="0">
              <a:solidFill>
                <a:srgbClr val="333333"/>
              </a:solidFill>
              <a:latin typeface="Georgia" pitchFamily="18" charset="0"/>
            </a:endParaRPr>
          </a:p>
          <a:p>
            <a:pPr marL="457131" lvl="1" indent="-342848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Courier New" pitchFamily="49" charset="0"/>
              <a:buChar char="o"/>
            </a:pPr>
            <a:r>
              <a:rPr lang="cs-CZ" sz="2000" dirty="0" err="1" smtClean="0">
                <a:solidFill>
                  <a:srgbClr val="333333"/>
                </a:solidFill>
                <a:latin typeface="Georgia" pitchFamily="18" charset="0"/>
              </a:rPr>
              <a:t>S</a:t>
            </a:r>
            <a:r>
              <a:rPr lang="de-AT" sz="2000" dirty="0" err="1" smtClean="0">
                <a:solidFill>
                  <a:srgbClr val="333333"/>
                </a:solidFill>
                <a:latin typeface="Georgia" pitchFamily="18" charset="0"/>
              </a:rPr>
              <a:t>torage</a:t>
            </a:r>
            <a:r>
              <a:rPr lang="de-AT" sz="2000" dirty="0" smtClean="0">
                <a:solidFill>
                  <a:srgbClr val="333333"/>
                </a:solidFill>
                <a:latin typeface="Georgia" pitchFamily="18" charset="0"/>
              </a:rPr>
              <a:t> </a:t>
            </a:r>
            <a:r>
              <a:rPr lang="de-AT" sz="2000" dirty="0" err="1" smtClean="0">
                <a:solidFill>
                  <a:srgbClr val="333333"/>
                </a:solidFill>
                <a:latin typeface="Georgia" pitchFamily="18" charset="0"/>
              </a:rPr>
              <a:t>technologies</a:t>
            </a:r>
            <a:r>
              <a:rPr lang="de-AT" sz="2000" dirty="0" smtClean="0">
                <a:solidFill>
                  <a:srgbClr val="333333"/>
                </a:solidFill>
                <a:latin typeface="Georgia" pitchFamily="18" charset="0"/>
              </a:rPr>
              <a:t>?</a:t>
            </a:r>
            <a:endParaRPr lang="cs-CZ" sz="2000" dirty="0" smtClean="0">
              <a:solidFill>
                <a:srgbClr val="333333"/>
              </a:solidFill>
              <a:latin typeface="Georgia" pitchFamily="18" charset="0"/>
            </a:endParaRPr>
          </a:p>
          <a:p>
            <a:pPr marL="457131" lvl="1" indent="-342848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Courier New" pitchFamily="49" charset="0"/>
              <a:buChar char="o"/>
            </a:pPr>
            <a:r>
              <a:rPr lang="de-AT" sz="2000" dirty="0" smtClean="0">
                <a:solidFill>
                  <a:srgbClr val="333333"/>
                </a:solidFill>
                <a:latin typeface="Georgia" pitchFamily="18" charset="0"/>
              </a:rPr>
              <a:t>PV </a:t>
            </a:r>
            <a:r>
              <a:rPr lang="de-AT" sz="2000" dirty="0" err="1" smtClean="0">
                <a:solidFill>
                  <a:srgbClr val="333333"/>
                </a:solidFill>
                <a:latin typeface="Georgia" pitchFamily="18" charset="0"/>
              </a:rPr>
              <a:t>production</a:t>
            </a:r>
            <a:r>
              <a:rPr lang="de-AT" sz="2000" dirty="0" smtClean="0">
                <a:solidFill>
                  <a:srgbClr val="333333"/>
                </a:solidFill>
                <a:latin typeface="Georgia" pitchFamily="18" charset="0"/>
              </a:rPr>
              <a:t> will </a:t>
            </a:r>
            <a:r>
              <a:rPr lang="de-AT" sz="2000" dirty="0" err="1" smtClean="0">
                <a:solidFill>
                  <a:srgbClr val="333333"/>
                </a:solidFill>
                <a:latin typeface="Georgia" pitchFamily="18" charset="0"/>
              </a:rPr>
              <a:t>rise</a:t>
            </a:r>
            <a:endParaRPr lang="cs-CZ" sz="2000" dirty="0" smtClean="0">
              <a:solidFill>
                <a:srgbClr val="333333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620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980728"/>
          </a:xfrm>
        </p:spPr>
        <p:txBody>
          <a:bodyPr/>
          <a:lstStyle/>
          <a:p>
            <a:r>
              <a:rPr lang="de-AT" b="1" dirty="0" err="1" smtClean="0">
                <a:ln>
                  <a:solidFill>
                    <a:srgbClr val="B3350D"/>
                  </a:solidFill>
                </a:ln>
                <a:solidFill>
                  <a:srgbClr val="B3350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</a:rPr>
              <a:t>prepare</a:t>
            </a:r>
            <a:r>
              <a:rPr lang="de-AT" b="1" dirty="0" smtClean="0">
                <a:ln>
                  <a:solidFill>
                    <a:srgbClr val="B3350D"/>
                  </a:solidFill>
                </a:ln>
                <a:solidFill>
                  <a:srgbClr val="B3350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de-AT" b="1" dirty="0" err="1" smtClean="0">
                <a:ln>
                  <a:solidFill>
                    <a:srgbClr val="B3350D"/>
                  </a:solidFill>
                </a:ln>
                <a:solidFill>
                  <a:srgbClr val="B3350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</a:rPr>
              <a:t>our</a:t>
            </a:r>
            <a:r>
              <a:rPr lang="de-AT" b="1" dirty="0" smtClean="0">
                <a:ln>
                  <a:solidFill>
                    <a:srgbClr val="B3350D"/>
                  </a:solidFill>
                </a:ln>
                <a:solidFill>
                  <a:srgbClr val="B3350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de-AT" b="1" dirty="0" err="1" smtClean="0">
                <a:ln>
                  <a:solidFill>
                    <a:srgbClr val="B3350D"/>
                  </a:solidFill>
                </a:ln>
                <a:solidFill>
                  <a:srgbClr val="B3350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</a:rPr>
              <a:t>energy</a:t>
            </a:r>
            <a:r>
              <a:rPr lang="de-AT" b="1" dirty="0" smtClean="0">
                <a:ln>
                  <a:solidFill>
                    <a:srgbClr val="B3350D"/>
                  </a:solidFill>
                </a:ln>
                <a:solidFill>
                  <a:srgbClr val="B3350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de-AT" b="1" dirty="0" err="1" smtClean="0">
                <a:ln>
                  <a:solidFill>
                    <a:srgbClr val="B3350D"/>
                  </a:solidFill>
                </a:ln>
                <a:solidFill>
                  <a:srgbClr val="B3350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</a:rPr>
              <a:t>systems</a:t>
            </a:r>
            <a:endParaRPr lang="de-AT" b="1" dirty="0">
              <a:ln>
                <a:solidFill>
                  <a:srgbClr val="B3350D"/>
                </a:solidFill>
              </a:ln>
              <a:solidFill>
                <a:srgbClr val="B3350D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100628"/>
            <a:ext cx="8164388" cy="3912548"/>
          </a:xfrm>
        </p:spPr>
        <p:txBody>
          <a:bodyPr>
            <a:normAutofit fontScale="92500" lnSpcReduction="20000"/>
          </a:bodyPr>
          <a:lstStyle/>
          <a:p>
            <a:pPr marL="457131" lvl="1" indent="-342848" eaLnBrk="0" fontAlgn="base" hangingPunct="0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Courier New" pitchFamily="49" charset="0"/>
              <a:buChar char="o"/>
            </a:pPr>
            <a:r>
              <a:rPr lang="cs-CZ" sz="2000" dirty="0" err="1" smtClean="0">
                <a:solidFill>
                  <a:srgbClr val="333333"/>
                </a:solidFill>
                <a:latin typeface="Georgia" pitchFamily="18" charset="0"/>
              </a:rPr>
              <a:t>C</a:t>
            </a:r>
            <a:r>
              <a:rPr lang="de-AT" sz="2000" dirty="0" err="1" smtClean="0">
                <a:solidFill>
                  <a:srgbClr val="333333"/>
                </a:solidFill>
                <a:latin typeface="Georgia" pitchFamily="18" charset="0"/>
              </a:rPr>
              <a:t>ontrol</a:t>
            </a:r>
            <a:r>
              <a:rPr lang="de-AT" sz="2000" dirty="0" smtClean="0">
                <a:solidFill>
                  <a:srgbClr val="333333"/>
                </a:solidFill>
                <a:latin typeface="Georgia" pitchFamily="18" charset="0"/>
              </a:rPr>
              <a:t> </a:t>
            </a:r>
            <a:r>
              <a:rPr lang="de-AT" sz="2000" dirty="0" err="1" smtClean="0">
                <a:solidFill>
                  <a:srgbClr val="333333"/>
                </a:solidFill>
                <a:latin typeface="Georgia" pitchFamily="18" charset="0"/>
              </a:rPr>
              <a:t>energy</a:t>
            </a:r>
            <a:endParaRPr lang="de-AT" sz="2000" dirty="0" smtClean="0">
              <a:solidFill>
                <a:srgbClr val="333333"/>
              </a:solidFill>
              <a:latin typeface="Georgia" pitchFamily="18" charset="0"/>
            </a:endParaRPr>
          </a:p>
          <a:p>
            <a:pPr marL="457131" lvl="1" indent="-342848" eaLnBrk="0" fontAlgn="base" hangingPunct="0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Courier New" pitchFamily="49" charset="0"/>
              <a:buChar char="o"/>
            </a:pPr>
            <a:r>
              <a:rPr lang="de-AT" sz="2000" dirty="0" err="1" smtClean="0">
                <a:solidFill>
                  <a:srgbClr val="333333"/>
                </a:solidFill>
                <a:latin typeface="Georgia" pitchFamily="18" charset="0"/>
              </a:rPr>
              <a:t>Austria</a:t>
            </a:r>
            <a:r>
              <a:rPr lang="de-AT" sz="2000" dirty="0" smtClean="0">
                <a:solidFill>
                  <a:srgbClr val="333333"/>
                </a:solidFill>
                <a:latin typeface="Georgia" pitchFamily="18" charset="0"/>
              </a:rPr>
              <a:t>: </a:t>
            </a:r>
            <a:r>
              <a:rPr lang="de-AT" sz="2000" dirty="0" err="1" smtClean="0">
                <a:solidFill>
                  <a:srgbClr val="333333"/>
                </a:solidFill>
                <a:latin typeface="Georgia" pitchFamily="18" charset="0"/>
              </a:rPr>
              <a:t>existing</a:t>
            </a:r>
            <a:r>
              <a:rPr lang="de-AT" sz="2000" dirty="0" smtClean="0">
                <a:solidFill>
                  <a:srgbClr val="333333"/>
                </a:solidFill>
                <a:latin typeface="Georgia" pitchFamily="18" charset="0"/>
              </a:rPr>
              <a:t> </a:t>
            </a:r>
            <a:r>
              <a:rPr lang="de-AT" sz="2000" dirty="0" err="1" smtClean="0">
                <a:solidFill>
                  <a:srgbClr val="333333"/>
                </a:solidFill>
                <a:latin typeface="Georgia" pitchFamily="18" charset="0"/>
              </a:rPr>
              <a:t>pumped</a:t>
            </a:r>
            <a:r>
              <a:rPr lang="de-AT" sz="2000" dirty="0" smtClean="0">
                <a:solidFill>
                  <a:srgbClr val="333333"/>
                </a:solidFill>
                <a:latin typeface="Georgia" pitchFamily="18" charset="0"/>
              </a:rPr>
              <a:t> </a:t>
            </a:r>
            <a:r>
              <a:rPr lang="de-AT" sz="2000" dirty="0" err="1" smtClean="0">
                <a:solidFill>
                  <a:srgbClr val="333333"/>
                </a:solidFill>
                <a:latin typeface="Georgia" pitchFamily="18" charset="0"/>
              </a:rPr>
              <a:t>storage</a:t>
            </a:r>
            <a:r>
              <a:rPr lang="de-AT" sz="2000" dirty="0" smtClean="0">
                <a:solidFill>
                  <a:srgbClr val="333333"/>
                </a:solidFill>
                <a:latin typeface="Georgia" pitchFamily="18" charset="0"/>
              </a:rPr>
              <a:t> power </a:t>
            </a:r>
            <a:r>
              <a:rPr lang="de-AT" sz="2000" dirty="0" err="1" smtClean="0">
                <a:solidFill>
                  <a:srgbClr val="333333"/>
                </a:solidFill>
                <a:latin typeface="Georgia" pitchFamily="18" charset="0"/>
              </a:rPr>
              <a:t>plants</a:t>
            </a:r>
            <a:r>
              <a:rPr lang="de-AT" sz="2000" dirty="0" smtClean="0">
                <a:solidFill>
                  <a:srgbClr val="333333"/>
                </a:solidFill>
                <a:latin typeface="Georgia" pitchFamily="18" charset="0"/>
              </a:rPr>
              <a:t> </a:t>
            </a:r>
          </a:p>
          <a:p>
            <a:pPr marL="457131" lvl="1" indent="-342848" eaLnBrk="0" fontAlgn="base" hangingPunct="0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Courier New" pitchFamily="49" charset="0"/>
              <a:buChar char="o"/>
            </a:pPr>
            <a:r>
              <a:rPr lang="de-AT" sz="2000" dirty="0" smtClean="0">
                <a:solidFill>
                  <a:srgbClr val="333333"/>
                </a:solidFill>
                <a:latin typeface="Georgia" pitchFamily="18" charset="0"/>
              </a:rPr>
              <a:t>Czech Republic: </a:t>
            </a:r>
            <a:r>
              <a:rPr lang="de-AT" sz="2000" dirty="0" err="1" smtClean="0">
                <a:solidFill>
                  <a:srgbClr val="333333"/>
                </a:solidFill>
                <a:latin typeface="Georgia" pitchFamily="18" charset="0"/>
              </a:rPr>
              <a:t>gas-fired</a:t>
            </a:r>
            <a:r>
              <a:rPr lang="de-AT" sz="2000" dirty="0" smtClean="0">
                <a:solidFill>
                  <a:srgbClr val="333333"/>
                </a:solidFill>
                <a:latin typeface="Georgia" pitchFamily="18" charset="0"/>
              </a:rPr>
              <a:t> power </a:t>
            </a:r>
            <a:r>
              <a:rPr lang="de-AT" sz="2000" dirty="0" err="1" smtClean="0">
                <a:solidFill>
                  <a:srgbClr val="333333"/>
                </a:solidFill>
                <a:latin typeface="Georgia" pitchFamily="18" charset="0"/>
              </a:rPr>
              <a:t>plants</a:t>
            </a:r>
            <a:r>
              <a:rPr lang="de-AT" sz="2000" dirty="0" smtClean="0">
                <a:solidFill>
                  <a:srgbClr val="333333"/>
                </a:solidFill>
                <a:latin typeface="Georgia" pitchFamily="18" charset="0"/>
              </a:rPr>
              <a:t> </a:t>
            </a:r>
            <a:endParaRPr lang="cs-CZ" sz="2000" dirty="0" smtClean="0">
              <a:solidFill>
                <a:srgbClr val="333333"/>
              </a:solidFill>
              <a:latin typeface="Georgia" pitchFamily="18" charset="0"/>
            </a:endParaRPr>
          </a:p>
          <a:p>
            <a:pPr marL="457131" lvl="1" indent="-342848" eaLnBrk="0" fontAlgn="base" hangingPunct="0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Courier New" pitchFamily="49" charset="0"/>
              <a:buChar char="o"/>
            </a:pPr>
            <a:r>
              <a:rPr lang="cs-CZ" sz="2000" dirty="0" smtClean="0">
                <a:solidFill>
                  <a:srgbClr val="333333"/>
                </a:solidFill>
                <a:latin typeface="Georgia" pitchFamily="18" charset="0"/>
              </a:rPr>
              <a:t>E</a:t>
            </a:r>
            <a:r>
              <a:rPr lang="de-AT" sz="2000" dirty="0" err="1" smtClean="0">
                <a:solidFill>
                  <a:srgbClr val="333333"/>
                </a:solidFill>
                <a:latin typeface="Georgia" pitchFamily="18" charset="0"/>
              </a:rPr>
              <a:t>nergy</a:t>
            </a:r>
            <a:r>
              <a:rPr lang="de-AT" sz="2000" dirty="0" smtClean="0">
                <a:solidFill>
                  <a:srgbClr val="333333"/>
                </a:solidFill>
                <a:latin typeface="Georgia" pitchFamily="18" charset="0"/>
              </a:rPr>
              <a:t> </a:t>
            </a:r>
            <a:r>
              <a:rPr lang="de-AT" sz="2000" dirty="0" err="1" smtClean="0">
                <a:solidFill>
                  <a:srgbClr val="333333"/>
                </a:solidFill>
                <a:latin typeface="Georgia" pitchFamily="18" charset="0"/>
              </a:rPr>
              <a:t>systems</a:t>
            </a:r>
            <a:r>
              <a:rPr lang="de-AT" sz="2000" dirty="0" smtClean="0">
                <a:solidFill>
                  <a:srgbClr val="333333"/>
                </a:solidFill>
                <a:latin typeface="Georgia" pitchFamily="18" charset="0"/>
              </a:rPr>
              <a:t> </a:t>
            </a:r>
            <a:r>
              <a:rPr lang="de-AT" sz="2000" dirty="0" err="1" smtClean="0">
                <a:solidFill>
                  <a:srgbClr val="333333"/>
                </a:solidFill>
                <a:latin typeface="Georgia" pitchFamily="18" charset="0"/>
              </a:rPr>
              <a:t>are</a:t>
            </a:r>
            <a:r>
              <a:rPr lang="de-AT" sz="2000" dirty="0" smtClean="0">
                <a:solidFill>
                  <a:srgbClr val="333333"/>
                </a:solidFill>
                <a:latin typeface="Georgia" pitchFamily="18" charset="0"/>
              </a:rPr>
              <a:t> not </a:t>
            </a:r>
            <a:r>
              <a:rPr lang="de-AT" sz="2000" dirty="0" err="1" smtClean="0">
                <a:solidFill>
                  <a:srgbClr val="333333"/>
                </a:solidFill>
                <a:latin typeface="Georgia" pitchFamily="18" charset="0"/>
              </a:rPr>
              <a:t>confined</a:t>
            </a:r>
            <a:r>
              <a:rPr lang="de-AT" sz="2000" dirty="0" smtClean="0">
                <a:solidFill>
                  <a:srgbClr val="333333"/>
                </a:solidFill>
                <a:latin typeface="Georgia" pitchFamily="18" charset="0"/>
              </a:rPr>
              <a:t> to </a:t>
            </a:r>
            <a:r>
              <a:rPr lang="de-AT" sz="2000" dirty="0" err="1" smtClean="0">
                <a:solidFill>
                  <a:srgbClr val="333333"/>
                </a:solidFill>
                <a:latin typeface="Georgia" pitchFamily="18" charset="0"/>
              </a:rPr>
              <a:t>individual</a:t>
            </a:r>
            <a:r>
              <a:rPr lang="de-AT" sz="2000" dirty="0" smtClean="0">
                <a:solidFill>
                  <a:srgbClr val="333333"/>
                </a:solidFill>
                <a:latin typeface="Georgia" pitchFamily="18" charset="0"/>
              </a:rPr>
              <a:t> </a:t>
            </a:r>
            <a:r>
              <a:rPr lang="de-AT" sz="2000" dirty="0" err="1" smtClean="0">
                <a:solidFill>
                  <a:srgbClr val="333333"/>
                </a:solidFill>
                <a:latin typeface="Georgia" pitchFamily="18" charset="0"/>
              </a:rPr>
              <a:t>countries</a:t>
            </a:r>
            <a:endParaRPr lang="de-AT" sz="2000" dirty="0" smtClean="0">
              <a:solidFill>
                <a:srgbClr val="333333"/>
              </a:solidFill>
              <a:latin typeface="Georgia" pitchFamily="18" charset="0"/>
            </a:endParaRPr>
          </a:p>
          <a:p>
            <a:pPr marL="457131" lvl="1" indent="-342848" eaLnBrk="0" fontAlgn="base" hangingPunct="0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Courier New" pitchFamily="49" charset="0"/>
              <a:buChar char="o"/>
            </a:pPr>
            <a:r>
              <a:rPr lang="cs-CZ" sz="2000" dirty="0" smtClean="0">
                <a:solidFill>
                  <a:srgbClr val="333333"/>
                </a:solidFill>
                <a:latin typeface="Georgia" pitchFamily="18" charset="0"/>
              </a:rPr>
              <a:t>L</a:t>
            </a:r>
            <a:r>
              <a:rPr lang="de-AT" sz="2000" dirty="0" err="1" smtClean="0">
                <a:solidFill>
                  <a:srgbClr val="333333"/>
                </a:solidFill>
                <a:latin typeface="Georgia" pitchFamily="18" charset="0"/>
              </a:rPr>
              <a:t>iberalization</a:t>
            </a:r>
            <a:r>
              <a:rPr lang="de-AT" sz="2000" dirty="0" smtClean="0">
                <a:solidFill>
                  <a:srgbClr val="333333"/>
                </a:solidFill>
                <a:latin typeface="Georgia" pitchFamily="18" charset="0"/>
              </a:rPr>
              <a:t>  </a:t>
            </a:r>
            <a:r>
              <a:rPr lang="de-AT" sz="2000" dirty="0" smtClean="0">
                <a:solidFill>
                  <a:srgbClr val="333333"/>
                </a:solidFill>
                <a:latin typeface="Georgia" pitchFamily="18" charset="0"/>
              </a:rPr>
              <a:t>of European </a:t>
            </a:r>
            <a:r>
              <a:rPr lang="de-AT" sz="2000" dirty="0" err="1" smtClean="0">
                <a:solidFill>
                  <a:srgbClr val="333333"/>
                </a:solidFill>
                <a:latin typeface="Georgia" pitchFamily="18" charset="0"/>
              </a:rPr>
              <a:t>energy</a:t>
            </a:r>
            <a:r>
              <a:rPr lang="de-AT" sz="2000" dirty="0" smtClean="0">
                <a:solidFill>
                  <a:srgbClr val="333333"/>
                </a:solidFill>
                <a:latin typeface="Georgia" pitchFamily="18" charset="0"/>
              </a:rPr>
              <a:t> </a:t>
            </a:r>
            <a:r>
              <a:rPr lang="de-AT" sz="2000" dirty="0" err="1" smtClean="0">
                <a:solidFill>
                  <a:srgbClr val="333333"/>
                </a:solidFill>
                <a:latin typeface="Georgia" pitchFamily="18" charset="0"/>
              </a:rPr>
              <a:t>markets</a:t>
            </a:r>
            <a:r>
              <a:rPr lang="de-AT" sz="2000" dirty="0" smtClean="0">
                <a:solidFill>
                  <a:srgbClr val="333333"/>
                </a:solidFill>
                <a:latin typeface="Georgia" pitchFamily="18" charset="0"/>
              </a:rPr>
              <a:t> </a:t>
            </a:r>
          </a:p>
          <a:p>
            <a:pPr marL="457131" lvl="1" indent="-342848" eaLnBrk="0" fontAlgn="base" hangingPunct="0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Courier New" pitchFamily="49" charset="0"/>
              <a:buChar char="o"/>
            </a:pPr>
            <a:r>
              <a:rPr lang="cs-CZ" sz="2000" dirty="0" err="1" smtClean="0">
                <a:solidFill>
                  <a:srgbClr val="333333"/>
                </a:solidFill>
                <a:latin typeface="Georgia" pitchFamily="18" charset="0"/>
              </a:rPr>
              <a:t>I</a:t>
            </a:r>
            <a:r>
              <a:rPr lang="de-AT" sz="2000" dirty="0" err="1" smtClean="0">
                <a:solidFill>
                  <a:srgbClr val="333333"/>
                </a:solidFill>
                <a:latin typeface="Georgia" pitchFamily="18" charset="0"/>
              </a:rPr>
              <a:t>mport</a:t>
            </a:r>
            <a:r>
              <a:rPr lang="de-AT" sz="2000" dirty="0" smtClean="0">
                <a:solidFill>
                  <a:srgbClr val="333333"/>
                </a:solidFill>
                <a:latin typeface="Georgia" pitchFamily="18" charset="0"/>
              </a:rPr>
              <a:t> </a:t>
            </a:r>
            <a:r>
              <a:rPr lang="de-AT" sz="2000" dirty="0" smtClean="0">
                <a:solidFill>
                  <a:srgbClr val="333333"/>
                </a:solidFill>
                <a:latin typeface="Georgia" pitchFamily="18" charset="0"/>
              </a:rPr>
              <a:t>and </a:t>
            </a:r>
            <a:r>
              <a:rPr lang="de-AT" sz="2000" dirty="0" err="1" smtClean="0">
                <a:solidFill>
                  <a:srgbClr val="333333"/>
                </a:solidFill>
                <a:latin typeface="Georgia" pitchFamily="18" charset="0"/>
              </a:rPr>
              <a:t>export</a:t>
            </a:r>
            <a:r>
              <a:rPr lang="de-AT" sz="2000" dirty="0" smtClean="0">
                <a:solidFill>
                  <a:srgbClr val="333333"/>
                </a:solidFill>
                <a:latin typeface="Georgia" pitchFamily="18" charset="0"/>
              </a:rPr>
              <a:t> of </a:t>
            </a:r>
            <a:r>
              <a:rPr lang="cs-CZ" sz="2000" dirty="0" smtClean="0">
                <a:solidFill>
                  <a:srgbClr val="333333"/>
                </a:solidFill>
                <a:latin typeface="Georgia" pitchFamily="18" charset="0"/>
              </a:rPr>
              <a:t>EE </a:t>
            </a:r>
            <a:r>
              <a:rPr lang="de-AT" sz="2000" dirty="0" err="1" smtClean="0">
                <a:solidFill>
                  <a:srgbClr val="333333"/>
                </a:solidFill>
                <a:latin typeface="Georgia" pitchFamily="18" charset="0"/>
              </a:rPr>
              <a:t>with</a:t>
            </a:r>
            <a:r>
              <a:rPr lang="de-AT" sz="2000" dirty="0" smtClean="0">
                <a:solidFill>
                  <a:srgbClr val="333333"/>
                </a:solidFill>
                <a:latin typeface="Georgia" pitchFamily="18" charset="0"/>
              </a:rPr>
              <a:t> </a:t>
            </a:r>
            <a:r>
              <a:rPr lang="de-AT" sz="2000" dirty="0" err="1" smtClean="0">
                <a:solidFill>
                  <a:srgbClr val="333333"/>
                </a:solidFill>
                <a:latin typeface="Georgia" pitchFamily="18" charset="0"/>
              </a:rPr>
              <a:t>the</a:t>
            </a:r>
            <a:r>
              <a:rPr lang="de-AT" sz="2000" dirty="0" smtClean="0">
                <a:solidFill>
                  <a:srgbClr val="333333"/>
                </a:solidFill>
                <a:latin typeface="Georgia" pitchFamily="18" charset="0"/>
              </a:rPr>
              <a:t> </a:t>
            </a:r>
            <a:r>
              <a:rPr lang="de-AT" sz="2000" dirty="0" err="1" smtClean="0">
                <a:solidFill>
                  <a:srgbClr val="333333"/>
                </a:solidFill>
                <a:latin typeface="Georgia" pitchFamily="18" charset="0"/>
              </a:rPr>
              <a:t>corresponding</a:t>
            </a:r>
            <a:r>
              <a:rPr lang="de-AT" sz="2000" dirty="0" smtClean="0">
                <a:solidFill>
                  <a:srgbClr val="333333"/>
                </a:solidFill>
                <a:latin typeface="Georgia" pitchFamily="18" charset="0"/>
              </a:rPr>
              <a:t> </a:t>
            </a:r>
            <a:r>
              <a:rPr lang="de-AT" sz="2000" dirty="0" err="1" smtClean="0">
                <a:solidFill>
                  <a:srgbClr val="333333"/>
                </a:solidFill>
                <a:latin typeface="Georgia" pitchFamily="18" charset="0"/>
              </a:rPr>
              <a:t>transmission</a:t>
            </a:r>
            <a:r>
              <a:rPr lang="de-AT" sz="2000" dirty="0" smtClean="0">
                <a:solidFill>
                  <a:srgbClr val="333333"/>
                </a:solidFill>
                <a:latin typeface="Georgia" pitchFamily="18" charset="0"/>
              </a:rPr>
              <a:t> </a:t>
            </a:r>
            <a:r>
              <a:rPr lang="de-AT" sz="2000" dirty="0" err="1" smtClean="0">
                <a:solidFill>
                  <a:srgbClr val="333333"/>
                </a:solidFill>
                <a:latin typeface="Georgia" pitchFamily="18" charset="0"/>
              </a:rPr>
              <a:t>capacity</a:t>
            </a:r>
            <a:r>
              <a:rPr lang="de-AT" sz="2000" dirty="0" smtClean="0">
                <a:solidFill>
                  <a:srgbClr val="333333"/>
                </a:solidFill>
                <a:latin typeface="Georgia" pitchFamily="18" charset="0"/>
              </a:rPr>
              <a:t> </a:t>
            </a:r>
          </a:p>
          <a:p>
            <a:pPr marL="457131" lvl="1" indent="-342848" eaLnBrk="0" fontAlgn="base" hangingPunct="0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Courier New" pitchFamily="49" charset="0"/>
              <a:buChar char="o"/>
            </a:pPr>
            <a:r>
              <a:rPr lang="cs-CZ" sz="2000" dirty="0" err="1" smtClean="0">
                <a:solidFill>
                  <a:srgbClr val="333333"/>
                </a:solidFill>
                <a:latin typeface="Georgia" pitchFamily="18" charset="0"/>
              </a:rPr>
              <a:t>N</a:t>
            </a:r>
            <a:r>
              <a:rPr lang="de-AT" sz="2000" dirty="0" err="1" smtClean="0">
                <a:solidFill>
                  <a:srgbClr val="333333"/>
                </a:solidFill>
                <a:latin typeface="Georgia" pitchFamily="18" charset="0"/>
              </a:rPr>
              <a:t>ew</a:t>
            </a:r>
            <a:r>
              <a:rPr lang="de-AT" sz="2000" dirty="0" smtClean="0">
                <a:solidFill>
                  <a:srgbClr val="333333"/>
                </a:solidFill>
                <a:latin typeface="Georgia" pitchFamily="18" charset="0"/>
              </a:rPr>
              <a:t> </a:t>
            </a:r>
            <a:r>
              <a:rPr lang="de-AT" sz="2000" dirty="0" smtClean="0">
                <a:solidFill>
                  <a:srgbClr val="333333"/>
                </a:solidFill>
                <a:latin typeface="Georgia" pitchFamily="18" charset="0"/>
              </a:rPr>
              <a:t>power </a:t>
            </a:r>
            <a:r>
              <a:rPr lang="de-AT" sz="2000" dirty="0" err="1" smtClean="0">
                <a:solidFill>
                  <a:srgbClr val="333333"/>
                </a:solidFill>
                <a:latin typeface="Georgia" pitchFamily="18" charset="0"/>
              </a:rPr>
              <a:t>plants</a:t>
            </a:r>
            <a:r>
              <a:rPr lang="de-AT" sz="2000" dirty="0" smtClean="0">
                <a:solidFill>
                  <a:srgbClr val="333333"/>
                </a:solidFill>
                <a:latin typeface="Georgia" pitchFamily="18" charset="0"/>
              </a:rPr>
              <a:t> </a:t>
            </a:r>
            <a:r>
              <a:rPr lang="de-AT" sz="2000" dirty="0" err="1" smtClean="0">
                <a:solidFill>
                  <a:srgbClr val="333333"/>
                </a:solidFill>
                <a:latin typeface="Georgia" pitchFamily="18" charset="0"/>
              </a:rPr>
              <a:t>for</a:t>
            </a:r>
            <a:r>
              <a:rPr lang="de-AT" sz="2000" dirty="0" smtClean="0">
                <a:solidFill>
                  <a:srgbClr val="333333"/>
                </a:solidFill>
                <a:latin typeface="Georgia" pitchFamily="18" charset="0"/>
              </a:rPr>
              <a:t> </a:t>
            </a:r>
            <a:r>
              <a:rPr lang="de-AT" sz="2000" dirty="0" err="1" smtClean="0">
                <a:solidFill>
                  <a:srgbClr val="333333"/>
                </a:solidFill>
                <a:latin typeface="Georgia" pitchFamily="18" charset="0"/>
              </a:rPr>
              <a:t>balancing</a:t>
            </a:r>
            <a:r>
              <a:rPr lang="de-AT" sz="2000" dirty="0" smtClean="0">
                <a:solidFill>
                  <a:srgbClr val="333333"/>
                </a:solidFill>
                <a:latin typeface="Georgia" pitchFamily="18" charset="0"/>
              </a:rPr>
              <a:t> power and </a:t>
            </a:r>
            <a:r>
              <a:rPr lang="de-AT" sz="2000" dirty="0" err="1" smtClean="0">
                <a:solidFill>
                  <a:srgbClr val="333333"/>
                </a:solidFill>
                <a:latin typeface="Georgia" pitchFamily="18" charset="0"/>
              </a:rPr>
              <a:t>storage</a:t>
            </a:r>
            <a:r>
              <a:rPr lang="de-AT" sz="2000" dirty="0" smtClean="0">
                <a:solidFill>
                  <a:srgbClr val="333333"/>
                </a:solidFill>
                <a:latin typeface="Georgia" pitchFamily="18" charset="0"/>
              </a:rPr>
              <a:t> </a:t>
            </a:r>
            <a:r>
              <a:rPr lang="de-AT" sz="2000" dirty="0" err="1" smtClean="0">
                <a:solidFill>
                  <a:srgbClr val="333333"/>
                </a:solidFill>
                <a:latin typeface="Georgia" pitchFamily="18" charset="0"/>
              </a:rPr>
              <a:t>options</a:t>
            </a:r>
            <a:endParaRPr lang="de-AT" sz="2000" dirty="0" smtClean="0">
              <a:solidFill>
                <a:srgbClr val="333333"/>
              </a:solidFill>
              <a:latin typeface="Georgia" pitchFamily="18" charset="0"/>
            </a:endParaRPr>
          </a:p>
          <a:p>
            <a:pPr marL="457131" lvl="1" indent="-342848" eaLnBrk="0" fontAlgn="base" hangingPunct="0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Courier New" pitchFamily="49" charset="0"/>
              <a:buChar char="o"/>
            </a:pPr>
            <a:r>
              <a:rPr lang="de-AT" sz="2000" dirty="0" err="1" smtClean="0">
                <a:solidFill>
                  <a:srgbClr val="333333"/>
                </a:solidFill>
                <a:latin typeface="Georgia" pitchFamily="18" charset="0"/>
              </a:rPr>
              <a:t>Compensation</a:t>
            </a:r>
            <a:r>
              <a:rPr lang="de-AT" sz="2000" dirty="0" smtClean="0">
                <a:solidFill>
                  <a:srgbClr val="333333"/>
                </a:solidFill>
                <a:latin typeface="Georgia" pitchFamily="18" charset="0"/>
              </a:rPr>
              <a:t>: </a:t>
            </a:r>
            <a:r>
              <a:rPr lang="de-AT" sz="2000" dirty="0" err="1" smtClean="0">
                <a:solidFill>
                  <a:srgbClr val="333333"/>
                </a:solidFill>
                <a:latin typeface="Georgia" pitchFamily="18" charset="0"/>
              </a:rPr>
              <a:t>volatility</a:t>
            </a:r>
            <a:r>
              <a:rPr lang="de-AT" sz="2000" dirty="0" smtClean="0">
                <a:solidFill>
                  <a:srgbClr val="333333"/>
                </a:solidFill>
                <a:latin typeface="Georgia" pitchFamily="18" charset="0"/>
              </a:rPr>
              <a:t> of </a:t>
            </a:r>
            <a:r>
              <a:rPr lang="de-AT" sz="2000" dirty="0" smtClean="0">
                <a:solidFill>
                  <a:srgbClr val="333333"/>
                </a:solidFill>
                <a:latin typeface="Georgia" pitchFamily="18" charset="0"/>
              </a:rPr>
              <a:t>PV</a:t>
            </a:r>
            <a:endParaRPr lang="cs-CZ" sz="2000" dirty="0" smtClean="0">
              <a:solidFill>
                <a:srgbClr val="333333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6204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980728"/>
          </a:xfrm>
        </p:spPr>
        <p:txBody>
          <a:bodyPr/>
          <a:lstStyle/>
          <a:p>
            <a:r>
              <a:rPr lang="de-AT" b="1" dirty="0" err="1" smtClean="0">
                <a:ln>
                  <a:solidFill>
                    <a:srgbClr val="B3350D"/>
                  </a:solidFill>
                </a:ln>
                <a:solidFill>
                  <a:srgbClr val="B3350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</a:rPr>
              <a:t>Sources</a:t>
            </a:r>
            <a:endParaRPr lang="de-AT" b="1" dirty="0">
              <a:ln>
                <a:solidFill>
                  <a:srgbClr val="B3350D"/>
                </a:solidFill>
              </a:ln>
              <a:solidFill>
                <a:srgbClr val="B3350D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424847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AT" sz="1500" dirty="0" smtClean="0"/>
              <a:t>http://www.chemiereport.at/lobbying-fuer-pv-heimmarkt-oesterreich 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AT" sz="1500" dirty="0" smtClean="0"/>
              <a:t>http://philosophenstuebchen.wordpress.com/2010/01/27/der-streit-um-die-einspeisevergutung-fur-photovoltaik-strom-ii/ 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500" i="1" dirty="0" err="1" smtClean="0"/>
              <a:t>Tarifabschläge</a:t>
            </a:r>
            <a:r>
              <a:rPr lang="en-US" sz="1500" dirty="0" smtClean="0"/>
              <a:t>. </a:t>
            </a:r>
            <a:r>
              <a:rPr lang="en-US" sz="1500" dirty="0" err="1" smtClean="0"/>
              <a:t>Abgerufen</a:t>
            </a:r>
            <a:r>
              <a:rPr lang="en-US" sz="1500" dirty="0" smtClean="0"/>
              <a:t> am 23. 04 2012 von http://www.lea.at/lea2011!/wp-content/uploads/Tarifabschlaege_OESG2012.jpg </a:t>
            </a:r>
            <a:endParaRPr lang="de-AT" sz="1500" dirty="0" smtClean="0"/>
          </a:p>
          <a:p>
            <a:pPr lvl="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500" dirty="0" err="1" smtClean="0"/>
              <a:t>Faninger</a:t>
            </a:r>
            <a:r>
              <a:rPr lang="en-US" sz="1500" dirty="0" smtClean="0"/>
              <a:t> 2007/, /BMVIT 2009. (2009). In </a:t>
            </a:r>
            <a:r>
              <a:rPr lang="en-US" sz="1500" dirty="0" err="1" smtClean="0"/>
              <a:t>Kaltschmitt</a:t>
            </a:r>
            <a:r>
              <a:rPr lang="en-US" sz="1500" dirty="0" smtClean="0"/>
              <a:t>, </a:t>
            </a:r>
            <a:r>
              <a:rPr lang="en-US" sz="1500" i="1" dirty="0" smtClean="0"/>
              <a:t>Regenerative </a:t>
            </a:r>
            <a:r>
              <a:rPr lang="en-US" sz="1500" i="1" dirty="0" err="1" smtClean="0"/>
              <a:t>Energien</a:t>
            </a:r>
            <a:r>
              <a:rPr lang="en-US" sz="1500" i="1" dirty="0" smtClean="0"/>
              <a:t> in </a:t>
            </a:r>
            <a:r>
              <a:rPr lang="en-US" sz="1500" i="1" dirty="0" err="1" smtClean="0"/>
              <a:t>Österreich</a:t>
            </a:r>
            <a:r>
              <a:rPr lang="en-US" sz="1500" i="1" dirty="0" smtClean="0"/>
              <a:t>.</a:t>
            </a:r>
            <a:r>
              <a:rPr lang="en-US" sz="1500" dirty="0" smtClean="0"/>
              <a:t> © </a:t>
            </a:r>
            <a:r>
              <a:rPr lang="en-US" sz="1500" dirty="0" err="1" smtClean="0"/>
              <a:t>Vieweg+Teubner</a:t>
            </a:r>
            <a:r>
              <a:rPr lang="en-US" sz="1500" dirty="0" smtClean="0"/>
              <a:t> | GWV </a:t>
            </a:r>
            <a:r>
              <a:rPr lang="en-US" sz="1500" dirty="0" err="1" smtClean="0"/>
              <a:t>Fachverlage</a:t>
            </a:r>
            <a:r>
              <a:rPr lang="en-US" sz="1500" dirty="0" smtClean="0"/>
              <a:t> GmbH, Wiesbaden.</a:t>
            </a:r>
            <a:endParaRPr lang="de-AT" sz="1500" dirty="0" smtClean="0"/>
          </a:p>
          <a:p>
            <a:pPr lvl="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500" dirty="0" smtClean="0"/>
              <a:t>E-control. (2011). </a:t>
            </a:r>
            <a:r>
              <a:rPr lang="en-US" sz="1500" i="1" dirty="0" err="1" smtClean="0"/>
              <a:t>Ökostrom-Einspeisemengen</a:t>
            </a:r>
            <a:r>
              <a:rPr lang="en-US" sz="1500" i="1" dirty="0" smtClean="0"/>
              <a:t> und </a:t>
            </a:r>
            <a:r>
              <a:rPr lang="en-US" sz="1500" i="1" dirty="0" err="1" smtClean="0"/>
              <a:t>Vergütungen</a:t>
            </a:r>
            <a:r>
              <a:rPr lang="en-US" sz="1500" dirty="0" smtClean="0"/>
              <a:t>. </a:t>
            </a:r>
            <a:r>
              <a:rPr lang="en-US" sz="1500" dirty="0" err="1" smtClean="0"/>
              <a:t>Abgerufen</a:t>
            </a:r>
            <a:r>
              <a:rPr lang="en-US" sz="1500" dirty="0" smtClean="0"/>
              <a:t> am 27. 12 2011 von http://www.e-control.at/de/statistik/oeko-energie/oekostrommengen</a:t>
            </a:r>
            <a:endParaRPr lang="de-AT" sz="1500" dirty="0" smtClean="0"/>
          </a:p>
          <a:p>
            <a:pPr lvl="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500" dirty="0" smtClean="0"/>
              <a:t>E-control. (2011). </a:t>
            </a:r>
            <a:r>
              <a:rPr lang="en-US" sz="1500" i="1" dirty="0" err="1" smtClean="0"/>
              <a:t>Statistik</a:t>
            </a:r>
            <a:r>
              <a:rPr lang="en-US" sz="1500" i="1" dirty="0" smtClean="0"/>
              <a:t> </a:t>
            </a:r>
            <a:r>
              <a:rPr lang="en-US" sz="1500" i="1" dirty="0" err="1" smtClean="0"/>
              <a:t>Ökostrom</a:t>
            </a:r>
            <a:r>
              <a:rPr lang="en-US" sz="1500" dirty="0" smtClean="0"/>
              <a:t>. </a:t>
            </a:r>
            <a:r>
              <a:rPr lang="en-US" sz="1500" dirty="0" err="1" smtClean="0"/>
              <a:t>Abgerufen</a:t>
            </a:r>
            <a:r>
              <a:rPr lang="en-US" sz="1500" dirty="0" smtClean="0"/>
              <a:t> am 25. 12 2011 von http://www.e-control.at/de/statistik/oeko-energie/anlagenstatistik/anerkannte-oekostromanlagen </a:t>
            </a:r>
            <a:endParaRPr lang="de-AT" sz="1500" dirty="0" smtClean="0"/>
          </a:p>
          <a:p>
            <a:pPr lvl="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500" dirty="0" smtClean="0"/>
              <a:t>E-control. (2011). </a:t>
            </a:r>
            <a:r>
              <a:rPr lang="en-US" sz="1500" i="1" dirty="0" err="1" smtClean="0"/>
              <a:t>Strompreiszusammensetzung</a:t>
            </a:r>
            <a:r>
              <a:rPr lang="en-US" sz="1500" dirty="0" smtClean="0"/>
              <a:t>. </a:t>
            </a:r>
            <a:r>
              <a:rPr lang="en-US" sz="1500" dirty="0" err="1" smtClean="0"/>
              <a:t>Abgerufen</a:t>
            </a:r>
            <a:r>
              <a:rPr lang="en-US" sz="1500" dirty="0" smtClean="0"/>
              <a:t> am 24. 12 2011 von www.e-control.at </a:t>
            </a:r>
            <a:endParaRPr lang="de-AT" sz="1500" dirty="0" smtClean="0"/>
          </a:p>
          <a:p>
            <a:pPr lvl="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500" dirty="0" err="1" smtClean="0"/>
              <a:t>Sonergy</a:t>
            </a:r>
            <a:r>
              <a:rPr lang="en-US" sz="1500" dirty="0" smtClean="0"/>
              <a:t>. (2011). </a:t>
            </a:r>
            <a:r>
              <a:rPr lang="en-US" sz="1500" i="1" dirty="0" smtClean="0"/>
              <a:t>Die </a:t>
            </a:r>
            <a:r>
              <a:rPr lang="en-US" sz="1500" i="1" dirty="0" err="1" smtClean="0"/>
              <a:t>Zeit</a:t>
            </a:r>
            <a:r>
              <a:rPr lang="en-US" sz="1500" i="1" dirty="0" smtClean="0"/>
              <a:t> </a:t>
            </a:r>
            <a:r>
              <a:rPr lang="en-US" sz="1500" i="1" dirty="0" err="1" smtClean="0"/>
              <a:t>ist</a:t>
            </a:r>
            <a:r>
              <a:rPr lang="en-US" sz="1500" i="1" dirty="0" smtClean="0"/>
              <a:t> </a:t>
            </a:r>
            <a:r>
              <a:rPr lang="en-US" sz="1500" i="1" dirty="0" err="1" smtClean="0"/>
              <a:t>reif</a:t>
            </a:r>
            <a:r>
              <a:rPr lang="en-US" sz="1500" i="1" dirty="0" smtClean="0"/>
              <a:t> </a:t>
            </a:r>
            <a:r>
              <a:rPr lang="en-US" sz="1500" i="1" dirty="0" err="1" smtClean="0"/>
              <a:t>für</a:t>
            </a:r>
            <a:r>
              <a:rPr lang="en-US" sz="1500" i="1" dirty="0" smtClean="0"/>
              <a:t> </a:t>
            </a:r>
            <a:r>
              <a:rPr lang="en-US" sz="1500" i="1" dirty="0" err="1" smtClean="0"/>
              <a:t>Photovoltaik</a:t>
            </a:r>
            <a:r>
              <a:rPr lang="en-US" sz="1500" dirty="0" smtClean="0"/>
              <a:t>. </a:t>
            </a:r>
            <a:r>
              <a:rPr lang="en-US" sz="1500" dirty="0" err="1" smtClean="0"/>
              <a:t>Abgerufen</a:t>
            </a:r>
            <a:r>
              <a:rPr lang="en-US" sz="1500" dirty="0" smtClean="0"/>
              <a:t> am 23. 12 2011 von http://sonergy.at</a:t>
            </a:r>
            <a:endParaRPr lang="de-AT" sz="1500" dirty="0" smtClean="0"/>
          </a:p>
          <a:p>
            <a:pPr lvl="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500" dirty="0" err="1" smtClean="0"/>
              <a:t>Kaltschmitt</a:t>
            </a:r>
            <a:r>
              <a:rPr lang="en-US" sz="1500" dirty="0" smtClean="0"/>
              <a:t>, M. (2009). </a:t>
            </a:r>
            <a:r>
              <a:rPr lang="en-US" sz="1500" i="1" dirty="0" smtClean="0"/>
              <a:t>Regenerative </a:t>
            </a:r>
            <a:r>
              <a:rPr lang="en-US" sz="1500" i="1" dirty="0" err="1" smtClean="0"/>
              <a:t>Energien</a:t>
            </a:r>
            <a:r>
              <a:rPr lang="en-US" sz="1500" i="1" dirty="0" smtClean="0"/>
              <a:t> in </a:t>
            </a:r>
            <a:r>
              <a:rPr lang="en-US" sz="1500" i="1" dirty="0" err="1" smtClean="0"/>
              <a:t>Österreich</a:t>
            </a:r>
            <a:r>
              <a:rPr lang="en-US" sz="1500" i="1" dirty="0" smtClean="0"/>
              <a:t>.</a:t>
            </a:r>
            <a:r>
              <a:rPr lang="en-US" sz="1500" dirty="0" smtClean="0"/>
              <a:t> Wiesbaden: © </a:t>
            </a:r>
            <a:r>
              <a:rPr lang="en-US" sz="1500" dirty="0" err="1" smtClean="0"/>
              <a:t>Vieweg+Teubner</a:t>
            </a:r>
            <a:r>
              <a:rPr lang="en-US" sz="1500" dirty="0" smtClean="0"/>
              <a:t> | GWV </a:t>
            </a:r>
            <a:r>
              <a:rPr lang="en-US" sz="1500" dirty="0" err="1" smtClean="0"/>
              <a:t>Fachverlage</a:t>
            </a:r>
            <a:r>
              <a:rPr lang="en-US" sz="1500" dirty="0" smtClean="0"/>
              <a:t> GmbH, Wiesbaden.</a:t>
            </a:r>
            <a:endParaRPr lang="de-AT" sz="1500" dirty="0"/>
          </a:p>
        </p:txBody>
      </p:sp>
    </p:spTree>
    <p:extLst>
      <p:ext uri="{BB962C8B-B14F-4D97-AF65-F5344CB8AC3E}">
        <p14:creationId xmlns:p14="http://schemas.microsoft.com/office/powerpoint/2010/main" xmlns="" val="79620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980728"/>
          </a:xfrm>
        </p:spPr>
        <p:txBody>
          <a:bodyPr/>
          <a:lstStyle/>
          <a:p>
            <a:r>
              <a:rPr lang="en-US" b="1" dirty="0" smtClean="0">
                <a:ln>
                  <a:solidFill>
                    <a:srgbClr val="B3350D"/>
                  </a:solidFill>
                </a:ln>
                <a:solidFill>
                  <a:srgbClr val="B3350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</a:rPr>
              <a:t>Research questions</a:t>
            </a:r>
            <a:endParaRPr lang="en-US" b="1" dirty="0">
              <a:ln>
                <a:solidFill>
                  <a:srgbClr val="B3350D"/>
                </a:solidFill>
              </a:ln>
              <a:solidFill>
                <a:srgbClr val="B3350D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100628"/>
            <a:ext cx="8164388" cy="3912548"/>
          </a:xfrm>
        </p:spPr>
        <p:txBody>
          <a:bodyPr>
            <a:normAutofit/>
          </a:bodyPr>
          <a:lstStyle/>
          <a:p>
            <a:pPr marL="457131" lvl="1" indent="-342848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Courier New" pitchFamily="49" charset="0"/>
              <a:buChar char="o"/>
            </a:pPr>
            <a:r>
              <a:rPr lang="en-US" sz="2000" dirty="0" smtClean="0">
                <a:solidFill>
                  <a:srgbClr val="333333"/>
                </a:solidFill>
                <a:latin typeface="Georgia" pitchFamily="18" charset="0"/>
              </a:rPr>
              <a:t>Renewable Energy Sources</a:t>
            </a:r>
          </a:p>
          <a:p>
            <a:pPr marL="914331" lvl="3" indent="-342848" eaLnBrk="0" fontAlgn="base" hangingPunct="0">
              <a:lnSpc>
                <a:spcPct val="15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333333"/>
                </a:solidFill>
                <a:latin typeface="Georgia" pitchFamily="18" charset="0"/>
              </a:rPr>
              <a:t>Non-</a:t>
            </a:r>
            <a:r>
              <a:rPr lang="en-US" sz="1800" dirty="0" err="1" smtClean="0">
                <a:solidFill>
                  <a:srgbClr val="333333"/>
                </a:solidFill>
                <a:latin typeface="Georgia" pitchFamily="18" charset="0"/>
              </a:rPr>
              <a:t>fosil</a:t>
            </a:r>
            <a:r>
              <a:rPr lang="en-US" sz="1800" dirty="0" smtClean="0">
                <a:solidFill>
                  <a:srgbClr val="333333"/>
                </a:solidFill>
                <a:latin typeface="Georgia" pitchFamily="18" charset="0"/>
              </a:rPr>
              <a:t> sources</a:t>
            </a:r>
          </a:p>
          <a:p>
            <a:pPr marL="914331" lvl="3" indent="-342848" eaLnBrk="0" fontAlgn="base" hangingPunct="0">
              <a:lnSpc>
                <a:spcPct val="15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333333"/>
                </a:solidFill>
                <a:latin typeface="Georgia" pitchFamily="18" charset="0"/>
              </a:rPr>
              <a:t>Without greenhouse gases </a:t>
            </a:r>
            <a:r>
              <a:rPr lang="en-US" sz="1800" dirty="0" err="1" smtClean="0">
                <a:solidFill>
                  <a:srgbClr val="333333"/>
                </a:solidFill>
                <a:latin typeface="Georgia" pitchFamily="18" charset="0"/>
              </a:rPr>
              <a:t>emision</a:t>
            </a:r>
            <a:r>
              <a:rPr lang="en-US" sz="1800" dirty="0" smtClean="0">
                <a:solidFill>
                  <a:srgbClr val="333333"/>
                </a:solidFill>
                <a:latin typeface="Georgia" pitchFamily="18" charset="0"/>
              </a:rPr>
              <a:t> (</a:t>
            </a:r>
            <a:r>
              <a:rPr lang="en-US" sz="1800" dirty="0" err="1" smtClean="0">
                <a:solidFill>
                  <a:srgbClr val="333333"/>
                </a:solidFill>
                <a:latin typeface="Georgia" pitchFamily="18" charset="0"/>
              </a:rPr>
              <a:t>ec</a:t>
            </a:r>
            <a:r>
              <a:rPr lang="en-US" sz="1800" dirty="0" smtClean="0">
                <a:solidFill>
                  <a:srgbClr val="333333"/>
                </a:solidFill>
                <a:latin typeface="Georgia" pitchFamily="18" charset="0"/>
              </a:rPr>
              <a:t>. biomass)</a:t>
            </a:r>
            <a:endParaRPr lang="cs-CZ" sz="1800" dirty="0" smtClean="0">
              <a:solidFill>
                <a:srgbClr val="333333"/>
              </a:solidFill>
              <a:latin typeface="Georgia" pitchFamily="18" charset="0"/>
            </a:endParaRPr>
          </a:p>
          <a:p>
            <a:pPr marL="914331" lvl="3" indent="-342848" eaLnBrk="0" fontAlgn="base" hangingPunct="0">
              <a:lnSpc>
                <a:spcPct val="15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cs-CZ" sz="1800" b="1" dirty="0" err="1" smtClean="0">
                <a:solidFill>
                  <a:srgbClr val="333333"/>
                </a:solidFill>
                <a:latin typeface="Georgia" pitchFamily="18" charset="0"/>
              </a:rPr>
              <a:t>Primar</a:t>
            </a:r>
            <a:r>
              <a:rPr lang="cs-CZ" sz="1800" b="1" dirty="0" smtClean="0">
                <a:solidFill>
                  <a:srgbClr val="333333"/>
                </a:solidFill>
                <a:latin typeface="Georgia" pitchFamily="18" charset="0"/>
              </a:rPr>
              <a:t> </a:t>
            </a:r>
            <a:r>
              <a:rPr lang="cs-CZ" sz="1800" b="1" dirty="0" err="1" smtClean="0">
                <a:solidFill>
                  <a:srgbClr val="333333"/>
                </a:solidFill>
                <a:latin typeface="Georgia" pitchFamily="18" charset="0"/>
              </a:rPr>
              <a:t>source</a:t>
            </a:r>
            <a:r>
              <a:rPr lang="cs-CZ" sz="1800" b="1" dirty="0" smtClean="0">
                <a:solidFill>
                  <a:srgbClr val="333333"/>
                </a:solidFill>
                <a:latin typeface="Georgia" pitchFamily="18" charset="0"/>
              </a:rPr>
              <a:t> </a:t>
            </a:r>
            <a:r>
              <a:rPr lang="cs-CZ" sz="1800" dirty="0" err="1" smtClean="0">
                <a:solidFill>
                  <a:srgbClr val="333333"/>
                </a:solidFill>
                <a:latin typeface="Georgia" pitchFamily="18" charset="0"/>
              </a:rPr>
              <a:t>of</a:t>
            </a:r>
            <a:r>
              <a:rPr lang="cs-CZ" sz="1800" dirty="0" smtClean="0">
                <a:solidFill>
                  <a:srgbClr val="333333"/>
                </a:solidFill>
                <a:latin typeface="Georgia" pitchFamily="18" charset="0"/>
              </a:rPr>
              <a:t> </a:t>
            </a:r>
            <a:r>
              <a:rPr lang="cs-CZ" sz="1800" dirty="0" err="1" smtClean="0">
                <a:solidFill>
                  <a:srgbClr val="333333"/>
                </a:solidFill>
                <a:latin typeface="Georgia" pitchFamily="18" charset="0"/>
              </a:rPr>
              <a:t>elektrical</a:t>
            </a:r>
            <a:r>
              <a:rPr lang="cs-CZ" sz="1800" dirty="0" smtClean="0">
                <a:solidFill>
                  <a:srgbClr val="333333"/>
                </a:solidFill>
                <a:latin typeface="Georgia" pitchFamily="18" charset="0"/>
              </a:rPr>
              <a:t> </a:t>
            </a:r>
            <a:r>
              <a:rPr lang="cs-CZ" sz="1800" dirty="0" err="1" smtClean="0">
                <a:solidFill>
                  <a:srgbClr val="333333"/>
                </a:solidFill>
                <a:latin typeface="Georgia" pitchFamily="18" charset="0"/>
              </a:rPr>
              <a:t>energy</a:t>
            </a:r>
            <a:r>
              <a:rPr lang="cs-CZ" sz="1800" dirty="0" smtClean="0">
                <a:solidFill>
                  <a:srgbClr val="333333"/>
                </a:solidFill>
                <a:latin typeface="Georgia" pitchFamily="18" charset="0"/>
              </a:rPr>
              <a:t>  - </a:t>
            </a:r>
            <a:r>
              <a:rPr lang="cs-CZ" sz="1800" b="1" dirty="0" smtClean="0">
                <a:solidFill>
                  <a:srgbClr val="333333"/>
                </a:solidFill>
                <a:latin typeface="Georgia" pitchFamily="18" charset="0"/>
              </a:rPr>
              <a:t>WHY NOT ???</a:t>
            </a:r>
          </a:p>
          <a:p>
            <a:pPr marL="457131" lvl="1" indent="-342848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Courier New" pitchFamily="49" charset="0"/>
              <a:buChar char="o"/>
            </a:pPr>
            <a:r>
              <a:rPr lang="cs-CZ" sz="2000" dirty="0" err="1" smtClean="0">
                <a:solidFill>
                  <a:srgbClr val="333333"/>
                </a:solidFill>
                <a:latin typeface="Georgia" pitchFamily="18" charset="0"/>
              </a:rPr>
              <a:t>Consuption</a:t>
            </a:r>
            <a:r>
              <a:rPr lang="cs-CZ" sz="2000" dirty="0" smtClean="0">
                <a:solidFill>
                  <a:srgbClr val="333333"/>
                </a:solidFill>
                <a:latin typeface="Georgia" pitchFamily="18" charset="0"/>
              </a:rPr>
              <a:t> </a:t>
            </a:r>
            <a:r>
              <a:rPr lang="cs-CZ" sz="2000" dirty="0" err="1" smtClean="0">
                <a:solidFill>
                  <a:srgbClr val="333333"/>
                </a:solidFill>
                <a:latin typeface="Georgia" pitchFamily="18" charset="0"/>
              </a:rPr>
              <a:t>trends</a:t>
            </a:r>
            <a:endParaRPr lang="cs-CZ" sz="2000" dirty="0" smtClean="0">
              <a:solidFill>
                <a:srgbClr val="333333"/>
              </a:solidFill>
              <a:latin typeface="Georgia" pitchFamily="18" charset="0"/>
            </a:endParaRPr>
          </a:p>
          <a:p>
            <a:pPr marL="914331" lvl="3" indent="-342848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cs-CZ" sz="1800" dirty="0" err="1" smtClean="0">
                <a:solidFill>
                  <a:srgbClr val="333333"/>
                </a:solidFill>
                <a:latin typeface="Georgia" pitchFamily="18" charset="0"/>
              </a:rPr>
              <a:t>High</a:t>
            </a:r>
            <a:r>
              <a:rPr lang="cs-CZ" sz="1800" dirty="0" smtClean="0">
                <a:solidFill>
                  <a:srgbClr val="333333"/>
                </a:solidFill>
                <a:latin typeface="Georgia" pitchFamily="18" charset="0"/>
              </a:rPr>
              <a:t> </a:t>
            </a:r>
            <a:r>
              <a:rPr lang="cs-CZ" sz="1800" dirty="0" err="1" smtClean="0">
                <a:solidFill>
                  <a:srgbClr val="333333"/>
                </a:solidFill>
                <a:latin typeface="Georgia" pitchFamily="18" charset="0"/>
              </a:rPr>
              <a:t>level</a:t>
            </a:r>
            <a:r>
              <a:rPr lang="cs-CZ" sz="1800" dirty="0" smtClean="0">
                <a:solidFill>
                  <a:srgbClr val="333333"/>
                </a:solidFill>
                <a:latin typeface="Georgia" pitchFamily="18" charset="0"/>
              </a:rPr>
              <a:t> </a:t>
            </a:r>
            <a:r>
              <a:rPr lang="cs-CZ" sz="1800" dirty="0" err="1" smtClean="0">
                <a:solidFill>
                  <a:srgbClr val="333333"/>
                </a:solidFill>
                <a:latin typeface="Georgia" pitchFamily="18" charset="0"/>
              </a:rPr>
              <a:t>of</a:t>
            </a:r>
            <a:r>
              <a:rPr lang="cs-CZ" sz="1800" dirty="0" smtClean="0">
                <a:solidFill>
                  <a:srgbClr val="333333"/>
                </a:solidFill>
                <a:latin typeface="Georgia" pitchFamily="18" charset="0"/>
              </a:rPr>
              <a:t> </a:t>
            </a:r>
            <a:r>
              <a:rPr lang="cs-CZ" sz="1800" dirty="0" err="1" smtClean="0">
                <a:solidFill>
                  <a:srgbClr val="333333"/>
                </a:solidFill>
                <a:latin typeface="Georgia" pitchFamily="18" charset="0"/>
              </a:rPr>
              <a:t>automation</a:t>
            </a:r>
            <a:r>
              <a:rPr lang="cs-CZ" sz="1800" dirty="0" smtClean="0">
                <a:solidFill>
                  <a:srgbClr val="333333"/>
                </a:solidFill>
                <a:latin typeface="Georgia" pitchFamily="18" charset="0"/>
              </a:rPr>
              <a:t> -  </a:t>
            </a:r>
            <a:r>
              <a:rPr lang="cs-CZ" sz="1800" dirty="0" err="1" smtClean="0">
                <a:solidFill>
                  <a:srgbClr val="333333"/>
                </a:solidFill>
                <a:latin typeface="Georgia" pitchFamily="18" charset="0"/>
              </a:rPr>
              <a:t>industry</a:t>
            </a:r>
            <a:r>
              <a:rPr lang="cs-CZ" sz="1800" dirty="0" smtClean="0">
                <a:solidFill>
                  <a:srgbClr val="333333"/>
                </a:solidFill>
                <a:latin typeface="Georgia" pitchFamily="18" charset="0"/>
              </a:rPr>
              <a:t>, </a:t>
            </a:r>
            <a:r>
              <a:rPr lang="en-US" sz="1800" dirty="0" smtClean="0">
                <a:solidFill>
                  <a:srgbClr val="333333"/>
                </a:solidFill>
                <a:latin typeface="Georgia" pitchFamily="18" charset="0"/>
              </a:rPr>
              <a:t>household</a:t>
            </a:r>
            <a:endParaRPr lang="cs-CZ" sz="1800" dirty="0" smtClean="0">
              <a:solidFill>
                <a:srgbClr val="333333"/>
              </a:solidFill>
              <a:latin typeface="Georgia" pitchFamily="18" charset="0"/>
            </a:endParaRPr>
          </a:p>
          <a:p>
            <a:pPr marL="914331" lvl="3" indent="-342848" eaLnBrk="0" fontAlgn="base" hangingPunct="0">
              <a:lnSpc>
                <a:spcPct val="15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cs-CZ" sz="1800" dirty="0" smtClean="0">
                <a:solidFill>
                  <a:srgbClr val="333333"/>
                </a:solidFill>
                <a:latin typeface="Georgia" pitchFamily="18" charset="0"/>
              </a:rPr>
              <a:t>G</a:t>
            </a:r>
            <a:r>
              <a:rPr lang="en-US" sz="1800" dirty="0" smtClean="0">
                <a:solidFill>
                  <a:srgbClr val="333333"/>
                </a:solidFill>
                <a:latin typeface="Georgia" pitchFamily="18" charset="0"/>
              </a:rPr>
              <a:t>rowing </a:t>
            </a:r>
            <a:r>
              <a:rPr lang="en-US" sz="1800" dirty="0" smtClean="0">
                <a:solidFill>
                  <a:srgbClr val="333333"/>
                </a:solidFill>
                <a:latin typeface="Georgia" pitchFamily="18" charset="0"/>
              </a:rPr>
              <a:t>demand for reliable power supply </a:t>
            </a:r>
            <a:r>
              <a:rPr lang="en-US" sz="1800" dirty="0" smtClean="0">
                <a:solidFill>
                  <a:srgbClr val="333333"/>
                </a:solidFill>
                <a:latin typeface="Georgia" pitchFamily="18" charset="0"/>
              </a:rPr>
              <a:t>quality</a:t>
            </a:r>
            <a:endParaRPr lang="cs-CZ" sz="1800" dirty="0" smtClean="0">
              <a:solidFill>
                <a:srgbClr val="333333"/>
              </a:solidFill>
              <a:latin typeface="Georgia" pitchFamily="18" charset="0"/>
            </a:endParaRPr>
          </a:p>
          <a:p>
            <a:pPr marL="914331" lvl="3" indent="-342848" eaLnBrk="0" fontAlgn="base" hangingPunct="0">
              <a:lnSpc>
                <a:spcPct val="15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cs-CZ" sz="1800" dirty="0" smtClean="0">
                <a:solidFill>
                  <a:srgbClr val="333333"/>
                </a:solidFill>
                <a:latin typeface="Georgia" pitchFamily="18" charset="0"/>
              </a:rPr>
              <a:t>I</a:t>
            </a:r>
            <a:r>
              <a:rPr lang="en-US" sz="1800" dirty="0" err="1" smtClean="0">
                <a:solidFill>
                  <a:srgbClr val="333333"/>
                </a:solidFill>
                <a:latin typeface="Georgia" pitchFamily="18" charset="0"/>
              </a:rPr>
              <a:t>ncrease</a:t>
            </a:r>
            <a:r>
              <a:rPr lang="en-US" sz="1800" dirty="0" smtClean="0">
                <a:solidFill>
                  <a:srgbClr val="333333"/>
                </a:solidFill>
                <a:latin typeface="Georgia" pitchFamily="18" charset="0"/>
              </a:rPr>
              <a:t> </a:t>
            </a:r>
            <a:r>
              <a:rPr lang="en-US" sz="1800" dirty="0" smtClean="0">
                <a:solidFill>
                  <a:srgbClr val="333333"/>
                </a:solidFill>
                <a:latin typeface="Georgia" pitchFamily="18" charset="0"/>
              </a:rPr>
              <a:t>of consumption electricity</a:t>
            </a:r>
            <a:endParaRPr lang="en-US" sz="1800" dirty="0" smtClean="0">
              <a:solidFill>
                <a:srgbClr val="333333"/>
              </a:solidFill>
              <a:latin typeface="Georgia" pitchFamily="18" charset="0"/>
            </a:endParaRPr>
          </a:p>
          <a:p>
            <a:pPr marL="914331" lvl="3" indent="-342848" eaLnBrk="0" fontAlgn="base" hangingPunct="0">
              <a:lnSpc>
                <a:spcPct val="15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endParaRPr lang="en-US" sz="2000" dirty="0" smtClean="0">
              <a:solidFill>
                <a:srgbClr val="333333"/>
              </a:solidFill>
              <a:latin typeface="Georgia" pitchFamily="18" charset="0"/>
            </a:endParaRPr>
          </a:p>
          <a:p>
            <a:pPr marL="457131" lvl="1" indent="-342848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Courier New" pitchFamily="49" charset="0"/>
              <a:buChar char="o"/>
            </a:pPr>
            <a:endParaRPr lang="en-US" sz="2000" dirty="0" smtClean="0">
              <a:solidFill>
                <a:srgbClr val="333333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620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980728"/>
          </a:xfrm>
        </p:spPr>
        <p:txBody>
          <a:bodyPr/>
          <a:lstStyle/>
          <a:p>
            <a:r>
              <a:rPr lang="en-US" b="1" dirty="0" smtClean="0">
                <a:ln>
                  <a:solidFill>
                    <a:srgbClr val="B3350D"/>
                  </a:solidFill>
                </a:ln>
                <a:solidFill>
                  <a:srgbClr val="B3350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</a:rPr>
              <a:t>Research questions</a:t>
            </a:r>
            <a:endParaRPr lang="en-US" b="1" dirty="0">
              <a:ln>
                <a:solidFill>
                  <a:srgbClr val="B3350D"/>
                </a:solidFill>
              </a:ln>
              <a:solidFill>
                <a:srgbClr val="B3350D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5" name="Obrázek 8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9532" y="908720"/>
            <a:ext cx="8424936" cy="5949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9620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980728"/>
          </a:xfrm>
        </p:spPr>
        <p:txBody>
          <a:bodyPr/>
          <a:lstStyle/>
          <a:p>
            <a:r>
              <a:rPr lang="cs-CZ" b="1" dirty="0" smtClean="0">
                <a:ln>
                  <a:solidFill>
                    <a:srgbClr val="B3350D"/>
                  </a:solidFill>
                </a:ln>
                <a:solidFill>
                  <a:srgbClr val="B3350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</a:rPr>
              <a:t>PV in </a:t>
            </a:r>
            <a:r>
              <a:rPr lang="cs-CZ" b="1" dirty="0" err="1" smtClean="0">
                <a:ln>
                  <a:solidFill>
                    <a:srgbClr val="B3350D"/>
                  </a:solidFill>
                </a:ln>
                <a:solidFill>
                  <a:srgbClr val="B3350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</a:rPr>
              <a:t>the</a:t>
            </a:r>
            <a:r>
              <a:rPr lang="cs-CZ" b="1" dirty="0" smtClean="0">
                <a:ln>
                  <a:solidFill>
                    <a:srgbClr val="B3350D"/>
                  </a:solidFill>
                </a:ln>
                <a:solidFill>
                  <a:srgbClr val="B3350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</a:rPr>
              <a:t> Czech </a:t>
            </a:r>
            <a:r>
              <a:rPr lang="cs-CZ" b="1" dirty="0" err="1" smtClean="0">
                <a:ln>
                  <a:solidFill>
                    <a:srgbClr val="B3350D"/>
                  </a:solidFill>
                </a:ln>
                <a:solidFill>
                  <a:srgbClr val="B3350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</a:rPr>
              <a:t>Republic</a:t>
            </a:r>
            <a:endParaRPr lang="de-AT" b="1" dirty="0">
              <a:ln>
                <a:solidFill>
                  <a:srgbClr val="B3350D"/>
                </a:solidFill>
              </a:ln>
              <a:solidFill>
                <a:srgbClr val="B3350D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Georgia" pitchFamily="18" charset="0"/>
            </a:endParaRPr>
          </a:p>
        </p:txBody>
      </p:sp>
      <p:graphicFrame>
        <p:nvGraphicFramePr>
          <p:cNvPr id="7" name="Graf 6"/>
          <p:cNvGraphicFramePr/>
          <p:nvPr/>
        </p:nvGraphicFramePr>
        <p:xfrm>
          <a:off x="0" y="764704"/>
          <a:ext cx="9144000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79620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980728"/>
          </a:xfrm>
        </p:spPr>
        <p:txBody>
          <a:bodyPr/>
          <a:lstStyle/>
          <a:p>
            <a:r>
              <a:rPr lang="cs-CZ" b="1" dirty="0" smtClean="0">
                <a:ln>
                  <a:solidFill>
                    <a:srgbClr val="B3350D"/>
                  </a:solidFill>
                </a:ln>
                <a:solidFill>
                  <a:srgbClr val="B3350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</a:rPr>
              <a:t>PV in </a:t>
            </a:r>
            <a:r>
              <a:rPr lang="cs-CZ" b="1" dirty="0" err="1" smtClean="0">
                <a:ln>
                  <a:solidFill>
                    <a:srgbClr val="B3350D"/>
                  </a:solidFill>
                </a:ln>
                <a:solidFill>
                  <a:srgbClr val="B3350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</a:rPr>
              <a:t>the</a:t>
            </a:r>
            <a:r>
              <a:rPr lang="cs-CZ" b="1" dirty="0" smtClean="0">
                <a:ln>
                  <a:solidFill>
                    <a:srgbClr val="B3350D"/>
                  </a:solidFill>
                </a:ln>
                <a:solidFill>
                  <a:srgbClr val="B3350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</a:rPr>
              <a:t> Czech </a:t>
            </a:r>
            <a:r>
              <a:rPr lang="cs-CZ" b="1" dirty="0" err="1" smtClean="0">
                <a:ln>
                  <a:solidFill>
                    <a:srgbClr val="B3350D"/>
                  </a:solidFill>
                </a:ln>
                <a:solidFill>
                  <a:srgbClr val="B3350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</a:rPr>
              <a:t>Republic</a:t>
            </a:r>
            <a:endParaRPr lang="de-AT" b="1" dirty="0">
              <a:ln>
                <a:solidFill>
                  <a:srgbClr val="B3350D"/>
                </a:solidFill>
              </a:ln>
              <a:solidFill>
                <a:srgbClr val="B3350D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Georgia" pitchFamily="18" charset="0"/>
            </a:endParaRPr>
          </a:p>
        </p:txBody>
      </p:sp>
      <p:graphicFrame>
        <p:nvGraphicFramePr>
          <p:cNvPr id="4" name="Graf 3"/>
          <p:cNvGraphicFramePr/>
          <p:nvPr/>
        </p:nvGraphicFramePr>
        <p:xfrm>
          <a:off x="0" y="764704"/>
          <a:ext cx="9144000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79620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980728"/>
          </a:xfrm>
        </p:spPr>
        <p:txBody>
          <a:bodyPr/>
          <a:lstStyle/>
          <a:p>
            <a:r>
              <a:rPr lang="cs-CZ" b="1" dirty="0" smtClean="0">
                <a:ln>
                  <a:solidFill>
                    <a:srgbClr val="B3350D"/>
                  </a:solidFill>
                </a:ln>
                <a:solidFill>
                  <a:srgbClr val="B3350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</a:rPr>
              <a:t>PV in </a:t>
            </a:r>
            <a:r>
              <a:rPr lang="cs-CZ" b="1" dirty="0" err="1" smtClean="0">
                <a:ln>
                  <a:solidFill>
                    <a:srgbClr val="B3350D"/>
                  </a:solidFill>
                </a:ln>
                <a:solidFill>
                  <a:srgbClr val="B3350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</a:rPr>
              <a:t>the</a:t>
            </a:r>
            <a:r>
              <a:rPr lang="cs-CZ" b="1" dirty="0" smtClean="0">
                <a:ln>
                  <a:solidFill>
                    <a:srgbClr val="B3350D"/>
                  </a:solidFill>
                </a:ln>
                <a:solidFill>
                  <a:srgbClr val="B3350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</a:rPr>
              <a:t> Czech </a:t>
            </a:r>
            <a:r>
              <a:rPr lang="cs-CZ" b="1" dirty="0" err="1" smtClean="0">
                <a:ln>
                  <a:solidFill>
                    <a:srgbClr val="B3350D"/>
                  </a:solidFill>
                </a:ln>
                <a:solidFill>
                  <a:srgbClr val="B3350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</a:rPr>
              <a:t>Republic</a:t>
            </a:r>
            <a:endParaRPr lang="de-AT" b="1" dirty="0">
              <a:ln>
                <a:solidFill>
                  <a:srgbClr val="B3350D"/>
                </a:solidFill>
              </a:ln>
              <a:solidFill>
                <a:srgbClr val="B3350D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179512" y="1100628"/>
            <a:ext cx="8712968" cy="3912548"/>
          </a:xfrm>
        </p:spPr>
        <p:txBody>
          <a:bodyPr>
            <a:normAutofit/>
          </a:bodyPr>
          <a:lstStyle/>
          <a:p>
            <a:pPr marL="457131" lvl="1" indent="-342848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Courier New" pitchFamily="49" charset="0"/>
              <a:buChar char="o"/>
            </a:pPr>
            <a:r>
              <a:rPr lang="cs-CZ" sz="2000" dirty="0" smtClean="0">
                <a:solidFill>
                  <a:srgbClr val="333333"/>
                </a:solidFill>
                <a:latin typeface="Georgia" pitchFamily="18" charset="0"/>
              </a:rPr>
              <a:t>Support </a:t>
            </a:r>
            <a:r>
              <a:rPr lang="cs-CZ" sz="2000" dirty="0" err="1" smtClean="0">
                <a:solidFill>
                  <a:srgbClr val="333333"/>
                </a:solidFill>
                <a:latin typeface="Georgia" pitchFamily="18" charset="0"/>
              </a:rPr>
              <a:t>for</a:t>
            </a:r>
            <a:r>
              <a:rPr lang="cs-CZ" sz="2000" dirty="0" smtClean="0">
                <a:solidFill>
                  <a:srgbClr val="333333"/>
                </a:solidFill>
                <a:latin typeface="Georgia" pitchFamily="18" charset="0"/>
              </a:rPr>
              <a:t> RES</a:t>
            </a:r>
          </a:p>
          <a:p>
            <a:pPr marL="914331" lvl="3" indent="-342848" eaLnBrk="0" fontAlgn="base" hangingPunct="0">
              <a:lnSpc>
                <a:spcPct val="15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cs-CZ" sz="1800" dirty="0" smtClean="0">
                <a:solidFill>
                  <a:srgbClr val="333333"/>
                </a:solidFill>
                <a:latin typeface="Georgia" pitchFamily="18" charset="0"/>
              </a:rPr>
              <a:t>M</a:t>
            </a:r>
            <a:r>
              <a:rPr lang="de-AT" sz="1800" dirty="0" err="1" smtClean="0">
                <a:solidFill>
                  <a:srgbClr val="333333"/>
                </a:solidFill>
                <a:latin typeface="Georgia" pitchFamily="18" charset="0"/>
              </a:rPr>
              <a:t>inimum</a:t>
            </a:r>
            <a:r>
              <a:rPr lang="de-AT" sz="1800" dirty="0" smtClean="0">
                <a:solidFill>
                  <a:srgbClr val="333333"/>
                </a:solidFill>
                <a:latin typeface="Georgia" pitchFamily="18" charset="0"/>
              </a:rPr>
              <a:t> </a:t>
            </a:r>
            <a:r>
              <a:rPr lang="de-AT" sz="1800" dirty="0" err="1" smtClean="0">
                <a:solidFill>
                  <a:srgbClr val="333333"/>
                </a:solidFill>
                <a:latin typeface="Georgia" pitchFamily="18" charset="0"/>
              </a:rPr>
              <a:t>purchase</a:t>
            </a:r>
            <a:r>
              <a:rPr lang="de-AT" sz="1800" dirty="0" smtClean="0">
                <a:solidFill>
                  <a:srgbClr val="333333"/>
                </a:solidFill>
                <a:latin typeface="Georgia" pitchFamily="18" charset="0"/>
              </a:rPr>
              <a:t> </a:t>
            </a:r>
            <a:r>
              <a:rPr lang="de-AT" sz="1800" dirty="0" err="1" smtClean="0">
                <a:solidFill>
                  <a:srgbClr val="333333"/>
                </a:solidFill>
                <a:latin typeface="Georgia" pitchFamily="18" charset="0"/>
              </a:rPr>
              <a:t>price</a:t>
            </a:r>
            <a:endParaRPr lang="cs-CZ" sz="1800" dirty="0" smtClean="0">
              <a:solidFill>
                <a:srgbClr val="333333"/>
              </a:solidFill>
              <a:latin typeface="Georgia" pitchFamily="18" charset="0"/>
            </a:endParaRPr>
          </a:p>
          <a:p>
            <a:pPr marL="1142931" lvl="4" indent="-342848" eaLnBrk="0" fontAlgn="base" hangingPunct="0">
              <a:lnSpc>
                <a:spcPct val="15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333333"/>
                </a:solidFill>
                <a:latin typeface="Georgia" pitchFamily="18" charset="0"/>
              </a:rPr>
              <a:t>All electricity sold to the distribution system </a:t>
            </a:r>
            <a:r>
              <a:rPr lang="en-US" sz="1800" dirty="0" smtClean="0">
                <a:solidFill>
                  <a:srgbClr val="333333"/>
                </a:solidFill>
                <a:latin typeface="Georgia" pitchFamily="18" charset="0"/>
              </a:rPr>
              <a:t>operator</a:t>
            </a:r>
            <a:r>
              <a:rPr lang="cs-CZ" sz="1800" dirty="0" smtClean="0">
                <a:solidFill>
                  <a:srgbClr val="333333"/>
                </a:solidFill>
                <a:latin typeface="Georgia" pitchFamily="18" charset="0"/>
              </a:rPr>
              <a:t> </a:t>
            </a:r>
            <a:r>
              <a:rPr lang="en-US" sz="1800" dirty="0" smtClean="0">
                <a:solidFill>
                  <a:srgbClr val="333333"/>
                </a:solidFill>
                <a:latin typeface="Georgia" pitchFamily="18" charset="0"/>
              </a:rPr>
              <a:t>or</a:t>
            </a:r>
            <a:r>
              <a:rPr lang="cs-CZ" sz="1800" dirty="0" smtClean="0">
                <a:solidFill>
                  <a:srgbClr val="333333"/>
                </a:solidFill>
                <a:latin typeface="Georgia" pitchFamily="18" charset="0"/>
              </a:rPr>
              <a:t> </a:t>
            </a:r>
            <a:r>
              <a:rPr lang="en-US" sz="1800" dirty="0" smtClean="0">
                <a:solidFill>
                  <a:srgbClr val="333333"/>
                </a:solidFill>
                <a:latin typeface="Georgia" pitchFamily="18" charset="0"/>
              </a:rPr>
              <a:t>transmission </a:t>
            </a:r>
            <a:r>
              <a:rPr lang="en-US" sz="1800" dirty="0" smtClean="0">
                <a:solidFill>
                  <a:srgbClr val="333333"/>
                </a:solidFill>
                <a:latin typeface="Georgia" pitchFamily="18" charset="0"/>
              </a:rPr>
              <a:t>system </a:t>
            </a:r>
            <a:r>
              <a:rPr lang="en-US" sz="1800" dirty="0" smtClean="0">
                <a:solidFill>
                  <a:srgbClr val="333333"/>
                </a:solidFill>
                <a:latin typeface="Georgia" pitchFamily="18" charset="0"/>
              </a:rPr>
              <a:t>operator</a:t>
            </a:r>
            <a:endParaRPr lang="cs-CZ" sz="1800" dirty="0" smtClean="0">
              <a:solidFill>
                <a:srgbClr val="333333"/>
              </a:solidFill>
              <a:latin typeface="Georgia" pitchFamily="18" charset="0"/>
            </a:endParaRPr>
          </a:p>
          <a:p>
            <a:pPr marL="1142931" lvl="4" indent="-342848" eaLnBrk="0" fontAlgn="base" hangingPunct="0">
              <a:lnSpc>
                <a:spcPct val="15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cs-CZ" sz="1800" dirty="0" err="1" smtClean="0">
                <a:solidFill>
                  <a:srgbClr val="333333"/>
                </a:solidFill>
                <a:latin typeface="Georgia" pitchFamily="18" charset="0"/>
              </a:rPr>
              <a:t>Guaranteed</a:t>
            </a:r>
            <a:r>
              <a:rPr lang="cs-CZ" sz="1800" dirty="0" smtClean="0">
                <a:solidFill>
                  <a:srgbClr val="333333"/>
                </a:solidFill>
                <a:latin typeface="Georgia" pitchFamily="18" charset="0"/>
              </a:rPr>
              <a:t> </a:t>
            </a:r>
            <a:r>
              <a:rPr lang="cs-CZ" sz="1800" dirty="0" err="1" smtClean="0">
                <a:solidFill>
                  <a:srgbClr val="333333"/>
                </a:solidFill>
                <a:latin typeface="Georgia" pitchFamily="18" charset="0"/>
              </a:rPr>
              <a:t>purchase</a:t>
            </a:r>
            <a:r>
              <a:rPr lang="cs-CZ" sz="1800" dirty="0" smtClean="0">
                <a:solidFill>
                  <a:srgbClr val="333333"/>
                </a:solidFill>
                <a:latin typeface="Georgia" pitchFamily="18" charset="0"/>
              </a:rPr>
              <a:t> =&gt; </a:t>
            </a:r>
            <a:r>
              <a:rPr lang="cs-CZ" sz="1800" dirty="0" err="1" smtClean="0">
                <a:solidFill>
                  <a:srgbClr val="333333"/>
                </a:solidFill>
                <a:latin typeface="Georgia" pitchFamily="18" charset="0"/>
              </a:rPr>
              <a:t>lower</a:t>
            </a:r>
            <a:r>
              <a:rPr lang="cs-CZ" sz="1800" dirty="0" smtClean="0">
                <a:solidFill>
                  <a:srgbClr val="333333"/>
                </a:solidFill>
                <a:latin typeface="Georgia" pitchFamily="18" charset="0"/>
              </a:rPr>
              <a:t> </a:t>
            </a:r>
            <a:r>
              <a:rPr lang="cs-CZ" sz="1800" dirty="0" err="1" smtClean="0">
                <a:solidFill>
                  <a:srgbClr val="333333"/>
                </a:solidFill>
                <a:latin typeface="Georgia" pitchFamily="18" charset="0"/>
              </a:rPr>
              <a:t>discount</a:t>
            </a:r>
            <a:endParaRPr lang="cs-CZ" sz="1800" dirty="0" smtClean="0">
              <a:solidFill>
                <a:srgbClr val="333333"/>
              </a:solidFill>
              <a:latin typeface="Georgia" pitchFamily="18" charset="0"/>
            </a:endParaRPr>
          </a:p>
          <a:p>
            <a:pPr marL="914331" lvl="3" indent="-342848" eaLnBrk="0" fontAlgn="base" hangingPunct="0">
              <a:lnSpc>
                <a:spcPct val="15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cs-CZ" sz="1800" dirty="0" smtClean="0">
                <a:solidFill>
                  <a:srgbClr val="333333"/>
                </a:solidFill>
                <a:latin typeface="Georgia" pitchFamily="18" charset="0"/>
              </a:rPr>
              <a:t>Green bonus</a:t>
            </a:r>
          </a:p>
          <a:p>
            <a:pPr marL="1142931" lvl="4" indent="-342848" eaLnBrk="0" fontAlgn="base" hangingPunct="0">
              <a:lnSpc>
                <a:spcPct val="15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333333"/>
                </a:solidFill>
                <a:latin typeface="Georgia" pitchFamily="18" charset="0"/>
              </a:rPr>
              <a:t>The manufacturer must find a customer itself or electricity </a:t>
            </a:r>
            <a:r>
              <a:rPr lang="en-US" sz="1800" dirty="0" smtClean="0">
                <a:solidFill>
                  <a:srgbClr val="333333"/>
                </a:solidFill>
                <a:latin typeface="Georgia" pitchFamily="18" charset="0"/>
              </a:rPr>
              <a:t>trader</a:t>
            </a:r>
            <a:endParaRPr lang="cs-CZ" sz="1800" dirty="0" smtClean="0">
              <a:solidFill>
                <a:srgbClr val="333333"/>
              </a:solidFill>
              <a:latin typeface="Georgia" pitchFamily="18" charset="0"/>
            </a:endParaRPr>
          </a:p>
          <a:p>
            <a:pPr marL="1142931" lvl="4" indent="-342848" eaLnBrk="0" fontAlgn="base" hangingPunct="0">
              <a:lnSpc>
                <a:spcPct val="15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333333"/>
                </a:solidFill>
                <a:latin typeface="Georgia" pitchFamily="18" charset="0"/>
              </a:rPr>
              <a:t>The possibility of higher </a:t>
            </a:r>
            <a:r>
              <a:rPr lang="en-US" sz="1800" dirty="0" smtClean="0">
                <a:solidFill>
                  <a:srgbClr val="333333"/>
                </a:solidFill>
                <a:latin typeface="Georgia" pitchFamily="18" charset="0"/>
              </a:rPr>
              <a:t>profit</a:t>
            </a:r>
            <a:endParaRPr lang="en-US" sz="2000" dirty="0" smtClean="0">
              <a:solidFill>
                <a:srgbClr val="333333"/>
              </a:solidFill>
              <a:latin typeface="Georgia" pitchFamily="18" charset="0"/>
            </a:endParaRPr>
          </a:p>
          <a:p>
            <a:pPr marL="457131" lvl="1" indent="-342848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Courier New" pitchFamily="49" charset="0"/>
              <a:buChar char="o"/>
            </a:pPr>
            <a:endParaRPr lang="en-US" sz="2000" dirty="0" smtClean="0">
              <a:solidFill>
                <a:srgbClr val="333333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620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548680"/>
          </a:xfrm>
        </p:spPr>
        <p:txBody>
          <a:bodyPr/>
          <a:lstStyle/>
          <a:p>
            <a:pPr lvl="3" algn="l" rtl="0">
              <a:spcBef>
                <a:spcPct val="0"/>
              </a:spcBef>
            </a:pPr>
            <a:r>
              <a:rPr lang="cs-CZ" sz="2000" b="1" dirty="0">
                <a:ln>
                  <a:solidFill>
                    <a:srgbClr val="B3350D"/>
                  </a:solidFill>
                </a:ln>
                <a:solidFill>
                  <a:srgbClr val="B3350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</a:rPr>
              <a:t>M</a:t>
            </a:r>
            <a:r>
              <a:rPr lang="de-AT" sz="2000" b="1" dirty="0" err="1">
                <a:ln>
                  <a:solidFill>
                    <a:srgbClr val="B3350D"/>
                  </a:solidFill>
                </a:ln>
                <a:solidFill>
                  <a:srgbClr val="B3350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</a:rPr>
              <a:t>inimum purchase price</a:t>
            </a:r>
            <a:r>
              <a:rPr lang="cs-CZ" sz="2000" b="1" dirty="0">
                <a:ln>
                  <a:solidFill>
                    <a:srgbClr val="B3350D"/>
                  </a:solidFill>
                </a:ln>
                <a:solidFill>
                  <a:srgbClr val="B3350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</a:rPr>
              <a:t> in </a:t>
            </a:r>
            <a:r>
              <a:rPr lang="cs-CZ" sz="2000" b="1" dirty="0" err="1">
                <a:ln>
                  <a:solidFill>
                    <a:srgbClr val="B3350D"/>
                  </a:solidFill>
                </a:ln>
                <a:solidFill>
                  <a:srgbClr val="B3350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</a:rPr>
              <a:t>the</a:t>
            </a:r>
            <a:r>
              <a:rPr lang="cs-CZ" sz="2000" b="1" dirty="0">
                <a:ln>
                  <a:solidFill>
                    <a:srgbClr val="B3350D"/>
                  </a:solidFill>
                </a:ln>
                <a:solidFill>
                  <a:srgbClr val="B3350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cs-CZ" sz="2000" b="1" dirty="0" smtClean="0">
                <a:ln>
                  <a:solidFill>
                    <a:srgbClr val="B3350D"/>
                  </a:solidFill>
                </a:ln>
                <a:solidFill>
                  <a:srgbClr val="B3350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</a:rPr>
              <a:t>Czech </a:t>
            </a:r>
            <a:r>
              <a:rPr lang="cs-CZ" sz="2000" b="1" dirty="0" err="1" smtClean="0">
                <a:ln>
                  <a:solidFill>
                    <a:srgbClr val="B3350D"/>
                  </a:solidFill>
                </a:ln>
                <a:solidFill>
                  <a:srgbClr val="B3350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</a:rPr>
              <a:t>Republic</a:t>
            </a:r>
            <a:endParaRPr lang="de-AT" sz="2000" b="1" dirty="0">
              <a:ln>
                <a:solidFill>
                  <a:srgbClr val="B3350D"/>
                </a:solidFill>
              </a:ln>
              <a:solidFill>
                <a:srgbClr val="B3350D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Georgia" pitchFamily="18" charset="0"/>
            </a:endParaRPr>
          </a:p>
        </p:txBody>
      </p:sp>
      <p:graphicFrame>
        <p:nvGraphicFramePr>
          <p:cNvPr id="6" name="Graf 5"/>
          <p:cNvGraphicFramePr>
            <a:graphicFrameLocks noGrp="1"/>
          </p:cNvGraphicFramePr>
          <p:nvPr/>
        </p:nvGraphicFramePr>
        <p:xfrm>
          <a:off x="0" y="620688"/>
          <a:ext cx="9144000" cy="62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79620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548680"/>
          </a:xfrm>
        </p:spPr>
        <p:txBody>
          <a:bodyPr/>
          <a:lstStyle/>
          <a:p>
            <a:pPr lvl="3" algn="l" rtl="0">
              <a:spcBef>
                <a:spcPct val="0"/>
              </a:spcBef>
            </a:pPr>
            <a:r>
              <a:rPr lang="cs-CZ" sz="2000" b="1" dirty="0" smtClean="0">
                <a:ln>
                  <a:solidFill>
                    <a:srgbClr val="B3350D"/>
                  </a:solidFill>
                </a:ln>
                <a:solidFill>
                  <a:srgbClr val="B3350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</a:rPr>
              <a:t>Green bonus in </a:t>
            </a:r>
            <a:r>
              <a:rPr lang="cs-CZ" sz="2000" b="1" dirty="0" err="1">
                <a:ln>
                  <a:solidFill>
                    <a:srgbClr val="B3350D"/>
                  </a:solidFill>
                </a:ln>
                <a:solidFill>
                  <a:srgbClr val="B3350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</a:rPr>
              <a:t>the</a:t>
            </a:r>
            <a:r>
              <a:rPr lang="cs-CZ" sz="2000" b="1" dirty="0">
                <a:ln>
                  <a:solidFill>
                    <a:srgbClr val="B3350D"/>
                  </a:solidFill>
                </a:ln>
                <a:solidFill>
                  <a:srgbClr val="B3350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cs-CZ" sz="2000" b="1" dirty="0" smtClean="0">
                <a:ln>
                  <a:solidFill>
                    <a:srgbClr val="B3350D"/>
                  </a:solidFill>
                </a:ln>
                <a:solidFill>
                  <a:srgbClr val="B3350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</a:rPr>
              <a:t>Czech </a:t>
            </a:r>
            <a:r>
              <a:rPr lang="cs-CZ" sz="2000" b="1" dirty="0" err="1" smtClean="0">
                <a:ln>
                  <a:solidFill>
                    <a:srgbClr val="B3350D"/>
                  </a:solidFill>
                </a:ln>
                <a:solidFill>
                  <a:srgbClr val="B3350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</a:rPr>
              <a:t>Republic</a:t>
            </a:r>
            <a:endParaRPr lang="de-AT" sz="2000" b="1" dirty="0">
              <a:ln>
                <a:solidFill>
                  <a:srgbClr val="B3350D"/>
                </a:solidFill>
              </a:ln>
              <a:solidFill>
                <a:srgbClr val="B3350D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Georgia" pitchFamily="18" charset="0"/>
            </a:endParaRPr>
          </a:p>
        </p:txBody>
      </p:sp>
      <p:graphicFrame>
        <p:nvGraphicFramePr>
          <p:cNvPr id="4" name="Graf 3"/>
          <p:cNvGraphicFramePr>
            <a:graphicFrameLocks noGrp="1"/>
          </p:cNvGraphicFramePr>
          <p:nvPr/>
        </p:nvGraphicFramePr>
        <p:xfrm>
          <a:off x="0" y="548680"/>
          <a:ext cx="9144000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796204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nkel">
  <a:themeElements>
    <a:clrScheme name="Winkel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Winkel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inke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115</TotalTime>
  <Words>806</Words>
  <Application>Microsoft Office PowerPoint</Application>
  <PresentationFormat>Předvádění na obrazovce (4:3)</PresentationFormat>
  <Paragraphs>178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Winkel</vt:lpstr>
      <vt:lpstr>Implementation potential of photovoltaic in Austria and the Czech Republic</vt:lpstr>
      <vt:lpstr>The main parts of the work</vt:lpstr>
      <vt:lpstr>Research questions</vt:lpstr>
      <vt:lpstr>Research questions</vt:lpstr>
      <vt:lpstr>PV in the Czech Republic</vt:lpstr>
      <vt:lpstr>PV in the Czech Republic</vt:lpstr>
      <vt:lpstr>PV in the Czech Republic</vt:lpstr>
      <vt:lpstr>Minimum purchase price in the Czech Republic</vt:lpstr>
      <vt:lpstr>Green bonus in the Czech Republic</vt:lpstr>
      <vt:lpstr>PV in Austria</vt:lpstr>
      <vt:lpstr>Green Power plants in Austria</vt:lpstr>
      <vt:lpstr>Energy potential of PV</vt:lpstr>
      <vt:lpstr>Energy potential of PV in the CR</vt:lpstr>
      <vt:lpstr>Energy potential of PV in Austria</vt:lpstr>
      <vt:lpstr>Potential of PV in Austria</vt:lpstr>
      <vt:lpstr>Simulation - replacement of steam power block by PV</vt:lpstr>
      <vt:lpstr>Influence of PV to power system</vt:lpstr>
      <vt:lpstr>Prognose der PV-systempreise</vt:lpstr>
      <vt:lpstr>PV USe</vt:lpstr>
      <vt:lpstr>Future szenario</vt:lpstr>
      <vt:lpstr>prepare our energy systems</vt:lpstr>
      <vt:lpstr>Sources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Implementation potential of photovoltaic in Austria and the Czech Republic</dc:title>
  <dc:creator>Andreas Eßl</dc:creator>
  <cp:lastModifiedBy>Misa</cp:lastModifiedBy>
  <cp:revision>80</cp:revision>
  <dcterms:created xsi:type="dcterms:W3CDTF">2012-06-10T08:09:12Z</dcterms:created>
  <dcterms:modified xsi:type="dcterms:W3CDTF">2012-06-14T16:41:28Z</dcterms:modified>
</cp:coreProperties>
</file>