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6" r:id="rId4"/>
    <p:sldId id="277" r:id="rId5"/>
    <p:sldId id="260" r:id="rId6"/>
    <p:sldId id="259" r:id="rId7"/>
    <p:sldId id="261" r:id="rId8"/>
    <p:sldId id="262" r:id="rId9"/>
    <p:sldId id="263" r:id="rId10"/>
    <p:sldId id="278" r:id="rId11"/>
    <p:sldId id="279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9524-B7A0-7943-B601-F91B440821EA}" type="datetimeFigureOut">
              <a:rPr lang="de-DE" smtClean="0"/>
              <a:t>6/20/12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9A031-6BF7-4342-BB65-113A87BEFC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Radka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A031-6BF7-4342-BB65-113A87BEFC3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3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1: </a:t>
            </a:r>
            <a:r>
              <a:rPr lang="de-DE" dirty="0" err="1" smtClean="0"/>
              <a:t>compressor</a:t>
            </a:r>
            <a:r>
              <a:rPr lang="de-DE" dirty="0" smtClean="0"/>
              <a:t> </a:t>
            </a:r>
            <a:r>
              <a:rPr lang="de-DE" dirty="0" err="1" smtClean="0"/>
              <a:t>train</a:t>
            </a:r>
            <a:endParaRPr lang="de-DE" dirty="0" smtClean="0"/>
          </a:p>
          <a:p>
            <a:r>
              <a:rPr lang="de-DE" dirty="0" smtClean="0"/>
              <a:t>2: motor-generator </a:t>
            </a:r>
            <a:r>
              <a:rPr lang="de-DE" dirty="0" err="1" smtClean="0"/>
              <a:t>unit</a:t>
            </a:r>
            <a:endParaRPr lang="de-DE" dirty="0" smtClean="0"/>
          </a:p>
          <a:p>
            <a:r>
              <a:rPr lang="de-DE" dirty="0" smtClean="0"/>
              <a:t>3: gas </a:t>
            </a:r>
            <a:r>
              <a:rPr lang="de-DE" dirty="0" err="1" smtClean="0"/>
              <a:t>turbine</a:t>
            </a:r>
            <a:endParaRPr lang="de-DE" dirty="0" smtClean="0"/>
          </a:p>
          <a:p>
            <a:r>
              <a:rPr lang="de-DE" dirty="0" smtClean="0"/>
              <a:t>4: </a:t>
            </a:r>
            <a:r>
              <a:rPr lang="de-DE" dirty="0" err="1" smtClean="0"/>
              <a:t>underground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A031-6BF7-4342-BB65-113A87BEFC3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93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, 2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, 3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6/20/12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dministrator:Uni:SS2012:Summer%20School:Arbeit:Summerschool%20Paper.docx!OLE_LINK1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1248" y="1989815"/>
            <a:ext cx="3273552" cy="1640541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RES- New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51248" y="3796088"/>
            <a:ext cx="3273552" cy="530352"/>
          </a:xfrm>
        </p:spPr>
        <p:txBody>
          <a:bodyPr/>
          <a:lstStyle/>
          <a:p>
            <a:r>
              <a:rPr lang="de-DE" dirty="0" smtClean="0"/>
              <a:t>Radka </a:t>
            </a:r>
            <a:r>
              <a:rPr lang="de-DE" dirty="0" err="1" smtClean="0"/>
              <a:t>Fabianova</a:t>
            </a:r>
            <a:endParaRPr lang="de-DE" dirty="0" smtClean="0"/>
          </a:p>
          <a:p>
            <a:r>
              <a:rPr lang="de-DE" dirty="0" smtClean="0"/>
              <a:t>Gerold </a:t>
            </a:r>
            <a:r>
              <a:rPr lang="de-DE" dirty="0" err="1" smtClean="0"/>
              <a:t>Muggenhumer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47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Czech Legislation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off-grid installation you do not need any permission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on-grid installation you </a:t>
            </a:r>
            <a:r>
              <a:rPr lang="en-GB" dirty="0" smtClean="0"/>
              <a:t>need </a:t>
            </a:r>
            <a:r>
              <a:rPr lang="en-GB" dirty="0"/>
              <a:t>several permits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i="1" dirty="0">
                <a:solidFill>
                  <a:srgbClr val="7F7F7F"/>
                </a:solidFill>
              </a:rPr>
              <a:t>apply for the connection to the local distribution system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endParaRPr lang="en-US" i="1" dirty="0" smtClean="0">
              <a:solidFill>
                <a:srgbClr val="7F7F7F"/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license by the Energy Regulatory Office 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installed capacity exceeds 20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kWp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another prerequisite is the assumption of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competence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2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Czech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the excess energy supplied to the network, its purchase price is </a:t>
            </a:r>
            <a:r>
              <a:rPr lang="en-GB" dirty="0" err="1"/>
              <a:t>favored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Two types of benefits</a:t>
            </a:r>
          </a:p>
          <a:p>
            <a:pPr lvl="1"/>
            <a:r>
              <a:rPr lang="en-US" dirty="0"/>
              <a:t>Green bonus</a:t>
            </a:r>
          </a:p>
          <a:p>
            <a:pPr lvl="1"/>
            <a:r>
              <a:rPr lang="en-GB" dirty="0"/>
              <a:t>Guaranteed purchase price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5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storage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classified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follows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:</a:t>
            </a:r>
            <a:r>
              <a:rPr lang="de-DE" dirty="0"/>
              <a:t> </a:t>
            </a:r>
            <a:r>
              <a:rPr lang="de-DE" dirty="0" smtClean="0"/>
              <a:t>permanent </a:t>
            </a:r>
            <a:r>
              <a:rPr lang="de-DE" dirty="0" err="1" smtClean="0"/>
              <a:t>or</a:t>
            </a:r>
            <a:r>
              <a:rPr lang="de-DE" dirty="0" smtClean="0"/>
              <a:t> portable</a:t>
            </a:r>
          </a:p>
          <a:p>
            <a:r>
              <a:rPr lang="de-DE" dirty="0" smtClean="0"/>
              <a:t>Storage </a:t>
            </a:r>
            <a:r>
              <a:rPr lang="de-DE" dirty="0" err="1" smtClean="0"/>
              <a:t>duration</a:t>
            </a:r>
            <a:r>
              <a:rPr lang="de-DE" dirty="0" smtClean="0"/>
              <a:t>: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endParaRPr lang="de-DE" dirty="0" smtClean="0"/>
          </a:p>
          <a:p>
            <a:r>
              <a:rPr lang="de-DE" dirty="0" smtClean="0"/>
              <a:t>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producion</a:t>
            </a:r>
            <a:r>
              <a:rPr lang="de-DE" dirty="0" smtClean="0"/>
              <a:t>: </a:t>
            </a:r>
            <a:r>
              <a:rPr lang="de-DE" dirty="0" err="1" smtClean="0"/>
              <a:t>maximum</a:t>
            </a:r>
            <a:r>
              <a:rPr lang="de-DE" dirty="0" smtClean="0"/>
              <a:t> power </a:t>
            </a:r>
            <a:r>
              <a:rPr lang="de-DE" dirty="0" err="1" smtClean="0"/>
              <a:t>needed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8738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storage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43" b="1743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677833" y="4847167"/>
            <a:ext cx="433917" cy="328083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48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storage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-Lithium-Ion </a:t>
            </a:r>
            <a:r>
              <a:rPr lang="de-DE" dirty="0" err="1" smtClean="0"/>
              <a:t>batteries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Advantages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predecessor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:</a:t>
            </a:r>
          </a:p>
          <a:p>
            <a:r>
              <a:rPr lang="en-US" dirty="0"/>
              <a:t>high lifetime up to 20 years without maintenance</a:t>
            </a:r>
          </a:p>
          <a:p>
            <a:r>
              <a:rPr lang="en-US" dirty="0" smtClean="0"/>
              <a:t>discharge </a:t>
            </a:r>
            <a:r>
              <a:rPr lang="en-US" dirty="0"/>
              <a:t>depth up to 100%</a:t>
            </a:r>
          </a:p>
          <a:p>
            <a:r>
              <a:rPr lang="en-US" dirty="0" smtClean="0"/>
              <a:t>high </a:t>
            </a:r>
            <a:r>
              <a:rPr lang="en-US" dirty="0"/>
              <a:t>energy density (less weight, less volume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1498" y="6275917"/>
            <a:ext cx="521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err="1" smtClean="0"/>
              <a:t>Conergy</a:t>
            </a:r>
            <a:r>
              <a:rPr lang="de-DE" sz="1200" dirty="0" smtClean="0"/>
              <a:t> Energiespeicher- Strom bei Tag und bei Nacht, Varta- Development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battery</a:t>
            </a:r>
            <a:endParaRPr lang="de-DE" sz="1200" dirty="0"/>
          </a:p>
        </p:txBody>
      </p:sp>
      <p:pic>
        <p:nvPicPr>
          <p:cNvPr id="6" name="Bild 5" descr="lihtium-_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2" y="1794933"/>
            <a:ext cx="2836335" cy="38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storage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-Compressed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265524"/>
            <a:ext cx="4667250" cy="33076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1498" y="6275917"/>
            <a:ext cx="422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err="1" smtClean="0"/>
              <a:t>Villela</a:t>
            </a:r>
            <a:r>
              <a:rPr lang="de-DE" sz="1200" dirty="0" smtClean="0"/>
              <a:t> D. et. al (2010)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6573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storage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>-Compressed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Large- </a:t>
            </a:r>
            <a:r>
              <a:rPr lang="de-DE" dirty="0" err="1"/>
              <a:t>scale</a:t>
            </a:r>
            <a:r>
              <a:rPr lang="de-DE" dirty="0"/>
              <a:t> CAES: </a:t>
            </a:r>
            <a:r>
              <a:rPr lang="de-DE" dirty="0" err="1"/>
              <a:t>Huntdorf</a:t>
            </a:r>
            <a:r>
              <a:rPr lang="de-DE" dirty="0"/>
              <a:t> (D)</a:t>
            </a:r>
          </a:p>
          <a:p>
            <a:pPr lvl="1">
              <a:buFont typeface="Symbol" charset="2"/>
              <a:buChar char="-"/>
            </a:pPr>
            <a:r>
              <a:rPr lang="de-DE" dirty="0" smtClean="0"/>
              <a:t>Compressed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/ gas </a:t>
            </a:r>
            <a:r>
              <a:rPr lang="de-DE" dirty="0" err="1" smtClean="0"/>
              <a:t>turbine</a:t>
            </a:r>
            <a:r>
              <a:rPr lang="de-DE" dirty="0" smtClean="0"/>
              <a:t> power </a:t>
            </a:r>
            <a:r>
              <a:rPr lang="de-DE" dirty="0" err="1" smtClean="0"/>
              <a:t>station</a:t>
            </a:r>
            <a:endParaRPr lang="de-DE" dirty="0" smtClean="0"/>
          </a:p>
          <a:p>
            <a:pPr lvl="1">
              <a:buFont typeface="Symbol" charset="2"/>
              <a:buChar char="-"/>
            </a:pPr>
            <a:r>
              <a:rPr lang="de-DE" dirty="0" smtClean="0"/>
              <a:t>Efficiency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60%</a:t>
            </a:r>
          </a:p>
          <a:p>
            <a:pPr lvl="1">
              <a:buFont typeface="Symbol" charset="2"/>
              <a:buChar char="-"/>
            </a:pPr>
            <a:r>
              <a:rPr lang="de-DE" dirty="0"/>
              <a:t>High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density</a:t>
            </a:r>
            <a:endParaRPr lang="de-DE" dirty="0" smtClean="0"/>
          </a:p>
          <a:p>
            <a:pPr lvl="1">
              <a:buFont typeface="Symbol" charset="2"/>
              <a:buChar char="-"/>
            </a:pPr>
            <a:endParaRPr lang="de-DE" dirty="0"/>
          </a:p>
          <a:p>
            <a:r>
              <a:rPr lang="de-DE" dirty="0" smtClean="0"/>
              <a:t>Small</a:t>
            </a:r>
            <a:r>
              <a:rPr lang="de-DE" dirty="0"/>
              <a:t>-</a:t>
            </a:r>
            <a:r>
              <a:rPr lang="de-DE" dirty="0" err="1" smtClean="0"/>
              <a:t>scale</a:t>
            </a:r>
            <a:r>
              <a:rPr lang="de-DE" dirty="0" smtClean="0"/>
              <a:t>: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residentail</a:t>
            </a:r>
            <a:r>
              <a:rPr lang="de-DE" dirty="0"/>
              <a:t> PV-systems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020888"/>
            <a:ext cx="2603501" cy="25765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1498" y="6275917"/>
            <a:ext cx="422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err="1" smtClean="0"/>
              <a:t>Crotogino</a:t>
            </a:r>
            <a:r>
              <a:rPr lang="de-DE" sz="1200" dirty="0" smtClean="0"/>
              <a:t> F. (2001)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3262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storage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>SS- CAES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4830" y="2020888"/>
            <a:ext cx="4946602" cy="4105275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Compressor</a:t>
            </a:r>
            <a:r>
              <a:rPr lang="de-DE" b="1" dirty="0" smtClean="0"/>
              <a:t> </a:t>
            </a:r>
            <a:r>
              <a:rPr lang="de-DE" b="1" dirty="0" err="1" smtClean="0"/>
              <a:t>characteristics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Single-stage</a:t>
            </a:r>
          </a:p>
          <a:p>
            <a:r>
              <a:rPr lang="de-DE" dirty="0" err="1" smtClean="0"/>
              <a:t>Displacement-based</a:t>
            </a:r>
            <a:endParaRPr lang="de-DE" dirty="0" smtClean="0"/>
          </a:p>
          <a:p>
            <a:r>
              <a:rPr lang="de-DE" dirty="0" smtClean="0"/>
              <a:t>Piston-</a:t>
            </a:r>
            <a:r>
              <a:rPr lang="de-DE" dirty="0" err="1" smtClean="0"/>
              <a:t>driven</a:t>
            </a:r>
            <a:endParaRPr lang="de-DE" dirty="0" smtClean="0"/>
          </a:p>
          <a:p>
            <a:r>
              <a:rPr lang="de-DE" dirty="0" smtClean="0"/>
              <a:t>Small-</a:t>
            </a:r>
            <a:r>
              <a:rPr lang="de-DE" dirty="0" err="1" smtClean="0"/>
              <a:t>scale</a:t>
            </a:r>
            <a:endParaRPr lang="de-DE" dirty="0" smtClean="0"/>
          </a:p>
          <a:p>
            <a:r>
              <a:rPr lang="de-DE" dirty="0" smtClean="0"/>
              <a:t>Low-</a:t>
            </a:r>
            <a:r>
              <a:rPr lang="de-DE" dirty="0" err="1" smtClean="0"/>
              <a:t>cost</a:t>
            </a:r>
            <a:endParaRPr lang="de-DE" dirty="0" smtClean="0"/>
          </a:p>
          <a:p>
            <a:r>
              <a:rPr lang="de-DE" dirty="0" err="1" smtClean="0"/>
              <a:t>Rpm</a:t>
            </a:r>
            <a:r>
              <a:rPr lang="de-DE" dirty="0" smtClean="0"/>
              <a:t>= 10-60</a:t>
            </a:r>
          </a:p>
          <a:p>
            <a:r>
              <a:rPr lang="de-DE" dirty="0" smtClean="0"/>
              <a:t>Efficiency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70%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65"/>
            <a:ext cx="3513049" cy="331258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1498" y="6275917"/>
            <a:ext cx="422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err="1" smtClean="0"/>
              <a:t>Villela</a:t>
            </a:r>
            <a:r>
              <a:rPr lang="de-DE" sz="1200" dirty="0" smtClean="0"/>
              <a:t> D. et. al (2010)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9552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Installation </a:t>
            </a:r>
            <a:r>
              <a:rPr lang="de-DE" b="1" dirty="0" err="1" smtClean="0"/>
              <a:t>model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-An </a:t>
            </a:r>
            <a:r>
              <a:rPr lang="de-DE" dirty="0" err="1" smtClean="0"/>
              <a:t>island</a:t>
            </a:r>
            <a:r>
              <a:rPr lang="de-DE" dirty="0" smtClean="0"/>
              <a:t> </a:t>
            </a:r>
            <a:r>
              <a:rPr lang="de-DE" dirty="0" err="1" smtClean="0"/>
              <a:t>house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electricity production from panels cover a three-member household consumption</a:t>
            </a:r>
            <a:r>
              <a:rPr lang="en-US" dirty="0"/>
              <a:t>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size of the </a:t>
            </a:r>
            <a:r>
              <a:rPr lang="en-GB" dirty="0" smtClean="0"/>
              <a:t>system</a:t>
            </a:r>
          </a:p>
          <a:p>
            <a:pPr lvl="1"/>
            <a:r>
              <a:rPr lang="en-GB" dirty="0"/>
              <a:t>should be set to at least to the 90% of consumption in the winter </a:t>
            </a:r>
            <a:r>
              <a:rPr lang="en-GB" dirty="0">
                <a:solidFill>
                  <a:srgbClr val="000000"/>
                </a:solidFill>
              </a:rPr>
              <a:t>but not </a:t>
            </a:r>
            <a:r>
              <a:rPr lang="en-GB" dirty="0" smtClean="0">
                <a:solidFill>
                  <a:srgbClr val="000000"/>
                </a:solidFill>
              </a:rPr>
              <a:t>higher</a:t>
            </a:r>
            <a:endParaRPr lang="en-GB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Special </a:t>
            </a:r>
            <a:r>
              <a:rPr lang="en-US" dirty="0">
                <a:solidFill>
                  <a:srgbClr val="000000"/>
                </a:solidFill>
              </a:rPr>
              <a:t>requirements </a:t>
            </a:r>
            <a:r>
              <a:rPr lang="en-GB" dirty="0"/>
              <a:t>for appliances</a:t>
            </a:r>
            <a:endParaRPr lang="en-US" dirty="0"/>
          </a:p>
          <a:p>
            <a:pPr lvl="1"/>
            <a:r>
              <a:rPr lang="en-GB" dirty="0"/>
              <a:t>install the most possible saving appliances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replace electricity wherever it generates heat</a:t>
            </a:r>
            <a:r>
              <a:rPr lang="en-US" dirty="0"/>
              <a:t> </a:t>
            </a:r>
          </a:p>
          <a:p>
            <a:endParaRPr lang="de-DE" b="1" dirty="0" smtClean="0"/>
          </a:p>
          <a:p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49950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reliable</a:t>
            </a:r>
            <a:r>
              <a:rPr lang="de-DE" dirty="0" smtClean="0"/>
              <a:t> off-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Lithium-Ion </a:t>
            </a:r>
            <a:r>
              <a:rPr lang="de-DE" dirty="0" err="1" smtClean="0"/>
              <a:t>batteries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1808" y="1895908"/>
            <a:ext cx="4946602" cy="4105275"/>
          </a:xfrm>
        </p:spPr>
        <p:txBody>
          <a:bodyPr/>
          <a:lstStyle/>
          <a:p>
            <a:r>
              <a:rPr lang="en-US" dirty="0"/>
              <a:t>15 LED lights with 18W each and operation time of 4hours</a:t>
            </a:r>
          </a:p>
          <a:p>
            <a:r>
              <a:rPr lang="en-US" dirty="0" smtClean="0"/>
              <a:t>TV </a:t>
            </a:r>
            <a:r>
              <a:rPr lang="en-US" dirty="0"/>
              <a:t>with 60W and an operation time of 3 hours</a:t>
            </a:r>
          </a:p>
          <a:p>
            <a:r>
              <a:rPr lang="en-US" dirty="0" smtClean="0"/>
              <a:t>Computer </a:t>
            </a:r>
            <a:r>
              <a:rPr lang="en-US" dirty="0"/>
              <a:t>with 60W and an operation time of 4 hours</a:t>
            </a:r>
          </a:p>
          <a:p>
            <a:r>
              <a:rPr lang="en-US" dirty="0" smtClean="0"/>
              <a:t>Fridge </a:t>
            </a:r>
            <a:r>
              <a:rPr lang="en-US" dirty="0"/>
              <a:t>with 0,0026 </a:t>
            </a:r>
            <a:r>
              <a:rPr lang="en-US" dirty="0" smtClean="0"/>
              <a:t>kWh*</a:t>
            </a:r>
            <a:endParaRPr lang="en-US" dirty="0"/>
          </a:p>
          <a:p>
            <a:r>
              <a:rPr lang="en-US" dirty="0" smtClean="0"/>
              <a:t>Washing </a:t>
            </a:r>
            <a:r>
              <a:rPr lang="en-US" dirty="0"/>
              <a:t>machine 0,40 kWh (every second day, else 0,8 kWh</a:t>
            </a:r>
            <a:r>
              <a:rPr lang="en-US" dirty="0" smtClean="0"/>
              <a:t>)**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8665" y="5683250"/>
            <a:ext cx="357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*   Miele </a:t>
            </a:r>
            <a:r>
              <a:rPr lang="ro-RO" sz="1400" dirty="0"/>
              <a:t>K 9252i-1 (152 l)</a:t>
            </a:r>
          </a:p>
          <a:p>
            <a:r>
              <a:rPr lang="pl-PL" sz="1400" dirty="0" smtClean="0"/>
              <a:t>** </a:t>
            </a:r>
            <a:r>
              <a:rPr lang="pl-PL" sz="1400" dirty="0"/>
              <a:t>Miele W 1904 Eco Active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925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Content</a:t>
            </a:r>
            <a:endParaRPr lang="de-DE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RES</a:t>
            </a:r>
          </a:p>
          <a:p>
            <a:pPr lvl="1"/>
            <a:r>
              <a:rPr lang="en-US" dirty="0"/>
              <a:t>Potential of irradiation </a:t>
            </a:r>
          </a:p>
          <a:p>
            <a:pPr lvl="1"/>
            <a:r>
              <a:rPr lang="en-US" dirty="0"/>
              <a:t>Consumption x Production</a:t>
            </a:r>
          </a:p>
          <a:p>
            <a:pPr lvl="1"/>
            <a:r>
              <a:rPr lang="en-US" dirty="0"/>
              <a:t>Austrian x </a:t>
            </a:r>
            <a:r>
              <a:rPr lang="en-US" dirty="0" smtClean="0"/>
              <a:t>Czech Legislation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comparison of storage systems</a:t>
            </a:r>
          </a:p>
          <a:p>
            <a:endParaRPr lang="en-US" dirty="0" smtClean="0"/>
          </a:p>
          <a:p>
            <a:r>
              <a:rPr lang="en-US" dirty="0" smtClean="0"/>
              <a:t>Installation model – An island house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battery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85445"/>
              </p:ext>
            </p:extLst>
          </p:nvPr>
        </p:nvGraphicFramePr>
        <p:xfrm>
          <a:off x="3429000" y="2419350"/>
          <a:ext cx="5727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kument" r:id="rId3" imgW="5727700" imgH="2298700" progId="Word.Document.12">
                  <p:embed/>
                </p:oleObj>
              </mc:Choice>
              <mc:Fallback>
                <p:oleObj name="Dokument" r:id="rId3" imgW="5727700" imgH="229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419350"/>
                        <a:ext cx="57277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78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429000" y="2314139"/>
            <a:ext cx="628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1,91 </a:t>
            </a:r>
            <a:r>
              <a:rPr lang="en-US" dirty="0" smtClean="0"/>
              <a:t>kWh x </a:t>
            </a:r>
            <a:r>
              <a:rPr lang="en-US" dirty="0"/>
              <a:t>5 </a:t>
            </a:r>
            <a:r>
              <a:rPr lang="en-US" dirty="0" smtClean="0"/>
              <a:t>days = </a:t>
            </a:r>
            <a:r>
              <a:rPr lang="en-US" b="1" dirty="0"/>
              <a:t>9,55 kWh</a:t>
            </a:r>
          </a:p>
          <a:p>
            <a:endParaRPr lang="en-US" dirty="0"/>
          </a:p>
          <a:p>
            <a:r>
              <a:rPr lang="en-US" dirty="0" smtClean="0"/>
              <a:t>9,55 kWh </a:t>
            </a:r>
            <a:r>
              <a:rPr lang="de-DE" dirty="0" smtClean="0"/>
              <a:t>: 0,7 </a:t>
            </a:r>
            <a:r>
              <a:rPr lang="en-US" dirty="0" smtClean="0"/>
              <a:t>= </a:t>
            </a:r>
            <a:r>
              <a:rPr lang="en-US" b="1" dirty="0"/>
              <a:t>13,65 kWh</a:t>
            </a:r>
          </a:p>
          <a:p>
            <a:endParaRPr lang="en-US" dirty="0" smtClean="0"/>
          </a:p>
          <a:p>
            <a:r>
              <a:rPr lang="en-US" dirty="0" smtClean="0"/>
              <a:t>13,65 kWh </a:t>
            </a:r>
            <a:r>
              <a:rPr lang="de-DE" dirty="0" smtClean="0"/>
              <a:t>: 24V = </a:t>
            </a:r>
            <a:r>
              <a:rPr lang="de-DE" b="1" dirty="0"/>
              <a:t>569 Ah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360885"/>
            <a:ext cx="3644900" cy="24237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12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8 Lithium- Ion </a:t>
            </a:r>
            <a:r>
              <a:rPr lang="de-DE" dirty="0" err="1" smtClean="0"/>
              <a:t>batteries</a:t>
            </a:r>
            <a:r>
              <a:rPr lang="de-DE" dirty="0" smtClean="0"/>
              <a:t> a 75 Ah, 24 Volt</a:t>
            </a:r>
          </a:p>
          <a:p>
            <a:r>
              <a:rPr lang="de-DE" dirty="0" smtClean="0"/>
              <a:t>4 </a:t>
            </a:r>
            <a:r>
              <a:rPr lang="de-DE" dirty="0" err="1"/>
              <a:t>b</a:t>
            </a:r>
            <a:r>
              <a:rPr lang="de-DE" dirty="0" err="1" smtClean="0"/>
              <a:t>atteries</a:t>
            </a:r>
            <a:r>
              <a:rPr lang="de-DE" dirty="0" smtClean="0"/>
              <a:t> parallel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</a:p>
          <a:p>
            <a:r>
              <a:rPr lang="de-DE" dirty="0" smtClean="0"/>
              <a:t>These </a:t>
            </a:r>
            <a:r>
              <a:rPr lang="de-DE" dirty="0" err="1" smtClean="0"/>
              <a:t>each</a:t>
            </a:r>
            <a:r>
              <a:rPr lang="de-DE" dirty="0" smtClean="0"/>
              <a:t> 4 parallel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batteries</a:t>
            </a:r>
            <a:r>
              <a:rPr lang="de-DE" dirty="0" smtClean="0"/>
              <a:t> </a:t>
            </a:r>
            <a:r>
              <a:rPr lang="de-DE" dirty="0" err="1" smtClean="0"/>
              <a:t>finally</a:t>
            </a:r>
            <a:r>
              <a:rPr lang="de-DE" dirty="0" smtClean="0"/>
              <a:t> </a:t>
            </a:r>
            <a:r>
              <a:rPr lang="de-DE" dirty="0" err="1" smtClean="0"/>
              <a:t>switched</a:t>
            </a:r>
            <a:r>
              <a:rPr lang="de-DE" dirty="0" smtClean="0"/>
              <a:t> in </a:t>
            </a:r>
            <a:r>
              <a:rPr lang="de-DE" dirty="0" err="1" smtClean="0"/>
              <a:t>series</a:t>
            </a:r>
            <a:endParaRPr lang="de-DE" dirty="0" smtClean="0"/>
          </a:p>
          <a:p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600 Ah, 24 Volt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9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3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 - Photovoltaic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800"/>
              </a:spcBef>
            </a:pPr>
            <a:r>
              <a:rPr lang="en-GB" b="1" i="1" dirty="0"/>
              <a:t>Potential of irradiation in Czech Republic and Austria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obrázek 12" descr="AT-C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245" y="2840037"/>
            <a:ext cx="3445510" cy="295592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92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 - Photovoltaic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Consumption x Production</a:t>
            </a:r>
          </a:p>
          <a:p>
            <a:endParaRPr lang="en-US" dirty="0"/>
          </a:p>
        </p:txBody>
      </p:sp>
      <p:pic>
        <p:nvPicPr>
          <p:cNvPr id="4" name="obrázek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1402" y="2915602"/>
            <a:ext cx="3363595" cy="255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31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Austrian </a:t>
            </a:r>
            <a:r>
              <a:rPr lang="de-DE" b="1" dirty="0" err="1" smtClean="0"/>
              <a:t>legislation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Nationally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smtClean="0"/>
              <a:t>„Elektrizitätswirtschafts- und Organisationsgesetz (EIWOG)</a:t>
            </a:r>
          </a:p>
          <a:p>
            <a:pPr lvl="2">
              <a:buFontTx/>
              <a:buChar char="-"/>
            </a:pPr>
            <a:r>
              <a:rPr lang="de-DE" dirty="0" err="1" smtClean="0"/>
              <a:t>Regulates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/>
              <a:t>	</a:t>
            </a:r>
            <a:endParaRPr lang="de-DE" dirty="0" smtClean="0"/>
          </a:p>
          <a:p>
            <a:pPr lvl="2">
              <a:buFontTx/>
              <a:buChar char="-"/>
            </a:pPr>
            <a:r>
              <a:rPr lang="de-DE" dirty="0" err="1" smtClean="0"/>
              <a:t>Announcement</a:t>
            </a:r>
            <a:endParaRPr lang="de-DE" dirty="0" smtClean="0"/>
          </a:p>
          <a:p>
            <a:pPr lvl="2">
              <a:buFontTx/>
              <a:buChar char="-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permit</a:t>
            </a:r>
            <a:endParaRPr lang="de-DE" dirty="0" smtClean="0"/>
          </a:p>
          <a:p>
            <a:r>
              <a:rPr lang="de-DE" dirty="0" smtClean="0"/>
              <a:t>Ökostromgesetz</a:t>
            </a:r>
          </a:p>
          <a:p>
            <a:pPr lvl="1">
              <a:buFontTx/>
              <a:buChar char="-"/>
            </a:pPr>
            <a:r>
              <a:rPr lang="de-DE" dirty="0" smtClean="0"/>
              <a:t>8 mill. Euros </a:t>
            </a:r>
            <a:r>
              <a:rPr lang="de-DE" dirty="0" err="1" smtClean="0"/>
              <a:t>for</a:t>
            </a:r>
            <a:r>
              <a:rPr lang="de-DE" dirty="0" smtClean="0"/>
              <a:t> 2012</a:t>
            </a:r>
          </a:p>
          <a:p>
            <a:pPr lvl="1">
              <a:buFontTx/>
              <a:buChar char="-"/>
            </a:pPr>
            <a:r>
              <a:rPr lang="de-DE" dirty="0" err="1" smtClean="0"/>
              <a:t>Reside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de-DE" dirty="0" smtClean="0"/>
          </a:p>
          <a:p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err="1" smtClean="0"/>
              <a:t>Styrian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87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Austrian </a:t>
            </a:r>
            <a:r>
              <a:rPr lang="de-DE" b="1" dirty="0" err="1" smtClean="0"/>
              <a:t>legislation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PV</a:t>
            </a:r>
            <a:r>
              <a:rPr lang="en-US" dirty="0"/>
              <a:t>- installation has to suffice </a:t>
            </a:r>
            <a:r>
              <a:rPr lang="en-US" dirty="0" smtClean="0"/>
              <a:t>§ 7 </a:t>
            </a:r>
            <a:r>
              <a:rPr lang="en-US" dirty="0" err="1" smtClean="0"/>
              <a:t>Ökostromgesetz</a:t>
            </a:r>
            <a:r>
              <a:rPr lang="en-US" dirty="0" smtClean="0"/>
              <a:t> </a:t>
            </a:r>
            <a:r>
              <a:rPr lang="en-US" dirty="0"/>
              <a:t>2012</a:t>
            </a:r>
          </a:p>
          <a:p>
            <a:r>
              <a:rPr lang="en-US" dirty="0" smtClean="0"/>
              <a:t>Installation </a:t>
            </a:r>
            <a:r>
              <a:rPr lang="en-US" dirty="0"/>
              <a:t>from a permitted expert company</a:t>
            </a:r>
          </a:p>
          <a:p>
            <a:r>
              <a:rPr lang="en-US" dirty="0" smtClean="0"/>
              <a:t>Assignment </a:t>
            </a:r>
            <a:r>
              <a:rPr lang="en-US" dirty="0"/>
              <a:t>of a expert company before application for permit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on-grid PV-systems</a:t>
            </a:r>
          </a:p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50% of the building must belong to private use</a:t>
            </a:r>
          </a:p>
          <a:p>
            <a:r>
              <a:rPr lang="fr-FR" dirty="0" err="1"/>
              <a:t>L</a:t>
            </a:r>
            <a:r>
              <a:rPr lang="fr-FR" dirty="0" err="1" smtClean="0"/>
              <a:t>atest</a:t>
            </a:r>
            <a:r>
              <a:rPr lang="fr-FR" dirty="0" smtClean="0"/>
              <a:t> </a:t>
            </a:r>
            <a:r>
              <a:rPr lang="fr-FR" dirty="0"/>
              <a:t>technique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one application per person</a:t>
            </a:r>
          </a:p>
          <a:p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for permit before delivery of the PV-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95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Styrian</a:t>
            </a:r>
            <a:r>
              <a:rPr lang="de-DE" b="1" dirty="0" smtClean="0"/>
              <a:t> PV-</a:t>
            </a:r>
            <a:r>
              <a:rPr lang="de-DE" b="1" dirty="0" err="1" smtClean="0"/>
              <a:t>funding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Photovoltaic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 kWp</a:t>
            </a:r>
          </a:p>
          <a:p>
            <a:r>
              <a:rPr lang="de-DE" dirty="0" err="1" smtClean="0"/>
              <a:t>Photovoltaic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5 kWp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90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Styrian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>- </a:t>
            </a:r>
            <a:r>
              <a:rPr lang="de-DE" b="1" dirty="0" err="1" smtClean="0"/>
              <a:t>model</a:t>
            </a:r>
            <a:r>
              <a:rPr lang="de-DE" b="1" dirty="0"/>
              <a:t>: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PV-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 kWp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475987"/>
              </p:ext>
            </p:extLst>
          </p:nvPr>
        </p:nvGraphicFramePr>
        <p:xfrm>
          <a:off x="2748673" y="2074335"/>
          <a:ext cx="6103223" cy="3361393"/>
        </p:xfrm>
        <a:graphic>
          <a:graphicData uri="http://schemas.openxmlformats.org/drawingml/2006/table">
            <a:tbl>
              <a:tblPr/>
              <a:tblGrid>
                <a:gridCol w="1660920"/>
                <a:gridCol w="1581829"/>
                <a:gridCol w="1529101"/>
                <a:gridCol w="1331373"/>
              </a:tblGrid>
              <a:tr h="1977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accomodation unit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conveyable power           in kWp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Funding amount in Euro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funding without KLIEN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funding with KLIEN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Rebuilding or expansion of PV-systems up to 2 accomodation units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extended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new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562,5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extended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468,75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new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656,25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1.125,-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843,75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1.250,-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937,5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1.375,-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1.031,25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1.500,-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1.125,-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Rebuilding or expansion of buildings from 3 accomodation units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KLIEN only from       2 to 5 kWp!</a:t>
                      </a:r>
                    </a:p>
                  </a:txBody>
                  <a:tcPr marL="13182" marR="13182" marT="13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 extended 0,5 kWp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7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max. 15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7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surcharges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7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Rebuilding 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additional basic amount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375,-</a:t>
                      </a:r>
                    </a:p>
                  </a:txBody>
                  <a:tcPr marL="13182" marR="13182" marT="131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8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Styrian</a:t>
            </a:r>
            <a:r>
              <a:rPr lang="de-DE" b="1" dirty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>- </a:t>
            </a:r>
            <a:r>
              <a:rPr lang="de-DE" b="1" dirty="0" err="1" smtClean="0"/>
              <a:t>model</a:t>
            </a:r>
            <a:r>
              <a:rPr lang="de-DE" b="1" dirty="0" smtClean="0"/>
              <a:t>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PV- </a:t>
            </a:r>
            <a:r>
              <a:rPr lang="de-DE" dirty="0" err="1"/>
              <a:t>system</a:t>
            </a:r>
            <a:r>
              <a:rPr lang="de-DE" dirty="0"/>
              <a:t> &gt;</a:t>
            </a:r>
            <a:r>
              <a:rPr lang="de-DE" dirty="0" smtClean="0"/>
              <a:t>5 </a:t>
            </a:r>
            <a:r>
              <a:rPr lang="de-DE" dirty="0"/>
              <a:t>kWp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05638"/>
              </p:ext>
            </p:extLst>
          </p:nvPr>
        </p:nvGraphicFramePr>
        <p:xfrm>
          <a:off x="2611967" y="2973917"/>
          <a:ext cx="6121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kument" r:id="rId3" imgW="6121400" imgH="1930400" progId="Word.Document.12">
                  <p:link updateAutomatic="1"/>
                </p:oleObj>
              </mc:Choice>
              <mc:Fallback>
                <p:oleObj name="Dokument" r:id="rId3" imgW="6121400" imgH="1930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1967" y="2973917"/>
                        <a:ext cx="61214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611967" y="1936751"/>
            <a:ext cx="502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Subsided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continuously</a:t>
            </a:r>
            <a:r>
              <a:rPr lang="de-DE" dirty="0" smtClean="0"/>
              <a:t> </a:t>
            </a:r>
            <a:r>
              <a:rPr lang="de-DE" dirty="0" err="1" smtClean="0"/>
              <a:t>feed</a:t>
            </a:r>
            <a:r>
              <a:rPr lang="de-DE" dirty="0" smtClean="0"/>
              <a:t>-in </a:t>
            </a:r>
            <a:r>
              <a:rPr lang="de-DE" dirty="0" err="1" smtClean="0"/>
              <a:t>tarif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13 </a:t>
            </a:r>
            <a:r>
              <a:rPr lang="de-DE" dirty="0" err="1" smtClean="0"/>
              <a:t>years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487890"/>
      </p:ext>
    </p:extLst>
  </p:cSld>
  <p:clrMapOvr>
    <a:masterClrMapping/>
  </p:clrMapOvr>
</p:sld>
</file>

<file path=ppt/theme/theme1.xml><?xml version="1.0" encoding="utf-8"?>
<a:theme xmlns:a="http://schemas.openxmlformats.org/drawingml/2006/main" name="Krios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Krios.thmx</Template>
  <TotalTime>49</TotalTime>
  <Words>807</Words>
  <Application>Microsoft Macintosh PowerPoint</Application>
  <PresentationFormat>On-screen Show (4:3)</PresentationFormat>
  <Paragraphs>168</Paragraphs>
  <Slides>23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Krios</vt:lpstr>
      <vt:lpstr>Macintosh HD:Users:Administrator:Uni:SS2012:Summer School:Arbeit:Summerschool Paper.docx!OLE_LINK1</vt:lpstr>
      <vt:lpstr>Dokument</vt:lpstr>
      <vt:lpstr>How reliable are RES- New storage possibilities</vt:lpstr>
      <vt:lpstr>Content</vt:lpstr>
      <vt:lpstr>RES - Photovoltaic</vt:lpstr>
      <vt:lpstr>RES - Photovoltaic</vt:lpstr>
      <vt:lpstr>Austrian legislation</vt:lpstr>
      <vt:lpstr>Austrian legislation -Requirements for funding</vt:lpstr>
      <vt:lpstr>Styrian PV-funding</vt:lpstr>
      <vt:lpstr>Styrian funding- model:  PV- system up to 5 kWp</vt:lpstr>
      <vt:lpstr>Styrian funding- model:  PV- system &gt;5 kWp</vt:lpstr>
      <vt:lpstr>Czech Legislation</vt:lpstr>
      <vt:lpstr>Czech Legislation</vt:lpstr>
      <vt:lpstr>Energy storage systems</vt:lpstr>
      <vt:lpstr>Energy storage systems</vt:lpstr>
      <vt:lpstr>Energy storage systems -Lithium-Ion batteries</vt:lpstr>
      <vt:lpstr>Energy storage systems -Compressed air energy system</vt:lpstr>
      <vt:lpstr>Energy storage systems -Compressed air energy system</vt:lpstr>
      <vt:lpstr>Energy storage systems SS- CAES</vt:lpstr>
      <vt:lpstr>Installation model -An island house</vt:lpstr>
      <vt:lpstr>Example of a reliable off-grid electricity system with Lithium-Ion batteries</vt:lpstr>
      <vt:lpstr>Calculation of the required battery capacity</vt:lpstr>
      <vt:lpstr>Calculation of the required battery capacity</vt:lpstr>
      <vt:lpstr>Result</vt:lpstr>
      <vt:lpstr>Thank you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reliable are RES- New storage possibilities</dc:title>
  <dc:creator>**** ******</dc:creator>
  <cp:lastModifiedBy>Tony M</cp:lastModifiedBy>
  <cp:revision>22</cp:revision>
  <dcterms:created xsi:type="dcterms:W3CDTF">2012-06-12T11:52:45Z</dcterms:created>
  <dcterms:modified xsi:type="dcterms:W3CDTF">2012-06-20T15:52:38Z</dcterms:modified>
</cp:coreProperties>
</file>